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ink/ink6.xml" ContentType="application/inkml+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58" r:id="rId4"/>
    <p:sldId id="260" r:id="rId5"/>
    <p:sldId id="259" r:id="rId6"/>
    <p:sldId id="261" r:id="rId7"/>
    <p:sldId id="262" r:id="rId8"/>
    <p:sldId id="263" r:id="rId9"/>
    <p:sldId id="266" r:id="rId10"/>
    <p:sldId id="269" r:id="rId11"/>
    <p:sldId id="265" r:id="rId12"/>
    <p:sldId id="272" r:id="rId13"/>
    <p:sldId id="273" r:id="rId14"/>
    <p:sldId id="270" r:id="rId15"/>
    <p:sldId id="271"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033" autoAdjust="0"/>
  </p:normalViewPr>
  <p:slideViewPr>
    <p:cSldViewPr snapToGrid="0">
      <p:cViewPr varScale="1">
        <p:scale>
          <a:sx n="82" d="100"/>
          <a:sy n="82" d="100"/>
        </p:scale>
        <p:origin x="16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dal Bonneteau" userId="8519230a-3950-4182-894b-42c5885723e3" providerId="ADAL" clId="{71386AD6-2DD6-4305-81FB-28347CED2035}"/>
    <pc:docChg chg="custSel delSld modSld sldOrd">
      <pc:chgData name="Randal Bonneteau" userId="8519230a-3950-4182-894b-42c5885723e3" providerId="ADAL" clId="{71386AD6-2DD6-4305-81FB-28347CED2035}" dt="2024-09-27T16:29:36.188" v="2891" actId="20577"/>
      <pc:docMkLst>
        <pc:docMk/>
      </pc:docMkLst>
      <pc:sldChg chg="addSp mod">
        <pc:chgData name="Randal Bonneteau" userId="8519230a-3950-4182-894b-42c5885723e3" providerId="ADAL" clId="{71386AD6-2DD6-4305-81FB-28347CED2035}" dt="2024-09-27T15:05:55.742" v="549" actId="9405"/>
        <pc:sldMkLst>
          <pc:docMk/>
          <pc:sldMk cId="1415704981" sldId="257"/>
        </pc:sldMkLst>
        <pc:inkChg chg="add">
          <ac:chgData name="Randal Bonneteau" userId="8519230a-3950-4182-894b-42c5885723e3" providerId="ADAL" clId="{71386AD6-2DD6-4305-81FB-28347CED2035}" dt="2024-09-27T15:05:38.936" v="545" actId="9405"/>
          <ac:inkMkLst>
            <pc:docMk/>
            <pc:sldMk cId="1415704981" sldId="257"/>
            <ac:inkMk id="5" creationId="{4E5090E6-3508-4C98-8E69-9793E9CB0AE2}"/>
          </ac:inkMkLst>
        </pc:inkChg>
        <pc:inkChg chg="add">
          <ac:chgData name="Randal Bonneteau" userId="8519230a-3950-4182-894b-42c5885723e3" providerId="ADAL" clId="{71386AD6-2DD6-4305-81FB-28347CED2035}" dt="2024-09-27T15:05:43.246" v="546" actId="9405"/>
          <ac:inkMkLst>
            <pc:docMk/>
            <pc:sldMk cId="1415704981" sldId="257"/>
            <ac:inkMk id="6" creationId="{7D4793F2-2F93-D2BB-3D43-9C7B58BBAF9A}"/>
          </ac:inkMkLst>
        </pc:inkChg>
        <pc:inkChg chg="add">
          <ac:chgData name="Randal Bonneteau" userId="8519230a-3950-4182-894b-42c5885723e3" providerId="ADAL" clId="{71386AD6-2DD6-4305-81FB-28347CED2035}" dt="2024-09-27T15:05:49.510" v="547" actId="9405"/>
          <ac:inkMkLst>
            <pc:docMk/>
            <pc:sldMk cId="1415704981" sldId="257"/>
            <ac:inkMk id="7" creationId="{B0BDBE76-6C29-D858-0690-095E6C888A87}"/>
          </ac:inkMkLst>
        </pc:inkChg>
        <pc:inkChg chg="add">
          <ac:chgData name="Randal Bonneteau" userId="8519230a-3950-4182-894b-42c5885723e3" providerId="ADAL" clId="{71386AD6-2DD6-4305-81FB-28347CED2035}" dt="2024-09-27T15:05:54.433" v="548" actId="9405"/>
          <ac:inkMkLst>
            <pc:docMk/>
            <pc:sldMk cId="1415704981" sldId="257"/>
            <ac:inkMk id="8" creationId="{5FCD7598-C89A-0AAB-E094-FC4F3F7BFB27}"/>
          </ac:inkMkLst>
        </pc:inkChg>
        <pc:inkChg chg="add">
          <ac:chgData name="Randal Bonneteau" userId="8519230a-3950-4182-894b-42c5885723e3" providerId="ADAL" clId="{71386AD6-2DD6-4305-81FB-28347CED2035}" dt="2024-09-27T15:05:55.742" v="549" actId="9405"/>
          <ac:inkMkLst>
            <pc:docMk/>
            <pc:sldMk cId="1415704981" sldId="257"/>
            <ac:inkMk id="9" creationId="{679680F1-98E4-341B-6E5F-756794C76685}"/>
          </ac:inkMkLst>
        </pc:inkChg>
      </pc:sldChg>
      <pc:sldChg chg="modSp mod">
        <pc:chgData name="Randal Bonneteau" userId="8519230a-3950-4182-894b-42c5885723e3" providerId="ADAL" clId="{71386AD6-2DD6-4305-81FB-28347CED2035}" dt="2024-09-27T16:06:44.475" v="1763" actId="20577"/>
        <pc:sldMkLst>
          <pc:docMk/>
          <pc:sldMk cId="3592214784" sldId="258"/>
        </pc:sldMkLst>
        <pc:spChg chg="mod">
          <ac:chgData name="Randal Bonneteau" userId="8519230a-3950-4182-894b-42c5885723e3" providerId="ADAL" clId="{71386AD6-2DD6-4305-81FB-28347CED2035}" dt="2024-09-27T16:06:44.475" v="1763" actId="20577"/>
          <ac:spMkLst>
            <pc:docMk/>
            <pc:sldMk cId="3592214784" sldId="258"/>
            <ac:spMk id="3" creationId="{C6058A98-EB74-6DEE-9BAE-81EFD308A178}"/>
          </ac:spMkLst>
        </pc:spChg>
      </pc:sldChg>
      <pc:sldChg chg="modNotesTx">
        <pc:chgData name="Randal Bonneteau" userId="8519230a-3950-4182-894b-42c5885723e3" providerId="ADAL" clId="{71386AD6-2DD6-4305-81FB-28347CED2035}" dt="2024-09-27T16:11:12.049" v="2033" actId="33524"/>
        <pc:sldMkLst>
          <pc:docMk/>
          <pc:sldMk cId="933537240" sldId="259"/>
        </pc:sldMkLst>
      </pc:sldChg>
      <pc:sldChg chg="modNotesTx">
        <pc:chgData name="Randal Bonneteau" userId="8519230a-3950-4182-894b-42c5885723e3" providerId="ADAL" clId="{71386AD6-2DD6-4305-81FB-28347CED2035}" dt="2024-09-27T15:07:40.366" v="739" actId="6549"/>
        <pc:sldMkLst>
          <pc:docMk/>
          <pc:sldMk cId="188420588" sldId="260"/>
        </pc:sldMkLst>
      </pc:sldChg>
      <pc:sldChg chg="modNotesTx">
        <pc:chgData name="Randal Bonneteau" userId="8519230a-3950-4182-894b-42c5885723e3" providerId="ADAL" clId="{71386AD6-2DD6-4305-81FB-28347CED2035}" dt="2024-09-27T15:11:25.843" v="846" actId="20577"/>
        <pc:sldMkLst>
          <pc:docMk/>
          <pc:sldMk cId="2473882893" sldId="261"/>
        </pc:sldMkLst>
      </pc:sldChg>
      <pc:sldChg chg="modNotesTx">
        <pc:chgData name="Randal Bonneteau" userId="8519230a-3950-4182-894b-42c5885723e3" providerId="ADAL" clId="{71386AD6-2DD6-4305-81FB-28347CED2035}" dt="2024-09-27T16:12:55.550" v="2084" actId="20577"/>
        <pc:sldMkLst>
          <pc:docMk/>
          <pc:sldMk cId="3701157776" sldId="262"/>
        </pc:sldMkLst>
      </pc:sldChg>
      <pc:sldChg chg="modNotesTx">
        <pc:chgData name="Randal Bonneteau" userId="8519230a-3950-4182-894b-42c5885723e3" providerId="ADAL" clId="{71386AD6-2DD6-4305-81FB-28347CED2035}" dt="2024-09-27T15:15:50.301" v="1207" actId="20577"/>
        <pc:sldMkLst>
          <pc:docMk/>
          <pc:sldMk cId="2508111798" sldId="263"/>
        </pc:sldMkLst>
      </pc:sldChg>
      <pc:sldChg chg="del">
        <pc:chgData name="Randal Bonneteau" userId="8519230a-3950-4182-894b-42c5885723e3" providerId="ADAL" clId="{71386AD6-2DD6-4305-81FB-28347CED2035}" dt="2024-09-27T14:54:12.110" v="0" actId="47"/>
        <pc:sldMkLst>
          <pc:docMk/>
          <pc:sldMk cId="3679233106" sldId="264"/>
        </pc:sldMkLst>
      </pc:sldChg>
      <pc:sldChg chg="ord modNotesTx">
        <pc:chgData name="Randal Bonneteau" userId="8519230a-3950-4182-894b-42c5885723e3" providerId="ADAL" clId="{71386AD6-2DD6-4305-81FB-28347CED2035}" dt="2024-09-27T16:25:52.198" v="2321" actId="5793"/>
        <pc:sldMkLst>
          <pc:docMk/>
          <pc:sldMk cId="3801566723" sldId="265"/>
        </pc:sldMkLst>
      </pc:sldChg>
      <pc:sldChg chg="del">
        <pc:chgData name="Randal Bonneteau" userId="8519230a-3950-4182-894b-42c5885723e3" providerId="ADAL" clId="{71386AD6-2DD6-4305-81FB-28347CED2035}" dt="2024-09-27T14:54:13.835" v="1" actId="47"/>
        <pc:sldMkLst>
          <pc:docMk/>
          <pc:sldMk cId="4040690143" sldId="267"/>
        </pc:sldMkLst>
      </pc:sldChg>
      <pc:sldChg chg="del">
        <pc:chgData name="Randal Bonneteau" userId="8519230a-3950-4182-894b-42c5885723e3" providerId="ADAL" clId="{71386AD6-2DD6-4305-81FB-28347CED2035}" dt="2024-09-27T14:54:14.575" v="2" actId="47"/>
        <pc:sldMkLst>
          <pc:docMk/>
          <pc:sldMk cId="3913237785" sldId="268"/>
        </pc:sldMkLst>
      </pc:sldChg>
      <pc:sldChg chg="modNotesTx">
        <pc:chgData name="Randal Bonneteau" userId="8519230a-3950-4182-894b-42c5885723e3" providerId="ADAL" clId="{71386AD6-2DD6-4305-81FB-28347CED2035}" dt="2024-09-27T16:22:15.421" v="2217" actId="6549"/>
        <pc:sldMkLst>
          <pc:docMk/>
          <pc:sldMk cId="585607268" sldId="269"/>
        </pc:sldMkLst>
      </pc:sldChg>
      <pc:sldChg chg="modNotesTx">
        <pc:chgData name="Randal Bonneteau" userId="8519230a-3950-4182-894b-42c5885723e3" providerId="ADAL" clId="{71386AD6-2DD6-4305-81FB-28347CED2035}" dt="2024-09-27T15:21:18.221" v="1479" actId="20577"/>
        <pc:sldMkLst>
          <pc:docMk/>
          <pc:sldMk cId="1532954071" sldId="270"/>
        </pc:sldMkLst>
      </pc:sldChg>
      <pc:sldChg chg="modSp mod modNotesTx">
        <pc:chgData name="Randal Bonneteau" userId="8519230a-3950-4182-894b-42c5885723e3" providerId="ADAL" clId="{71386AD6-2DD6-4305-81FB-28347CED2035}" dt="2024-09-27T16:28:15.920" v="2772" actId="5793"/>
        <pc:sldMkLst>
          <pc:docMk/>
          <pc:sldMk cId="4043046490" sldId="272"/>
        </pc:sldMkLst>
        <pc:spChg chg="mod">
          <ac:chgData name="Randal Bonneteau" userId="8519230a-3950-4182-894b-42c5885723e3" providerId="ADAL" clId="{71386AD6-2DD6-4305-81FB-28347CED2035}" dt="2024-09-27T15:18:10.156" v="1333" actId="14100"/>
          <ac:spMkLst>
            <pc:docMk/>
            <pc:sldMk cId="4043046490" sldId="272"/>
            <ac:spMk id="2" creationId="{0456B014-EFAD-FAA4-6B29-745111C1DFF2}"/>
          </ac:spMkLst>
        </pc:spChg>
      </pc:sldChg>
      <pc:sldChg chg="modNotesTx">
        <pc:chgData name="Randal Bonneteau" userId="8519230a-3950-4182-894b-42c5885723e3" providerId="ADAL" clId="{71386AD6-2DD6-4305-81FB-28347CED2035}" dt="2024-09-27T16:29:36.188" v="2891" actId="20577"/>
        <pc:sldMkLst>
          <pc:docMk/>
          <pc:sldMk cId="247677804" sldId="27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unriseschooldivision-my.sharepoint.com/personal/rbonneteau_sunrisesd_ca/Documents/Whitemouth%20School/Class%20Profile/RTI%20Data/Literacy%20Support%20Data/2023-2024/Grade%201-6%20Literacy%20Support%20Data%20-%202023-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[Grade 1-6 Literacy Support Data - 2023-24.xlsx]Sheet2!PivotTable7</c:name>
    <c:fmtId val="1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Count of Assessment(Sept. &amp; Jan. 2023/24)         by +/- Result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Sheet2!$B$3</c:f>
              <c:strCache>
                <c:ptCount val="1"/>
                <c:pt idx="0">
                  <c:v>Total</c:v>
                </c:pt>
              </c:strCache>
            </c:strRef>
          </c:tx>
          <c:spPr>
            <a:solidFill>
              <a:schemeClr val="accent1"/>
            </a:solidFill>
            <a:ln>
              <a:noFill/>
            </a:ln>
            <a:effectLst/>
          </c:spPr>
          <c:invertIfNegative val="0"/>
          <c:cat>
            <c:strRef>
              <c:f>Sheet2!$A$4:$A$9</c:f>
              <c:strCache>
                <c:ptCount val="6"/>
                <c:pt idx="0">
                  <c:v>0</c:v>
                </c:pt>
                <c:pt idx="1">
                  <c:v>+1</c:v>
                </c:pt>
                <c:pt idx="2">
                  <c:v>+2</c:v>
                </c:pt>
                <c:pt idx="3">
                  <c:v>+3</c:v>
                </c:pt>
                <c:pt idx="4">
                  <c:v>+4</c:v>
                </c:pt>
                <c:pt idx="5">
                  <c:v>-2</c:v>
                </c:pt>
              </c:strCache>
            </c:strRef>
          </c:cat>
          <c:val>
            <c:numRef>
              <c:f>Sheet2!$B$4:$B$9</c:f>
              <c:numCache>
                <c:formatCode>General</c:formatCode>
                <c:ptCount val="6"/>
                <c:pt idx="0">
                  <c:v>10</c:v>
                </c:pt>
                <c:pt idx="1">
                  <c:v>6</c:v>
                </c:pt>
                <c:pt idx="2">
                  <c:v>1</c:v>
                </c:pt>
                <c:pt idx="3">
                  <c:v>3</c:v>
                </c:pt>
                <c:pt idx="4">
                  <c:v>1</c:v>
                </c:pt>
                <c:pt idx="5">
                  <c:v>1</c:v>
                </c:pt>
              </c:numCache>
            </c:numRef>
          </c:val>
          <c:extLst>
            <c:ext xmlns:c16="http://schemas.microsoft.com/office/drawing/2014/chart" uri="{C3380CC4-5D6E-409C-BE32-E72D297353CC}">
              <c16:uniqueId val="{00000000-7AE0-4537-B305-9CF9DE65156C}"/>
            </c:ext>
          </c:extLst>
        </c:ser>
        <c:dLbls>
          <c:showLegendKey val="0"/>
          <c:showVal val="0"/>
          <c:showCatName val="0"/>
          <c:showSerName val="0"/>
          <c:showPercent val="0"/>
          <c:showBubbleSize val="0"/>
        </c:dLbls>
        <c:gapWidth val="219"/>
        <c:overlap val="-27"/>
        <c:axId val="1031808943"/>
        <c:axId val="1031810383"/>
      </c:barChart>
      <c:catAx>
        <c:axId val="103180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1810383"/>
        <c:crosses val="autoZero"/>
        <c:auto val="1"/>
        <c:lblAlgn val="ctr"/>
        <c:lblOffset val="100"/>
        <c:noMultiLvlLbl val="0"/>
      </c:catAx>
      <c:valAx>
        <c:axId val="10318103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18089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sz="1800" b="1" baseline="0" dirty="0"/>
              <a:t>SCA Results 2023/24</a:t>
            </a:r>
            <a:endParaRPr lang="en-CA"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'Reading Assessment - Gr. 8'!$W$35</c:f>
              <c:strCache>
                <c:ptCount val="1"/>
                <c:pt idx="0">
                  <c:v>Not Measurable - 0</c:v>
                </c:pt>
              </c:strCache>
            </c:strRef>
          </c:tx>
          <c:spPr>
            <a:solidFill>
              <a:schemeClr val="accent1"/>
            </a:solidFill>
            <a:ln>
              <a:noFill/>
            </a:ln>
            <a:effectLst/>
          </c:spPr>
          <c:invertIfNegative val="0"/>
          <c:cat>
            <c:strRef>
              <c:f>('Reading Assessment - Gr. 8'!$V$36:$V$42,'Reading Assessment - Gr. 8'!$V$46:$V$53)</c:f>
              <c:strCache>
                <c:ptCount val="15"/>
                <c:pt idx="0">
                  <c:v>Predicting</c:v>
                </c:pt>
                <c:pt idx="1">
                  <c:v>Summarizing</c:v>
                </c:pt>
                <c:pt idx="2">
                  <c:v>Connecting</c:v>
                </c:pt>
                <c:pt idx="3">
                  <c:v>Questioning</c:v>
                </c:pt>
                <c:pt idx="4">
                  <c:v>Inferencing</c:v>
                </c:pt>
                <c:pt idx="5">
                  <c:v>Reflecting</c:v>
                </c:pt>
                <c:pt idx="6">
                  <c:v>Oral Reading</c:v>
                </c:pt>
                <c:pt idx="8">
                  <c:v>Predicting</c:v>
                </c:pt>
                <c:pt idx="9">
                  <c:v>Summarizing</c:v>
                </c:pt>
                <c:pt idx="10">
                  <c:v>Connecting</c:v>
                </c:pt>
                <c:pt idx="11">
                  <c:v>Questioning</c:v>
                </c:pt>
                <c:pt idx="12">
                  <c:v>Inferencing</c:v>
                </c:pt>
                <c:pt idx="13">
                  <c:v>Reflecting</c:v>
                </c:pt>
                <c:pt idx="14">
                  <c:v>Oral Reading</c:v>
                </c:pt>
              </c:strCache>
            </c:strRef>
          </c:cat>
          <c:val>
            <c:numRef>
              <c:f>('Reading Assessment - Gr. 8'!$W$36:$W$42,'Reading Assessment - Gr. 8'!$W$46:$W$53)</c:f>
              <c:numCache>
                <c:formatCode>General</c:formatCode>
                <c:ptCount val="15"/>
                <c:pt idx="0">
                  <c:v>3</c:v>
                </c:pt>
                <c:pt idx="1">
                  <c:v>3</c:v>
                </c:pt>
                <c:pt idx="2">
                  <c:v>2</c:v>
                </c:pt>
                <c:pt idx="3">
                  <c:v>3</c:v>
                </c:pt>
                <c:pt idx="4">
                  <c:v>1</c:v>
                </c:pt>
                <c:pt idx="5">
                  <c:v>3</c:v>
                </c:pt>
                <c:pt idx="6">
                  <c:v>0</c:v>
                </c:pt>
                <c:pt idx="7">
                  <c:v>0</c:v>
                </c:pt>
                <c:pt idx="8">
                  <c:v>0</c:v>
                </c:pt>
                <c:pt idx="9">
                  <c:v>2</c:v>
                </c:pt>
                <c:pt idx="10">
                  <c:v>1</c:v>
                </c:pt>
                <c:pt idx="11">
                  <c:v>4</c:v>
                </c:pt>
                <c:pt idx="12">
                  <c:v>0</c:v>
                </c:pt>
                <c:pt idx="13">
                  <c:v>2</c:v>
                </c:pt>
                <c:pt idx="14">
                  <c:v>0</c:v>
                </c:pt>
              </c:numCache>
            </c:numRef>
          </c:val>
          <c:extLst>
            <c:ext xmlns:c16="http://schemas.microsoft.com/office/drawing/2014/chart" uri="{C3380CC4-5D6E-409C-BE32-E72D297353CC}">
              <c16:uniqueId val="{00000000-A54C-47F4-A1C3-13FBAAD91FE4}"/>
            </c:ext>
          </c:extLst>
        </c:ser>
        <c:ser>
          <c:idx val="1"/>
          <c:order val="1"/>
          <c:tx>
            <c:strRef>
              <c:f>'Reading Assessment - Gr. 8'!$X$35</c:f>
              <c:strCache>
                <c:ptCount val="1"/>
                <c:pt idx="0">
                  <c:v>Fluency - 1</c:v>
                </c:pt>
              </c:strCache>
            </c:strRef>
          </c:tx>
          <c:spPr>
            <a:solidFill>
              <a:schemeClr val="accent2"/>
            </a:solidFill>
            <a:ln>
              <a:noFill/>
            </a:ln>
            <a:effectLst/>
          </c:spPr>
          <c:invertIfNegative val="0"/>
          <c:cat>
            <c:strRef>
              <c:f>('Reading Assessment - Gr. 8'!$V$36:$V$42,'Reading Assessment - Gr. 8'!$V$46:$V$53)</c:f>
              <c:strCache>
                <c:ptCount val="15"/>
                <c:pt idx="0">
                  <c:v>Predicting</c:v>
                </c:pt>
                <c:pt idx="1">
                  <c:v>Summarizing</c:v>
                </c:pt>
                <c:pt idx="2">
                  <c:v>Connecting</c:v>
                </c:pt>
                <c:pt idx="3">
                  <c:v>Questioning</c:v>
                </c:pt>
                <c:pt idx="4">
                  <c:v>Inferencing</c:v>
                </c:pt>
                <c:pt idx="5">
                  <c:v>Reflecting</c:v>
                </c:pt>
                <c:pt idx="6">
                  <c:v>Oral Reading</c:v>
                </c:pt>
                <c:pt idx="8">
                  <c:v>Predicting</c:v>
                </c:pt>
                <c:pt idx="9">
                  <c:v>Summarizing</c:v>
                </c:pt>
                <c:pt idx="10">
                  <c:v>Connecting</c:v>
                </c:pt>
                <c:pt idx="11">
                  <c:v>Questioning</c:v>
                </c:pt>
                <c:pt idx="12">
                  <c:v>Inferencing</c:v>
                </c:pt>
                <c:pt idx="13">
                  <c:v>Reflecting</c:v>
                </c:pt>
                <c:pt idx="14">
                  <c:v>Oral Reading</c:v>
                </c:pt>
              </c:strCache>
            </c:strRef>
          </c:cat>
          <c:val>
            <c:numRef>
              <c:f>('Reading Assessment - Gr. 8'!$X$36:$X$42,'Reading Assessment - Gr. 8'!$X$46:$X$53)</c:f>
              <c:numCache>
                <c:formatCode>General</c:formatCode>
                <c:ptCount val="15"/>
                <c:pt idx="0">
                  <c:v>0</c:v>
                </c:pt>
                <c:pt idx="1">
                  <c:v>1</c:v>
                </c:pt>
                <c:pt idx="2">
                  <c:v>2</c:v>
                </c:pt>
                <c:pt idx="3">
                  <c:v>0</c:v>
                </c:pt>
                <c:pt idx="4">
                  <c:v>2</c:v>
                </c:pt>
                <c:pt idx="5">
                  <c:v>0</c:v>
                </c:pt>
                <c:pt idx="6">
                  <c:v>0</c:v>
                </c:pt>
                <c:pt idx="7">
                  <c:v>0</c:v>
                </c:pt>
                <c:pt idx="8">
                  <c:v>1</c:v>
                </c:pt>
                <c:pt idx="9">
                  <c:v>2</c:v>
                </c:pt>
                <c:pt idx="10">
                  <c:v>2</c:v>
                </c:pt>
                <c:pt idx="11">
                  <c:v>0</c:v>
                </c:pt>
                <c:pt idx="12">
                  <c:v>2</c:v>
                </c:pt>
                <c:pt idx="13">
                  <c:v>3</c:v>
                </c:pt>
                <c:pt idx="14">
                  <c:v>0</c:v>
                </c:pt>
              </c:numCache>
            </c:numRef>
          </c:val>
          <c:extLst>
            <c:ext xmlns:c16="http://schemas.microsoft.com/office/drawing/2014/chart" uri="{C3380CC4-5D6E-409C-BE32-E72D297353CC}">
              <c16:uniqueId val="{00000001-A54C-47F4-A1C3-13FBAAD91FE4}"/>
            </c:ext>
          </c:extLst>
        </c:ser>
        <c:ser>
          <c:idx val="2"/>
          <c:order val="2"/>
          <c:tx>
            <c:strRef>
              <c:f>'Reading Assessment - Gr. 8'!$Y$35</c:f>
              <c:strCache>
                <c:ptCount val="1"/>
                <c:pt idx="0">
                  <c:v>Independent - 2</c:v>
                </c:pt>
              </c:strCache>
            </c:strRef>
          </c:tx>
          <c:spPr>
            <a:solidFill>
              <a:schemeClr val="accent3"/>
            </a:solidFill>
            <a:ln>
              <a:noFill/>
            </a:ln>
            <a:effectLst/>
          </c:spPr>
          <c:invertIfNegative val="0"/>
          <c:cat>
            <c:strRef>
              <c:f>('Reading Assessment - Gr. 8'!$V$36:$V$42,'Reading Assessment - Gr. 8'!$V$46:$V$53)</c:f>
              <c:strCache>
                <c:ptCount val="15"/>
                <c:pt idx="0">
                  <c:v>Predicting</c:v>
                </c:pt>
                <c:pt idx="1">
                  <c:v>Summarizing</c:v>
                </c:pt>
                <c:pt idx="2">
                  <c:v>Connecting</c:v>
                </c:pt>
                <c:pt idx="3">
                  <c:v>Questioning</c:v>
                </c:pt>
                <c:pt idx="4">
                  <c:v>Inferencing</c:v>
                </c:pt>
                <c:pt idx="5">
                  <c:v>Reflecting</c:v>
                </c:pt>
                <c:pt idx="6">
                  <c:v>Oral Reading</c:v>
                </c:pt>
                <c:pt idx="8">
                  <c:v>Predicting</c:v>
                </c:pt>
                <c:pt idx="9">
                  <c:v>Summarizing</c:v>
                </c:pt>
                <c:pt idx="10">
                  <c:v>Connecting</c:v>
                </c:pt>
                <c:pt idx="11">
                  <c:v>Questioning</c:v>
                </c:pt>
                <c:pt idx="12">
                  <c:v>Inferencing</c:v>
                </c:pt>
                <c:pt idx="13">
                  <c:v>Reflecting</c:v>
                </c:pt>
                <c:pt idx="14">
                  <c:v>Oral Reading</c:v>
                </c:pt>
              </c:strCache>
            </c:strRef>
          </c:cat>
          <c:val>
            <c:numRef>
              <c:f>('Reading Assessment - Gr. 8'!$Y$36:$Y$42,'Reading Assessment - Gr. 8'!$Y$46:$Y$53)</c:f>
              <c:numCache>
                <c:formatCode>General</c:formatCode>
                <c:ptCount val="15"/>
                <c:pt idx="0">
                  <c:v>2</c:v>
                </c:pt>
                <c:pt idx="1">
                  <c:v>2</c:v>
                </c:pt>
                <c:pt idx="2">
                  <c:v>4</c:v>
                </c:pt>
                <c:pt idx="3">
                  <c:v>5</c:v>
                </c:pt>
                <c:pt idx="4">
                  <c:v>4</c:v>
                </c:pt>
                <c:pt idx="5">
                  <c:v>3</c:v>
                </c:pt>
                <c:pt idx="6">
                  <c:v>1</c:v>
                </c:pt>
                <c:pt idx="7">
                  <c:v>0</c:v>
                </c:pt>
                <c:pt idx="8">
                  <c:v>1</c:v>
                </c:pt>
                <c:pt idx="9">
                  <c:v>3</c:v>
                </c:pt>
                <c:pt idx="10">
                  <c:v>3</c:v>
                </c:pt>
                <c:pt idx="11">
                  <c:v>3</c:v>
                </c:pt>
                <c:pt idx="12">
                  <c:v>5</c:v>
                </c:pt>
                <c:pt idx="13">
                  <c:v>0</c:v>
                </c:pt>
                <c:pt idx="14">
                  <c:v>0</c:v>
                </c:pt>
              </c:numCache>
            </c:numRef>
          </c:val>
          <c:extLst>
            <c:ext xmlns:c16="http://schemas.microsoft.com/office/drawing/2014/chart" uri="{C3380CC4-5D6E-409C-BE32-E72D297353CC}">
              <c16:uniqueId val="{00000002-A54C-47F4-A1C3-13FBAAD91FE4}"/>
            </c:ext>
          </c:extLst>
        </c:ser>
        <c:ser>
          <c:idx val="3"/>
          <c:order val="3"/>
          <c:tx>
            <c:strRef>
              <c:f>'Reading Assessment - Gr. 8'!$Z$35</c:f>
              <c:strCache>
                <c:ptCount val="1"/>
                <c:pt idx="0">
                  <c:v>Skilled - 3</c:v>
                </c:pt>
              </c:strCache>
            </c:strRef>
          </c:tx>
          <c:spPr>
            <a:solidFill>
              <a:schemeClr val="accent4"/>
            </a:solidFill>
            <a:ln>
              <a:noFill/>
            </a:ln>
            <a:effectLst/>
          </c:spPr>
          <c:invertIfNegative val="0"/>
          <c:cat>
            <c:strRef>
              <c:f>('Reading Assessment - Gr. 8'!$V$36:$V$42,'Reading Assessment - Gr. 8'!$V$46:$V$53)</c:f>
              <c:strCache>
                <c:ptCount val="15"/>
                <c:pt idx="0">
                  <c:v>Predicting</c:v>
                </c:pt>
                <c:pt idx="1">
                  <c:v>Summarizing</c:v>
                </c:pt>
                <c:pt idx="2">
                  <c:v>Connecting</c:v>
                </c:pt>
                <c:pt idx="3">
                  <c:v>Questioning</c:v>
                </c:pt>
                <c:pt idx="4">
                  <c:v>Inferencing</c:v>
                </c:pt>
                <c:pt idx="5">
                  <c:v>Reflecting</c:v>
                </c:pt>
                <c:pt idx="6">
                  <c:v>Oral Reading</c:v>
                </c:pt>
                <c:pt idx="8">
                  <c:v>Predicting</c:v>
                </c:pt>
                <c:pt idx="9">
                  <c:v>Summarizing</c:v>
                </c:pt>
                <c:pt idx="10">
                  <c:v>Connecting</c:v>
                </c:pt>
                <c:pt idx="11">
                  <c:v>Questioning</c:v>
                </c:pt>
                <c:pt idx="12">
                  <c:v>Inferencing</c:v>
                </c:pt>
                <c:pt idx="13">
                  <c:v>Reflecting</c:v>
                </c:pt>
                <c:pt idx="14">
                  <c:v>Oral Reading</c:v>
                </c:pt>
              </c:strCache>
            </c:strRef>
          </c:cat>
          <c:val>
            <c:numRef>
              <c:f>('Reading Assessment - Gr. 8'!$Z$36:$Z$42,'Reading Assessment - Gr. 8'!$Z$46:$Z$53)</c:f>
              <c:numCache>
                <c:formatCode>General</c:formatCode>
                <c:ptCount val="15"/>
                <c:pt idx="0">
                  <c:v>4</c:v>
                </c:pt>
                <c:pt idx="1">
                  <c:v>1</c:v>
                </c:pt>
                <c:pt idx="2">
                  <c:v>2</c:v>
                </c:pt>
                <c:pt idx="3">
                  <c:v>3</c:v>
                </c:pt>
                <c:pt idx="4">
                  <c:v>1</c:v>
                </c:pt>
                <c:pt idx="5">
                  <c:v>1</c:v>
                </c:pt>
                <c:pt idx="6">
                  <c:v>9</c:v>
                </c:pt>
                <c:pt idx="7">
                  <c:v>0</c:v>
                </c:pt>
                <c:pt idx="8">
                  <c:v>4</c:v>
                </c:pt>
                <c:pt idx="9">
                  <c:v>1</c:v>
                </c:pt>
                <c:pt idx="10">
                  <c:v>2</c:v>
                </c:pt>
                <c:pt idx="11">
                  <c:v>4</c:v>
                </c:pt>
                <c:pt idx="12">
                  <c:v>2</c:v>
                </c:pt>
                <c:pt idx="13">
                  <c:v>2</c:v>
                </c:pt>
                <c:pt idx="14">
                  <c:v>8</c:v>
                </c:pt>
              </c:numCache>
            </c:numRef>
          </c:val>
          <c:extLst>
            <c:ext xmlns:c16="http://schemas.microsoft.com/office/drawing/2014/chart" uri="{C3380CC4-5D6E-409C-BE32-E72D297353CC}">
              <c16:uniqueId val="{00000003-A54C-47F4-A1C3-13FBAAD91FE4}"/>
            </c:ext>
          </c:extLst>
        </c:ser>
        <c:ser>
          <c:idx val="4"/>
          <c:order val="4"/>
          <c:tx>
            <c:strRef>
              <c:f>'Reading Assessment - Gr. 8'!$AA$35</c:f>
              <c:strCache>
                <c:ptCount val="1"/>
                <c:pt idx="0">
                  <c:v>Proficient - 4</c:v>
                </c:pt>
              </c:strCache>
            </c:strRef>
          </c:tx>
          <c:spPr>
            <a:solidFill>
              <a:schemeClr val="accent5"/>
            </a:solidFill>
            <a:ln>
              <a:noFill/>
            </a:ln>
            <a:effectLst/>
          </c:spPr>
          <c:invertIfNegative val="0"/>
          <c:cat>
            <c:strRef>
              <c:f>('Reading Assessment - Gr. 8'!$V$36:$V$42,'Reading Assessment - Gr. 8'!$V$46:$V$53)</c:f>
              <c:strCache>
                <c:ptCount val="15"/>
                <c:pt idx="0">
                  <c:v>Predicting</c:v>
                </c:pt>
                <c:pt idx="1">
                  <c:v>Summarizing</c:v>
                </c:pt>
                <c:pt idx="2">
                  <c:v>Connecting</c:v>
                </c:pt>
                <c:pt idx="3">
                  <c:v>Questioning</c:v>
                </c:pt>
                <c:pt idx="4">
                  <c:v>Inferencing</c:v>
                </c:pt>
                <c:pt idx="5">
                  <c:v>Reflecting</c:v>
                </c:pt>
                <c:pt idx="6">
                  <c:v>Oral Reading</c:v>
                </c:pt>
                <c:pt idx="8">
                  <c:v>Predicting</c:v>
                </c:pt>
                <c:pt idx="9">
                  <c:v>Summarizing</c:v>
                </c:pt>
                <c:pt idx="10">
                  <c:v>Connecting</c:v>
                </c:pt>
                <c:pt idx="11">
                  <c:v>Questioning</c:v>
                </c:pt>
                <c:pt idx="12">
                  <c:v>Inferencing</c:v>
                </c:pt>
                <c:pt idx="13">
                  <c:v>Reflecting</c:v>
                </c:pt>
                <c:pt idx="14">
                  <c:v>Oral Reading</c:v>
                </c:pt>
              </c:strCache>
            </c:strRef>
          </c:cat>
          <c:val>
            <c:numRef>
              <c:f>('Reading Assessment - Gr. 8'!$AA$36:$AA$42,'Reading Assessment - Gr. 8'!$AA$46:$AA$53)</c:f>
              <c:numCache>
                <c:formatCode>General</c:formatCode>
                <c:ptCount val="15"/>
                <c:pt idx="0">
                  <c:v>3</c:v>
                </c:pt>
                <c:pt idx="1">
                  <c:v>5</c:v>
                </c:pt>
                <c:pt idx="2">
                  <c:v>2</c:v>
                </c:pt>
                <c:pt idx="3">
                  <c:v>1</c:v>
                </c:pt>
                <c:pt idx="4">
                  <c:v>4</c:v>
                </c:pt>
                <c:pt idx="5">
                  <c:v>5</c:v>
                </c:pt>
                <c:pt idx="6">
                  <c:v>2</c:v>
                </c:pt>
                <c:pt idx="7">
                  <c:v>0</c:v>
                </c:pt>
                <c:pt idx="8">
                  <c:v>6</c:v>
                </c:pt>
                <c:pt idx="9">
                  <c:v>4</c:v>
                </c:pt>
                <c:pt idx="10">
                  <c:v>4</c:v>
                </c:pt>
                <c:pt idx="11">
                  <c:v>1</c:v>
                </c:pt>
                <c:pt idx="12">
                  <c:v>3</c:v>
                </c:pt>
                <c:pt idx="13">
                  <c:v>5</c:v>
                </c:pt>
                <c:pt idx="14">
                  <c:v>4</c:v>
                </c:pt>
              </c:numCache>
            </c:numRef>
          </c:val>
          <c:extLst>
            <c:ext xmlns:c16="http://schemas.microsoft.com/office/drawing/2014/chart" uri="{C3380CC4-5D6E-409C-BE32-E72D297353CC}">
              <c16:uniqueId val="{00000004-A54C-47F4-A1C3-13FBAAD91FE4}"/>
            </c:ext>
          </c:extLst>
        </c:ser>
        <c:dLbls>
          <c:showLegendKey val="0"/>
          <c:showVal val="0"/>
          <c:showCatName val="0"/>
          <c:showSerName val="0"/>
          <c:showPercent val="0"/>
          <c:showBubbleSize val="0"/>
        </c:dLbls>
        <c:gapWidth val="219"/>
        <c:overlap val="-27"/>
        <c:axId val="93433648"/>
        <c:axId val="93417808"/>
      </c:barChart>
      <c:catAx>
        <c:axId val="9343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417808"/>
        <c:crosses val="autoZero"/>
        <c:auto val="1"/>
        <c:lblAlgn val="ctr"/>
        <c:lblOffset val="100"/>
        <c:noMultiLvlLbl val="0"/>
      </c:catAx>
      <c:valAx>
        <c:axId val="9341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4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D21A37-7886-43B4-B265-5BEE090C5A3D}"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CC6F521-1FCB-4784-9F1E-EF24574DD8F6}">
      <dgm:prSet/>
      <dgm:spPr/>
      <dgm:t>
        <a:bodyPr/>
        <a:lstStyle/>
        <a:p>
          <a:r>
            <a:rPr lang="en-US" dirty="0"/>
            <a:t>Decoding/Word Development</a:t>
          </a:r>
        </a:p>
      </dgm:t>
    </dgm:pt>
    <dgm:pt modelId="{1FA16A03-C656-4742-B6FF-7A3B85182634}" type="parTrans" cxnId="{7562C9F8-B85B-4EE6-BA17-BE5F6BA26E49}">
      <dgm:prSet/>
      <dgm:spPr/>
      <dgm:t>
        <a:bodyPr/>
        <a:lstStyle/>
        <a:p>
          <a:endParaRPr lang="en-US"/>
        </a:p>
      </dgm:t>
    </dgm:pt>
    <dgm:pt modelId="{290A929B-F8AA-4730-8DA7-D70632FD5DEC}" type="sibTrans" cxnId="{7562C9F8-B85B-4EE6-BA17-BE5F6BA26E49}">
      <dgm:prSet/>
      <dgm:spPr/>
      <dgm:t>
        <a:bodyPr/>
        <a:lstStyle/>
        <a:p>
          <a:endParaRPr lang="en-US"/>
        </a:p>
      </dgm:t>
    </dgm:pt>
    <dgm:pt modelId="{6BDAE94F-D52D-4048-A7D8-4A1BD41CE1A9}">
      <dgm:prSet/>
      <dgm:spPr/>
      <dgm:t>
        <a:bodyPr/>
        <a:lstStyle/>
        <a:p>
          <a:r>
            <a:rPr lang="en-US"/>
            <a:t>Fluency</a:t>
          </a:r>
        </a:p>
      </dgm:t>
    </dgm:pt>
    <dgm:pt modelId="{DDF7ED29-8E7B-4A5E-96D9-6851A70D9975}" type="parTrans" cxnId="{66E36F3C-51F2-4CAC-AA25-656F07BA8659}">
      <dgm:prSet/>
      <dgm:spPr/>
      <dgm:t>
        <a:bodyPr/>
        <a:lstStyle/>
        <a:p>
          <a:endParaRPr lang="en-US"/>
        </a:p>
      </dgm:t>
    </dgm:pt>
    <dgm:pt modelId="{6EED51CB-585A-44EB-B0CF-D1B90F24821F}" type="sibTrans" cxnId="{66E36F3C-51F2-4CAC-AA25-656F07BA8659}">
      <dgm:prSet/>
      <dgm:spPr/>
      <dgm:t>
        <a:bodyPr/>
        <a:lstStyle/>
        <a:p>
          <a:endParaRPr lang="en-US"/>
        </a:p>
      </dgm:t>
    </dgm:pt>
    <dgm:pt modelId="{E1CBA6ED-8F48-4FB2-9307-24A09B02A358}">
      <dgm:prSet/>
      <dgm:spPr/>
      <dgm:t>
        <a:bodyPr/>
        <a:lstStyle/>
        <a:p>
          <a:r>
            <a:rPr lang="en-US"/>
            <a:t>Comprehension/Understanding</a:t>
          </a:r>
        </a:p>
      </dgm:t>
    </dgm:pt>
    <dgm:pt modelId="{1FFF4578-8CBE-4529-B4CE-7BFDE05B0C29}" type="parTrans" cxnId="{D82A1079-441B-4FDF-B1A1-B909873B541B}">
      <dgm:prSet/>
      <dgm:spPr/>
      <dgm:t>
        <a:bodyPr/>
        <a:lstStyle/>
        <a:p>
          <a:endParaRPr lang="en-US"/>
        </a:p>
      </dgm:t>
    </dgm:pt>
    <dgm:pt modelId="{BEBC49B1-3CDF-4AE2-BF44-FB9D2F14DE6C}" type="sibTrans" cxnId="{D82A1079-441B-4FDF-B1A1-B909873B541B}">
      <dgm:prSet/>
      <dgm:spPr/>
      <dgm:t>
        <a:bodyPr/>
        <a:lstStyle/>
        <a:p>
          <a:endParaRPr lang="en-US"/>
        </a:p>
      </dgm:t>
    </dgm:pt>
    <dgm:pt modelId="{83F1C1E9-6A84-4A7E-AE64-2D5F3AD5002D}">
      <dgm:prSet/>
      <dgm:spPr/>
      <dgm:t>
        <a:bodyPr/>
        <a:lstStyle/>
        <a:p>
          <a:r>
            <a:rPr lang="en-US"/>
            <a:t>Phonics</a:t>
          </a:r>
        </a:p>
      </dgm:t>
    </dgm:pt>
    <dgm:pt modelId="{4D2E1BDF-D5B9-482B-958A-7E9CB80AC00A}" type="parTrans" cxnId="{0F7045FE-6E60-4503-B77D-AE9F20538F1D}">
      <dgm:prSet/>
      <dgm:spPr/>
      <dgm:t>
        <a:bodyPr/>
        <a:lstStyle/>
        <a:p>
          <a:endParaRPr lang="en-US"/>
        </a:p>
      </dgm:t>
    </dgm:pt>
    <dgm:pt modelId="{689B4A28-E6C8-4D4A-A871-E4A28A3D27AC}" type="sibTrans" cxnId="{0F7045FE-6E60-4503-B77D-AE9F20538F1D}">
      <dgm:prSet/>
      <dgm:spPr/>
      <dgm:t>
        <a:bodyPr/>
        <a:lstStyle/>
        <a:p>
          <a:endParaRPr lang="en-US"/>
        </a:p>
      </dgm:t>
    </dgm:pt>
    <dgm:pt modelId="{0802AA6A-FBA1-4CD5-A28E-7686B1980BA9}">
      <dgm:prSet/>
      <dgm:spPr/>
      <dgm:t>
        <a:bodyPr/>
        <a:lstStyle/>
        <a:p>
          <a:r>
            <a:rPr lang="en-US"/>
            <a:t>Morphology</a:t>
          </a:r>
        </a:p>
      </dgm:t>
    </dgm:pt>
    <dgm:pt modelId="{824B9DD4-83CB-4254-9470-6B6FB3B5F612}" type="parTrans" cxnId="{C18AA29C-18A1-4CD4-A01A-E06E26213A39}">
      <dgm:prSet/>
      <dgm:spPr/>
      <dgm:t>
        <a:bodyPr/>
        <a:lstStyle/>
        <a:p>
          <a:endParaRPr lang="en-US"/>
        </a:p>
      </dgm:t>
    </dgm:pt>
    <dgm:pt modelId="{F444B725-4C6E-4E52-BB4F-B5B6913A9CE1}" type="sibTrans" cxnId="{C18AA29C-18A1-4CD4-A01A-E06E26213A39}">
      <dgm:prSet/>
      <dgm:spPr/>
      <dgm:t>
        <a:bodyPr/>
        <a:lstStyle/>
        <a:p>
          <a:endParaRPr lang="en-US"/>
        </a:p>
      </dgm:t>
    </dgm:pt>
    <dgm:pt modelId="{76A40CE4-CB61-45EA-B110-E08AF56A412E}">
      <dgm:prSet/>
      <dgm:spPr/>
      <dgm:t>
        <a:bodyPr/>
        <a:lstStyle/>
        <a:p>
          <a:r>
            <a:rPr lang="en-US" dirty="0"/>
            <a:t>Types of Writing and Complex Writing</a:t>
          </a:r>
        </a:p>
      </dgm:t>
    </dgm:pt>
    <dgm:pt modelId="{8A83AC82-BAAA-43C2-B931-0F384A82EA6C}" type="parTrans" cxnId="{EA515556-893F-4F57-B1C0-0522DB5689A6}">
      <dgm:prSet/>
      <dgm:spPr/>
      <dgm:t>
        <a:bodyPr/>
        <a:lstStyle/>
        <a:p>
          <a:endParaRPr lang="en-US"/>
        </a:p>
      </dgm:t>
    </dgm:pt>
    <dgm:pt modelId="{3BA1D386-375F-4E3A-ABBE-ED06FD3C1584}" type="sibTrans" cxnId="{EA515556-893F-4F57-B1C0-0522DB5689A6}">
      <dgm:prSet/>
      <dgm:spPr/>
      <dgm:t>
        <a:bodyPr/>
        <a:lstStyle/>
        <a:p>
          <a:endParaRPr lang="en-US"/>
        </a:p>
      </dgm:t>
    </dgm:pt>
    <dgm:pt modelId="{880F0904-66B8-43A9-A5BD-C5C64CC3356C}" type="pres">
      <dgm:prSet presAssocID="{29D21A37-7886-43B4-B265-5BEE090C5A3D}" presName="Name0" presStyleCnt="0">
        <dgm:presLayoutVars>
          <dgm:dir/>
          <dgm:resizeHandles val="exact"/>
        </dgm:presLayoutVars>
      </dgm:prSet>
      <dgm:spPr/>
    </dgm:pt>
    <dgm:pt modelId="{59B54956-700F-4C9F-A9E4-E1A1F29593DB}" type="pres">
      <dgm:prSet presAssocID="{2CC6F521-1FCB-4784-9F1E-EF24574DD8F6}" presName="node" presStyleLbl="node1" presStyleIdx="0" presStyleCnt="6">
        <dgm:presLayoutVars>
          <dgm:bulletEnabled val="1"/>
        </dgm:presLayoutVars>
      </dgm:prSet>
      <dgm:spPr/>
    </dgm:pt>
    <dgm:pt modelId="{63DE0345-02F2-4FAA-A897-61BAE6EC564B}" type="pres">
      <dgm:prSet presAssocID="{290A929B-F8AA-4730-8DA7-D70632FD5DEC}" presName="sibTrans" presStyleLbl="sibTrans1D1" presStyleIdx="0" presStyleCnt="5"/>
      <dgm:spPr/>
    </dgm:pt>
    <dgm:pt modelId="{B48B9D21-266C-42C7-8D4B-63E539A764FE}" type="pres">
      <dgm:prSet presAssocID="{290A929B-F8AA-4730-8DA7-D70632FD5DEC}" presName="connectorText" presStyleLbl="sibTrans1D1" presStyleIdx="0" presStyleCnt="5"/>
      <dgm:spPr/>
    </dgm:pt>
    <dgm:pt modelId="{FBCFA6CD-8C76-4535-BAD6-AE1F9E0E5743}" type="pres">
      <dgm:prSet presAssocID="{6BDAE94F-D52D-4048-A7D8-4A1BD41CE1A9}" presName="node" presStyleLbl="node1" presStyleIdx="1" presStyleCnt="6">
        <dgm:presLayoutVars>
          <dgm:bulletEnabled val="1"/>
        </dgm:presLayoutVars>
      </dgm:prSet>
      <dgm:spPr/>
    </dgm:pt>
    <dgm:pt modelId="{63E4255E-4D15-4ACF-B61B-3A0FEDEF913E}" type="pres">
      <dgm:prSet presAssocID="{6EED51CB-585A-44EB-B0CF-D1B90F24821F}" presName="sibTrans" presStyleLbl="sibTrans1D1" presStyleIdx="1" presStyleCnt="5"/>
      <dgm:spPr/>
    </dgm:pt>
    <dgm:pt modelId="{26A32B9A-B880-4B24-8935-E4CDABE7D5EB}" type="pres">
      <dgm:prSet presAssocID="{6EED51CB-585A-44EB-B0CF-D1B90F24821F}" presName="connectorText" presStyleLbl="sibTrans1D1" presStyleIdx="1" presStyleCnt="5"/>
      <dgm:spPr/>
    </dgm:pt>
    <dgm:pt modelId="{8E418E0E-397F-46FC-BD23-936C4DA0D8EC}" type="pres">
      <dgm:prSet presAssocID="{E1CBA6ED-8F48-4FB2-9307-24A09B02A358}" presName="node" presStyleLbl="node1" presStyleIdx="2" presStyleCnt="6">
        <dgm:presLayoutVars>
          <dgm:bulletEnabled val="1"/>
        </dgm:presLayoutVars>
      </dgm:prSet>
      <dgm:spPr/>
    </dgm:pt>
    <dgm:pt modelId="{E9082CAC-4AA9-4331-917A-D520C1223797}" type="pres">
      <dgm:prSet presAssocID="{BEBC49B1-3CDF-4AE2-BF44-FB9D2F14DE6C}" presName="sibTrans" presStyleLbl="sibTrans1D1" presStyleIdx="2" presStyleCnt="5"/>
      <dgm:spPr/>
    </dgm:pt>
    <dgm:pt modelId="{EE3FA267-BB0A-41D4-B961-2467C048FD8B}" type="pres">
      <dgm:prSet presAssocID="{BEBC49B1-3CDF-4AE2-BF44-FB9D2F14DE6C}" presName="connectorText" presStyleLbl="sibTrans1D1" presStyleIdx="2" presStyleCnt="5"/>
      <dgm:spPr/>
    </dgm:pt>
    <dgm:pt modelId="{77DC855E-B091-4827-BCA4-16ECC6C7CFD1}" type="pres">
      <dgm:prSet presAssocID="{83F1C1E9-6A84-4A7E-AE64-2D5F3AD5002D}" presName="node" presStyleLbl="node1" presStyleIdx="3" presStyleCnt="6">
        <dgm:presLayoutVars>
          <dgm:bulletEnabled val="1"/>
        </dgm:presLayoutVars>
      </dgm:prSet>
      <dgm:spPr/>
    </dgm:pt>
    <dgm:pt modelId="{570D6137-A1A8-417C-B212-093B132B0AB9}" type="pres">
      <dgm:prSet presAssocID="{689B4A28-E6C8-4D4A-A871-E4A28A3D27AC}" presName="sibTrans" presStyleLbl="sibTrans1D1" presStyleIdx="3" presStyleCnt="5"/>
      <dgm:spPr/>
    </dgm:pt>
    <dgm:pt modelId="{E3C2D564-4A69-49C7-A1F7-57B0C71D15E8}" type="pres">
      <dgm:prSet presAssocID="{689B4A28-E6C8-4D4A-A871-E4A28A3D27AC}" presName="connectorText" presStyleLbl="sibTrans1D1" presStyleIdx="3" presStyleCnt="5"/>
      <dgm:spPr/>
    </dgm:pt>
    <dgm:pt modelId="{93D06EDA-6471-4CA8-BF68-06E9C51F8E71}" type="pres">
      <dgm:prSet presAssocID="{0802AA6A-FBA1-4CD5-A28E-7686B1980BA9}" presName="node" presStyleLbl="node1" presStyleIdx="4" presStyleCnt="6">
        <dgm:presLayoutVars>
          <dgm:bulletEnabled val="1"/>
        </dgm:presLayoutVars>
      </dgm:prSet>
      <dgm:spPr/>
    </dgm:pt>
    <dgm:pt modelId="{A86166C7-BDE2-45B2-B9F6-3004B8593AD7}" type="pres">
      <dgm:prSet presAssocID="{F444B725-4C6E-4E52-BB4F-B5B6913A9CE1}" presName="sibTrans" presStyleLbl="sibTrans1D1" presStyleIdx="4" presStyleCnt="5"/>
      <dgm:spPr/>
    </dgm:pt>
    <dgm:pt modelId="{9C5057FE-60E6-4AF1-8E64-0F6E397FAD4C}" type="pres">
      <dgm:prSet presAssocID="{F444B725-4C6E-4E52-BB4F-B5B6913A9CE1}" presName="connectorText" presStyleLbl="sibTrans1D1" presStyleIdx="4" presStyleCnt="5"/>
      <dgm:spPr/>
    </dgm:pt>
    <dgm:pt modelId="{DFFEBE93-DCFD-4078-AAFB-71B70973503B}" type="pres">
      <dgm:prSet presAssocID="{76A40CE4-CB61-45EA-B110-E08AF56A412E}" presName="node" presStyleLbl="node1" presStyleIdx="5" presStyleCnt="6">
        <dgm:presLayoutVars>
          <dgm:bulletEnabled val="1"/>
        </dgm:presLayoutVars>
      </dgm:prSet>
      <dgm:spPr/>
    </dgm:pt>
  </dgm:ptLst>
  <dgm:cxnLst>
    <dgm:cxn modelId="{BEDA2C0E-591E-4D78-A47F-A76AF074C9A5}" type="presOf" srcId="{6EED51CB-585A-44EB-B0CF-D1B90F24821F}" destId="{26A32B9A-B880-4B24-8935-E4CDABE7D5EB}" srcOrd="1" destOrd="0" presId="urn:microsoft.com/office/officeart/2016/7/layout/RepeatingBendingProcessNew"/>
    <dgm:cxn modelId="{21F05314-DC40-4729-A368-469D795AF460}" type="presOf" srcId="{29D21A37-7886-43B4-B265-5BEE090C5A3D}" destId="{880F0904-66B8-43A9-A5BD-C5C64CC3356C}" srcOrd="0" destOrd="0" presId="urn:microsoft.com/office/officeart/2016/7/layout/RepeatingBendingProcessNew"/>
    <dgm:cxn modelId="{185F0622-1A89-41E7-BB9C-D56B9FF4E688}" type="presOf" srcId="{BEBC49B1-3CDF-4AE2-BF44-FB9D2F14DE6C}" destId="{E9082CAC-4AA9-4331-917A-D520C1223797}" srcOrd="0" destOrd="0" presId="urn:microsoft.com/office/officeart/2016/7/layout/RepeatingBendingProcessNew"/>
    <dgm:cxn modelId="{66E36F3C-51F2-4CAC-AA25-656F07BA8659}" srcId="{29D21A37-7886-43B4-B265-5BEE090C5A3D}" destId="{6BDAE94F-D52D-4048-A7D8-4A1BD41CE1A9}" srcOrd="1" destOrd="0" parTransId="{DDF7ED29-8E7B-4A5E-96D9-6851A70D9975}" sibTransId="{6EED51CB-585A-44EB-B0CF-D1B90F24821F}"/>
    <dgm:cxn modelId="{D2751D3E-9036-4155-9602-01895EC007B1}" type="presOf" srcId="{6BDAE94F-D52D-4048-A7D8-4A1BD41CE1A9}" destId="{FBCFA6CD-8C76-4535-BAD6-AE1F9E0E5743}" srcOrd="0" destOrd="0" presId="urn:microsoft.com/office/officeart/2016/7/layout/RepeatingBendingProcessNew"/>
    <dgm:cxn modelId="{19D14142-28CA-4B13-B9E5-8F608CF902EB}" type="presOf" srcId="{BEBC49B1-3CDF-4AE2-BF44-FB9D2F14DE6C}" destId="{EE3FA267-BB0A-41D4-B961-2467C048FD8B}" srcOrd="1" destOrd="0" presId="urn:microsoft.com/office/officeart/2016/7/layout/RepeatingBendingProcessNew"/>
    <dgm:cxn modelId="{13F68763-ED4B-4B11-B224-0BC9A73B9657}" type="presOf" srcId="{6EED51CB-585A-44EB-B0CF-D1B90F24821F}" destId="{63E4255E-4D15-4ACF-B61B-3A0FEDEF913E}" srcOrd="0" destOrd="0" presId="urn:microsoft.com/office/officeart/2016/7/layout/RepeatingBendingProcessNew"/>
    <dgm:cxn modelId="{31919069-ED96-404A-BEB8-B823898F554E}" type="presOf" srcId="{689B4A28-E6C8-4D4A-A871-E4A28A3D27AC}" destId="{570D6137-A1A8-417C-B212-093B132B0AB9}" srcOrd="0" destOrd="0" presId="urn:microsoft.com/office/officeart/2016/7/layout/RepeatingBendingProcessNew"/>
    <dgm:cxn modelId="{EA515556-893F-4F57-B1C0-0522DB5689A6}" srcId="{29D21A37-7886-43B4-B265-5BEE090C5A3D}" destId="{76A40CE4-CB61-45EA-B110-E08AF56A412E}" srcOrd="5" destOrd="0" parTransId="{8A83AC82-BAAA-43C2-B931-0F384A82EA6C}" sibTransId="{3BA1D386-375F-4E3A-ABBE-ED06FD3C1584}"/>
    <dgm:cxn modelId="{D82A1079-441B-4FDF-B1A1-B909873B541B}" srcId="{29D21A37-7886-43B4-B265-5BEE090C5A3D}" destId="{E1CBA6ED-8F48-4FB2-9307-24A09B02A358}" srcOrd="2" destOrd="0" parTransId="{1FFF4578-8CBE-4529-B4CE-7BFDE05B0C29}" sibTransId="{BEBC49B1-3CDF-4AE2-BF44-FB9D2F14DE6C}"/>
    <dgm:cxn modelId="{43C46B7C-625A-4117-A24E-72E6794FA697}" type="presOf" srcId="{F444B725-4C6E-4E52-BB4F-B5B6913A9CE1}" destId="{A86166C7-BDE2-45B2-B9F6-3004B8593AD7}" srcOrd="0" destOrd="0" presId="urn:microsoft.com/office/officeart/2016/7/layout/RepeatingBendingProcessNew"/>
    <dgm:cxn modelId="{73C2C38D-6BD2-4CAE-B661-97044E0A7CC8}" type="presOf" srcId="{2CC6F521-1FCB-4784-9F1E-EF24574DD8F6}" destId="{59B54956-700F-4C9F-A9E4-E1A1F29593DB}" srcOrd="0" destOrd="0" presId="urn:microsoft.com/office/officeart/2016/7/layout/RepeatingBendingProcessNew"/>
    <dgm:cxn modelId="{86C5EB8E-B5A6-455D-B58D-7EE8B3EB378E}" type="presOf" srcId="{F444B725-4C6E-4E52-BB4F-B5B6913A9CE1}" destId="{9C5057FE-60E6-4AF1-8E64-0F6E397FAD4C}" srcOrd="1" destOrd="0" presId="urn:microsoft.com/office/officeart/2016/7/layout/RepeatingBendingProcessNew"/>
    <dgm:cxn modelId="{C18AA29C-18A1-4CD4-A01A-E06E26213A39}" srcId="{29D21A37-7886-43B4-B265-5BEE090C5A3D}" destId="{0802AA6A-FBA1-4CD5-A28E-7686B1980BA9}" srcOrd="4" destOrd="0" parTransId="{824B9DD4-83CB-4254-9470-6B6FB3B5F612}" sibTransId="{F444B725-4C6E-4E52-BB4F-B5B6913A9CE1}"/>
    <dgm:cxn modelId="{FE13E3A3-6632-4ABE-B3D9-692515B460BD}" type="presOf" srcId="{689B4A28-E6C8-4D4A-A871-E4A28A3D27AC}" destId="{E3C2D564-4A69-49C7-A1F7-57B0C71D15E8}" srcOrd="1" destOrd="0" presId="urn:microsoft.com/office/officeart/2016/7/layout/RepeatingBendingProcessNew"/>
    <dgm:cxn modelId="{66E512AB-349A-454E-A521-08C8BCD14011}" type="presOf" srcId="{76A40CE4-CB61-45EA-B110-E08AF56A412E}" destId="{DFFEBE93-DCFD-4078-AAFB-71B70973503B}" srcOrd="0" destOrd="0" presId="urn:microsoft.com/office/officeart/2016/7/layout/RepeatingBendingProcessNew"/>
    <dgm:cxn modelId="{F9CF79B1-1A23-4064-A2EF-7693B1FA06CE}" type="presOf" srcId="{83F1C1E9-6A84-4A7E-AE64-2D5F3AD5002D}" destId="{77DC855E-B091-4827-BCA4-16ECC6C7CFD1}" srcOrd="0" destOrd="0" presId="urn:microsoft.com/office/officeart/2016/7/layout/RepeatingBendingProcessNew"/>
    <dgm:cxn modelId="{5E9B3ECA-BCD6-46ED-8A92-BDDF5937E78F}" type="presOf" srcId="{290A929B-F8AA-4730-8DA7-D70632FD5DEC}" destId="{B48B9D21-266C-42C7-8D4B-63E539A764FE}" srcOrd="1" destOrd="0" presId="urn:microsoft.com/office/officeart/2016/7/layout/RepeatingBendingProcessNew"/>
    <dgm:cxn modelId="{966720D2-761B-4180-8454-5C8F8654506A}" type="presOf" srcId="{290A929B-F8AA-4730-8DA7-D70632FD5DEC}" destId="{63DE0345-02F2-4FAA-A897-61BAE6EC564B}" srcOrd="0" destOrd="0" presId="urn:microsoft.com/office/officeart/2016/7/layout/RepeatingBendingProcessNew"/>
    <dgm:cxn modelId="{8097B4DA-3238-4204-88AC-C6133B80F2BD}" type="presOf" srcId="{E1CBA6ED-8F48-4FB2-9307-24A09B02A358}" destId="{8E418E0E-397F-46FC-BD23-936C4DA0D8EC}" srcOrd="0" destOrd="0" presId="urn:microsoft.com/office/officeart/2016/7/layout/RepeatingBendingProcessNew"/>
    <dgm:cxn modelId="{68F9AEF4-8F21-45C5-A443-8617DB0D10BC}" type="presOf" srcId="{0802AA6A-FBA1-4CD5-A28E-7686B1980BA9}" destId="{93D06EDA-6471-4CA8-BF68-06E9C51F8E71}" srcOrd="0" destOrd="0" presId="urn:microsoft.com/office/officeart/2016/7/layout/RepeatingBendingProcessNew"/>
    <dgm:cxn modelId="{7562C9F8-B85B-4EE6-BA17-BE5F6BA26E49}" srcId="{29D21A37-7886-43B4-B265-5BEE090C5A3D}" destId="{2CC6F521-1FCB-4784-9F1E-EF24574DD8F6}" srcOrd="0" destOrd="0" parTransId="{1FA16A03-C656-4742-B6FF-7A3B85182634}" sibTransId="{290A929B-F8AA-4730-8DA7-D70632FD5DEC}"/>
    <dgm:cxn modelId="{0F7045FE-6E60-4503-B77D-AE9F20538F1D}" srcId="{29D21A37-7886-43B4-B265-5BEE090C5A3D}" destId="{83F1C1E9-6A84-4A7E-AE64-2D5F3AD5002D}" srcOrd="3" destOrd="0" parTransId="{4D2E1BDF-D5B9-482B-958A-7E9CB80AC00A}" sibTransId="{689B4A28-E6C8-4D4A-A871-E4A28A3D27AC}"/>
    <dgm:cxn modelId="{62B20BA9-B450-4F0A-945A-E56027D6B782}" type="presParOf" srcId="{880F0904-66B8-43A9-A5BD-C5C64CC3356C}" destId="{59B54956-700F-4C9F-A9E4-E1A1F29593DB}" srcOrd="0" destOrd="0" presId="urn:microsoft.com/office/officeart/2016/7/layout/RepeatingBendingProcessNew"/>
    <dgm:cxn modelId="{3702683A-E9CC-42B6-A5C5-D77A911D2502}" type="presParOf" srcId="{880F0904-66B8-43A9-A5BD-C5C64CC3356C}" destId="{63DE0345-02F2-4FAA-A897-61BAE6EC564B}" srcOrd="1" destOrd="0" presId="urn:microsoft.com/office/officeart/2016/7/layout/RepeatingBendingProcessNew"/>
    <dgm:cxn modelId="{1731CF17-BE09-4F71-BAA7-03AD259D94B9}" type="presParOf" srcId="{63DE0345-02F2-4FAA-A897-61BAE6EC564B}" destId="{B48B9D21-266C-42C7-8D4B-63E539A764FE}" srcOrd="0" destOrd="0" presId="urn:microsoft.com/office/officeart/2016/7/layout/RepeatingBendingProcessNew"/>
    <dgm:cxn modelId="{E09C4143-E380-4D62-A726-94D7A43DF311}" type="presParOf" srcId="{880F0904-66B8-43A9-A5BD-C5C64CC3356C}" destId="{FBCFA6CD-8C76-4535-BAD6-AE1F9E0E5743}" srcOrd="2" destOrd="0" presId="urn:microsoft.com/office/officeart/2016/7/layout/RepeatingBendingProcessNew"/>
    <dgm:cxn modelId="{98A1A17B-3D45-475D-9F2D-A884187D5B32}" type="presParOf" srcId="{880F0904-66B8-43A9-A5BD-C5C64CC3356C}" destId="{63E4255E-4D15-4ACF-B61B-3A0FEDEF913E}" srcOrd="3" destOrd="0" presId="urn:microsoft.com/office/officeart/2016/7/layout/RepeatingBendingProcessNew"/>
    <dgm:cxn modelId="{E20BAA21-8D7C-4534-9313-D4D494E81091}" type="presParOf" srcId="{63E4255E-4D15-4ACF-B61B-3A0FEDEF913E}" destId="{26A32B9A-B880-4B24-8935-E4CDABE7D5EB}" srcOrd="0" destOrd="0" presId="urn:microsoft.com/office/officeart/2016/7/layout/RepeatingBendingProcessNew"/>
    <dgm:cxn modelId="{ED11B8B8-6041-4BE8-A41B-A88B109AA632}" type="presParOf" srcId="{880F0904-66B8-43A9-A5BD-C5C64CC3356C}" destId="{8E418E0E-397F-46FC-BD23-936C4DA0D8EC}" srcOrd="4" destOrd="0" presId="urn:microsoft.com/office/officeart/2016/7/layout/RepeatingBendingProcessNew"/>
    <dgm:cxn modelId="{9317B6F8-85A4-4A9A-AE2B-FD3EB1DB17CC}" type="presParOf" srcId="{880F0904-66B8-43A9-A5BD-C5C64CC3356C}" destId="{E9082CAC-4AA9-4331-917A-D520C1223797}" srcOrd="5" destOrd="0" presId="urn:microsoft.com/office/officeart/2016/7/layout/RepeatingBendingProcessNew"/>
    <dgm:cxn modelId="{9F41FCED-1A10-4C4A-8D83-586F5259D69D}" type="presParOf" srcId="{E9082CAC-4AA9-4331-917A-D520C1223797}" destId="{EE3FA267-BB0A-41D4-B961-2467C048FD8B}" srcOrd="0" destOrd="0" presId="urn:microsoft.com/office/officeart/2016/7/layout/RepeatingBendingProcessNew"/>
    <dgm:cxn modelId="{66F5E8CC-9448-4BD8-BB09-5129C51EFB94}" type="presParOf" srcId="{880F0904-66B8-43A9-A5BD-C5C64CC3356C}" destId="{77DC855E-B091-4827-BCA4-16ECC6C7CFD1}" srcOrd="6" destOrd="0" presId="urn:microsoft.com/office/officeart/2016/7/layout/RepeatingBendingProcessNew"/>
    <dgm:cxn modelId="{E714171B-8585-4AC6-AE6B-DE2B326614C6}" type="presParOf" srcId="{880F0904-66B8-43A9-A5BD-C5C64CC3356C}" destId="{570D6137-A1A8-417C-B212-093B132B0AB9}" srcOrd="7" destOrd="0" presId="urn:microsoft.com/office/officeart/2016/7/layout/RepeatingBendingProcessNew"/>
    <dgm:cxn modelId="{9766561F-F737-461D-941E-D2857B6D0246}" type="presParOf" srcId="{570D6137-A1A8-417C-B212-093B132B0AB9}" destId="{E3C2D564-4A69-49C7-A1F7-57B0C71D15E8}" srcOrd="0" destOrd="0" presId="urn:microsoft.com/office/officeart/2016/7/layout/RepeatingBendingProcessNew"/>
    <dgm:cxn modelId="{D1FCE673-2D8A-4BE0-A6A3-8962B6229353}" type="presParOf" srcId="{880F0904-66B8-43A9-A5BD-C5C64CC3356C}" destId="{93D06EDA-6471-4CA8-BF68-06E9C51F8E71}" srcOrd="8" destOrd="0" presId="urn:microsoft.com/office/officeart/2016/7/layout/RepeatingBendingProcessNew"/>
    <dgm:cxn modelId="{8046087C-D220-470B-8B96-10F638B1FAE5}" type="presParOf" srcId="{880F0904-66B8-43A9-A5BD-C5C64CC3356C}" destId="{A86166C7-BDE2-45B2-B9F6-3004B8593AD7}" srcOrd="9" destOrd="0" presId="urn:microsoft.com/office/officeart/2016/7/layout/RepeatingBendingProcessNew"/>
    <dgm:cxn modelId="{BD847C94-8BD4-445F-A754-A5F00E15A071}" type="presParOf" srcId="{A86166C7-BDE2-45B2-B9F6-3004B8593AD7}" destId="{9C5057FE-60E6-4AF1-8E64-0F6E397FAD4C}" srcOrd="0" destOrd="0" presId="urn:microsoft.com/office/officeart/2016/7/layout/RepeatingBendingProcessNew"/>
    <dgm:cxn modelId="{4AB5EDCA-D927-40CE-8A20-DFF5904A8C9E}" type="presParOf" srcId="{880F0904-66B8-43A9-A5BD-C5C64CC3356C}" destId="{DFFEBE93-DCFD-4078-AAFB-71B70973503B}" srcOrd="10"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E0345-02F2-4FAA-A897-61BAE6EC564B}">
      <dsp:nvSpPr>
        <dsp:cNvPr id="0" name=""/>
        <dsp:cNvSpPr/>
      </dsp:nvSpPr>
      <dsp:spPr>
        <a:xfrm>
          <a:off x="2672514" y="661389"/>
          <a:ext cx="510457" cy="91440"/>
        </a:xfrm>
        <a:custGeom>
          <a:avLst/>
          <a:gdLst/>
          <a:ahLst/>
          <a:cxnLst/>
          <a:rect l="0" t="0" r="0" b="0"/>
          <a:pathLst>
            <a:path>
              <a:moveTo>
                <a:pt x="0" y="45720"/>
              </a:moveTo>
              <a:lnTo>
                <a:pt x="510457"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14216" y="704403"/>
        <a:ext cx="27052" cy="5410"/>
      </dsp:txXfrm>
    </dsp:sp>
    <dsp:sp modelId="{59B54956-700F-4C9F-A9E4-E1A1F29593DB}">
      <dsp:nvSpPr>
        <dsp:cNvPr id="0" name=""/>
        <dsp:cNvSpPr/>
      </dsp:nvSpPr>
      <dsp:spPr>
        <a:xfrm>
          <a:off x="321890" y="1382"/>
          <a:ext cx="2352423" cy="141145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dirty="0"/>
            <a:t>Decoding/Word Development</a:t>
          </a:r>
        </a:p>
      </dsp:txBody>
      <dsp:txXfrm>
        <a:off x="321890" y="1382"/>
        <a:ext cx="2352423" cy="1411454"/>
      </dsp:txXfrm>
    </dsp:sp>
    <dsp:sp modelId="{63E4255E-4D15-4ACF-B61B-3A0FEDEF913E}">
      <dsp:nvSpPr>
        <dsp:cNvPr id="0" name=""/>
        <dsp:cNvSpPr/>
      </dsp:nvSpPr>
      <dsp:spPr>
        <a:xfrm>
          <a:off x="1498102" y="1411036"/>
          <a:ext cx="2893480" cy="510457"/>
        </a:xfrm>
        <a:custGeom>
          <a:avLst/>
          <a:gdLst/>
          <a:ahLst/>
          <a:cxnLst/>
          <a:rect l="0" t="0" r="0" b="0"/>
          <a:pathLst>
            <a:path>
              <a:moveTo>
                <a:pt x="2893480" y="0"/>
              </a:moveTo>
              <a:lnTo>
                <a:pt x="2893480" y="272328"/>
              </a:lnTo>
              <a:lnTo>
                <a:pt x="0" y="272328"/>
              </a:lnTo>
              <a:lnTo>
                <a:pt x="0" y="510457"/>
              </a:lnTo>
            </a:path>
          </a:pathLst>
        </a:custGeom>
        <a:noFill/>
        <a:ln w="9525" cap="flat" cmpd="sng" algn="ctr">
          <a:solidFill>
            <a:schemeClr val="accent2">
              <a:hueOff val="663946"/>
              <a:satOff val="2284"/>
              <a:lumOff val="-44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1252" y="1663559"/>
        <a:ext cx="147181" cy="5410"/>
      </dsp:txXfrm>
    </dsp:sp>
    <dsp:sp modelId="{FBCFA6CD-8C76-4535-BAD6-AE1F9E0E5743}">
      <dsp:nvSpPr>
        <dsp:cNvPr id="0" name=""/>
        <dsp:cNvSpPr/>
      </dsp:nvSpPr>
      <dsp:spPr>
        <a:xfrm>
          <a:off x="3215371" y="1382"/>
          <a:ext cx="2352423" cy="1411454"/>
        </a:xfrm>
        <a:prstGeom prst="rect">
          <a:avLst/>
        </a:prstGeom>
        <a:solidFill>
          <a:schemeClr val="accent2">
            <a:hueOff val="531157"/>
            <a:satOff val="1827"/>
            <a:lumOff val="-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a:t>Fluency</a:t>
          </a:r>
        </a:p>
      </dsp:txBody>
      <dsp:txXfrm>
        <a:off x="3215371" y="1382"/>
        <a:ext cx="2352423" cy="1411454"/>
      </dsp:txXfrm>
    </dsp:sp>
    <dsp:sp modelId="{E9082CAC-4AA9-4331-917A-D520C1223797}">
      <dsp:nvSpPr>
        <dsp:cNvPr id="0" name=""/>
        <dsp:cNvSpPr/>
      </dsp:nvSpPr>
      <dsp:spPr>
        <a:xfrm>
          <a:off x="2672514" y="2613900"/>
          <a:ext cx="510457" cy="91440"/>
        </a:xfrm>
        <a:custGeom>
          <a:avLst/>
          <a:gdLst/>
          <a:ahLst/>
          <a:cxnLst/>
          <a:rect l="0" t="0" r="0" b="0"/>
          <a:pathLst>
            <a:path>
              <a:moveTo>
                <a:pt x="0" y="45720"/>
              </a:moveTo>
              <a:lnTo>
                <a:pt x="510457" y="45720"/>
              </a:lnTo>
            </a:path>
          </a:pathLst>
        </a:custGeom>
        <a:noFill/>
        <a:ln w="9525" cap="flat" cmpd="sng" algn="ctr">
          <a:solidFill>
            <a:schemeClr val="accent2">
              <a:hueOff val="1327892"/>
              <a:satOff val="4567"/>
              <a:lumOff val="-88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14216" y="2656915"/>
        <a:ext cx="27052" cy="5410"/>
      </dsp:txXfrm>
    </dsp:sp>
    <dsp:sp modelId="{8E418E0E-397F-46FC-BD23-936C4DA0D8EC}">
      <dsp:nvSpPr>
        <dsp:cNvPr id="0" name=""/>
        <dsp:cNvSpPr/>
      </dsp:nvSpPr>
      <dsp:spPr>
        <a:xfrm>
          <a:off x="321890" y="1953893"/>
          <a:ext cx="2352423" cy="1411454"/>
        </a:xfrm>
        <a:prstGeom prst="rect">
          <a:avLst/>
        </a:prstGeom>
        <a:solidFill>
          <a:schemeClr val="accent2">
            <a:hueOff val="1062314"/>
            <a:satOff val="3654"/>
            <a:lumOff val="-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a:t>Comprehension/Understanding</a:t>
          </a:r>
        </a:p>
      </dsp:txBody>
      <dsp:txXfrm>
        <a:off x="321890" y="1953893"/>
        <a:ext cx="2352423" cy="1411454"/>
      </dsp:txXfrm>
    </dsp:sp>
    <dsp:sp modelId="{570D6137-A1A8-417C-B212-093B132B0AB9}">
      <dsp:nvSpPr>
        <dsp:cNvPr id="0" name=""/>
        <dsp:cNvSpPr/>
      </dsp:nvSpPr>
      <dsp:spPr>
        <a:xfrm>
          <a:off x="1498102" y="3363547"/>
          <a:ext cx="2893480" cy="510457"/>
        </a:xfrm>
        <a:custGeom>
          <a:avLst/>
          <a:gdLst/>
          <a:ahLst/>
          <a:cxnLst/>
          <a:rect l="0" t="0" r="0" b="0"/>
          <a:pathLst>
            <a:path>
              <a:moveTo>
                <a:pt x="2893480" y="0"/>
              </a:moveTo>
              <a:lnTo>
                <a:pt x="2893480" y="272328"/>
              </a:lnTo>
              <a:lnTo>
                <a:pt x="0" y="272328"/>
              </a:lnTo>
              <a:lnTo>
                <a:pt x="0" y="510457"/>
              </a:lnTo>
            </a:path>
          </a:pathLst>
        </a:custGeom>
        <a:noFill/>
        <a:ln w="9525" cap="flat" cmpd="sng" algn="ctr">
          <a:solidFill>
            <a:schemeClr val="accent2">
              <a:hueOff val="1991838"/>
              <a:satOff val="6851"/>
              <a:lumOff val="-132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1252" y="3616070"/>
        <a:ext cx="147181" cy="5410"/>
      </dsp:txXfrm>
    </dsp:sp>
    <dsp:sp modelId="{77DC855E-B091-4827-BCA4-16ECC6C7CFD1}">
      <dsp:nvSpPr>
        <dsp:cNvPr id="0" name=""/>
        <dsp:cNvSpPr/>
      </dsp:nvSpPr>
      <dsp:spPr>
        <a:xfrm>
          <a:off x="3215371" y="1953893"/>
          <a:ext cx="2352423" cy="1411454"/>
        </a:xfrm>
        <a:prstGeom prst="rect">
          <a:avLst/>
        </a:prstGeom>
        <a:solidFill>
          <a:schemeClr val="accent2">
            <a:hueOff val="1593471"/>
            <a:satOff val="5481"/>
            <a:lumOff val="-105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a:t>Phonics</a:t>
          </a:r>
        </a:p>
      </dsp:txBody>
      <dsp:txXfrm>
        <a:off x="3215371" y="1953893"/>
        <a:ext cx="2352423" cy="1411454"/>
      </dsp:txXfrm>
    </dsp:sp>
    <dsp:sp modelId="{A86166C7-BDE2-45B2-B9F6-3004B8593AD7}">
      <dsp:nvSpPr>
        <dsp:cNvPr id="0" name=""/>
        <dsp:cNvSpPr/>
      </dsp:nvSpPr>
      <dsp:spPr>
        <a:xfrm>
          <a:off x="2672514" y="4566411"/>
          <a:ext cx="510457" cy="91440"/>
        </a:xfrm>
        <a:custGeom>
          <a:avLst/>
          <a:gdLst/>
          <a:ahLst/>
          <a:cxnLst/>
          <a:rect l="0" t="0" r="0" b="0"/>
          <a:pathLst>
            <a:path>
              <a:moveTo>
                <a:pt x="0" y="45720"/>
              </a:moveTo>
              <a:lnTo>
                <a:pt x="510457" y="45720"/>
              </a:lnTo>
            </a:path>
          </a:pathLst>
        </a:custGeom>
        <a:noFill/>
        <a:ln w="9525" cap="flat" cmpd="sng" algn="ctr">
          <a:solidFill>
            <a:schemeClr val="accent2">
              <a:hueOff val="2655785"/>
              <a:satOff val="9135"/>
              <a:lumOff val="-176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14216" y="4609426"/>
        <a:ext cx="27052" cy="5410"/>
      </dsp:txXfrm>
    </dsp:sp>
    <dsp:sp modelId="{93D06EDA-6471-4CA8-BF68-06E9C51F8E71}">
      <dsp:nvSpPr>
        <dsp:cNvPr id="0" name=""/>
        <dsp:cNvSpPr/>
      </dsp:nvSpPr>
      <dsp:spPr>
        <a:xfrm>
          <a:off x="321890" y="3906404"/>
          <a:ext cx="2352423" cy="1411454"/>
        </a:xfrm>
        <a:prstGeom prst="rect">
          <a:avLst/>
        </a:prstGeom>
        <a:solidFill>
          <a:schemeClr val="accent2">
            <a:hueOff val="2124628"/>
            <a:satOff val="7308"/>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a:t>Morphology</a:t>
          </a:r>
        </a:p>
      </dsp:txBody>
      <dsp:txXfrm>
        <a:off x="321890" y="3906404"/>
        <a:ext cx="2352423" cy="1411454"/>
      </dsp:txXfrm>
    </dsp:sp>
    <dsp:sp modelId="{DFFEBE93-DCFD-4078-AAFB-71B70973503B}">
      <dsp:nvSpPr>
        <dsp:cNvPr id="0" name=""/>
        <dsp:cNvSpPr/>
      </dsp:nvSpPr>
      <dsp:spPr>
        <a:xfrm>
          <a:off x="3215371" y="3906404"/>
          <a:ext cx="2352423" cy="1411454"/>
        </a:xfrm>
        <a:prstGeom prst="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271" tIns="120997" rIns="115271" bIns="120997" numCol="1" spcCol="1270" anchor="ctr" anchorCtr="0">
          <a:noAutofit/>
        </a:bodyPr>
        <a:lstStyle/>
        <a:p>
          <a:pPr marL="0" lvl="0" indent="0" algn="ctr" defTabSz="533400">
            <a:lnSpc>
              <a:spcPct val="90000"/>
            </a:lnSpc>
            <a:spcBef>
              <a:spcPct val="0"/>
            </a:spcBef>
            <a:spcAft>
              <a:spcPct val="35000"/>
            </a:spcAft>
            <a:buNone/>
          </a:pPr>
          <a:r>
            <a:rPr lang="en-US" sz="1200" kern="1200" dirty="0"/>
            <a:t>Types of Writing and Complex Writing</a:t>
          </a:r>
        </a:p>
      </dsp:txBody>
      <dsp:txXfrm>
        <a:off x="3215371" y="3906404"/>
        <a:ext cx="2352423" cy="141145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0.17301</cdr:x>
      <cdr:y>0.19799</cdr:y>
    </cdr:from>
    <cdr:to>
      <cdr:x>0.26949</cdr:x>
      <cdr:y>0.25357</cdr:y>
    </cdr:to>
    <cdr:sp macro="" textlink="">
      <cdr:nvSpPr>
        <cdr:cNvPr id="2" name="TextBox 1">
          <a:extLst xmlns:a="http://schemas.openxmlformats.org/drawingml/2006/main">
            <a:ext uri="{FF2B5EF4-FFF2-40B4-BE49-F238E27FC236}">
              <a16:creationId xmlns:a16="http://schemas.microsoft.com/office/drawing/2014/main" id="{71C360B1-006F-FC48-B821-9F98E5B7B806}"/>
            </a:ext>
          </a:extLst>
        </cdr:cNvPr>
        <cdr:cNvSpPr txBox="1"/>
      </cdr:nvSpPr>
      <cdr:spPr>
        <a:xfrm xmlns:a="http://schemas.openxmlformats.org/drawingml/2006/main">
          <a:off x="1639663" y="1017815"/>
          <a:ext cx="91440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1100"/>
            <a:t>Fall - 2023</a:t>
          </a:r>
        </a:p>
      </cdr:txBody>
    </cdr:sp>
  </cdr:relSizeAnchor>
  <cdr:relSizeAnchor xmlns:cdr="http://schemas.openxmlformats.org/drawingml/2006/chartDrawing">
    <cdr:from>
      <cdr:x>0.73903</cdr:x>
      <cdr:y>0.19252</cdr:y>
    </cdr:from>
    <cdr:to>
      <cdr:x>0.83551</cdr:x>
      <cdr:y>0.23987</cdr:y>
    </cdr:to>
    <cdr:sp macro="" textlink="">
      <cdr:nvSpPr>
        <cdr:cNvPr id="3" name="TextBox 1">
          <a:extLst xmlns:a="http://schemas.openxmlformats.org/drawingml/2006/main">
            <a:ext uri="{FF2B5EF4-FFF2-40B4-BE49-F238E27FC236}">
              <a16:creationId xmlns:a16="http://schemas.microsoft.com/office/drawing/2014/main" id="{10CA4277-CB78-6F32-ACBE-61D4009389D4}"/>
            </a:ext>
          </a:extLst>
        </cdr:cNvPr>
        <cdr:cNvSpPr txBox="1"/>
      </cdr:nvSpPr>
      <cdr:spPr>
        <a:xfrm xmlns:a="http://schemas.openxmlformats.org/drawingml/2006/main">
          <a:off x="7004050" y="989692"/>
          <a:ext cx="914400" cy="24341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a:t>Spring</a:t>
          </a:r>
          <a:r>
            <a:rPr lang="en-CA" sz="1100" baseline="0"/>
            <a:t> 2024</a:t>
          </a:r>
          <a:endParaRPr lang="en-CA" sz="110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5:05:38.930"/>
    </inkml:context>
    <inkml:brush xml:id="br0">
      <inkml:brushProperty name="width" value="0.1" units="cm"/>
      <inkml:brushProperty name="height" value="0.1" units="cm"/>
      <inkml:brushProperty name="color" value="#E71224"/>
    </inkml:brush>
  </inkml:definitions>
  <inkml:trace contextRef="#ctx0" brushRef="#br0">0 256 24575,'0'9'0,"0"0"0,1 0 0,0-1 0,1 1 0,-1-1 0,2 1 0,-1-1 0,1 0 0,1 1 0,-1-1 0,1-1 0,1 1 0,8 12 0,-10-17 0,0 0 0,1 0 0,-1 0 0,1 0 0,-1 0 0,1-1 0,0 1 0,0-1 0,0 0 0,0 0 0,1-1 0,-1 1 0,0-1 0,1 0 0,-1 0 0,1 0 0,-1-1 0,1 0 0,-1 0 0,1 0 0,-1 0 0,1-1 0,-1 1 0,1-1 0,-1 0 0,1-1 0,-1 1 0,5-3 0,6-3 0,-1 0 0,1-1 0,-1-1 0,-1 0 0,1 0 0,-2-2 0,1 0 0,-2 0 0,21-25 0,-12 9 0,-1-1 0,-1 0 0,27-57 0,-9-12-1365,-25 69-5461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5:05:43.245"/>
    </inkml:context>
    <inkml:brush xml:id="br0">
      <inkml:brushProperty name="width" value="0.1" units="cm"/>
      <inkml:brushProperty name="height" value="0.1" units="cm"/>
      <inkml:brushProperty name="color" value="#E71224"/>
    </inkml:brush>
  </inkml:definitions>
  <inkml:trace contextRef="#ctx0" brushRef="#br0">1 607 24575,'0'10'0,"0"1"0,0 0 0,1 0 0,1-1 0,0 1 0,0-1 0,8 18 0,-9-25 0,1 0 0,-1 0 0,1 0 0,0 0 0,0 0 0,1-1 0,-1 1 0,0-1 0,1 1 0,0-1 0,-1 0 0,1 0 0,0 0 0,0-1 0,0 1 0,0-1 0,0 1 0,1-1 0,-1 0 0,0 0 0,1-1 0,-1 1 0,0-1 0,1 1 0,-1-1 0,1 0 0,-1 0 0,5-1 0,4-1 0,-1-1 0,0 0 0,1 0 0,-1-1 0,0-1 0,-1 1 0,1-2 0,-1 0 0,0 0 0,0-1 0,-1 0 0,0 0 0,0-1 0,-1 0 0,0-1 0,10-13 0,2-4 0,-2-1 0,0 0 0,-2-2 0,21-50 0,-12 8 0,-3-1 0,-3-1 0,15-120 0,-28 166-1365,1 6-5461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5:05:49.509"/>
    </inkml:context>
    <inkml:brush xml:id="br0">
      <inkml:brushProperty name="width" value="0.1" units="cm"/>
      <inkml:brushProperty name="height" value="0.1" units="cm"/>
      <inkml:brushProperty name="color" value="#E71224"/>
    </inkml:brush>
  </inkml:definitions>
  <inkml:trace contextRef="#ctx0" brushRef="#br0">0 457 24575,'1'4'0,"1"1"0,0 0 0,0-1 0,0 1 0,0-1 0,1 1 0,0-1 0,0 0 0,0 0 0,6 6 0,3 5 0,-3-1 0,1-1 0,1 1 0,0-2 0,1 1 0,0-2 0,18 14 0,-25-22 0,-1 0 0,0-1 0,1 0 0,0 1 0,-1-2 0,1 1 0,0 0 0,0-1 0,0 0 0,0 0 0,0-1 0,0 1 0,0-1 0,0 0 0,0-1 0,0 1 0,0-1 0,0 0 0,0 0 0,0 0 0,0-1 0,0 0 0,-1 0 0,1 0 0,8-5 0,5-7 0,-1 0 0,0-1 0,-1-1 0,-1 0 0,-1-1 0,23-35 0,16-17 0,26-25-682,127-198-1,-189 262-6143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5:05:54.432"/>
    </inkml:context>
    <inkml:brush xml:id="br0">
      <inkml:brushProperty name="width" value="0.1" units="cm"/>
      <inkml:brushProperty name="height" value="0.1" units="cm"/>
      <inkml:brushProperty name="color" value="#E71224"/>
    </inkml:brush>
  </inkml:definitions>
  <inkml:trace contextRef="#ctx0" brushRef="#br0">1 116 24575,'1'9'0,"1"0"0,1 0 0,0 0 0,0 0 0,0-1 0,1 1 0,9 14 0,-1-1 0,2 9 0,-2 0 0,15 59 0,-27-87 0,1 0 0,0 1 0,0-1 0,0 0 0,1 0 0,-1 1 0,1-1 0,0 0 0,0-1 0,0 1 0,0 0 0,0-1 0,0 1 0,1-1 0,3 3 0,-4-3 0,1-1 0,-1 0 0,1 0 0,-1-1 0,1 1 0,-1 0 0,1-1 0,-1 1 0,1-1 0,0 0 0,-1 0 0,1 0 0,0 0 0,-1-1 0,1 1 0,-1-1 0,1 0 0,-1 1 0,1-1 0,4-2 0,9-5 0,-1-1 0,0 0 0,0-1 0,-1-1 0,-1 0 0,1-1 0,21-25 0,0-5 0,36-58 0,19-47-1365,-71 118-5461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5:05:55.741"/>
    </inkml:context>
    <inkml:brush xml:id="br0">
      <inkml:brushProperty name="width" value="0.1" units="cm"/>
      <inkml:brushProperty name="height" value="0.1" units="cm"/>
      <inkml:brushProperty name="color" value="#E71224"/>
    </inkml:brush>
  </inkml:definitions>
  <inkml:trace contextRef="#ctx0" brushRef="#br0">1 517 24575,'4'0'0,"0"1"0,-1-1 0,1 1 0,0-1 0,0 1 0,-1 0 0,1 0 0,0 1 0,-1-1 0,1 1 0,-1 0 0,0 0 0,0 0 0,1 0 0,-1 1 0,0-1 0,-1 1 0,1 0 0,3 4 0,3 5 0,-1 1 0,0 1 0,10 24 0,-15-29 0,1 0 0,0 0 0,0 0 0,1-1 0,0 0 0,1 0 0,0 0 0,0-1 0,0 0 0,9 7 0,-12-12 0,-1-1 0,1 0 0,0 0 0,0 0 0,-1 0 0,1 0 0,0 0 0,0-1 0,0 0 0,0 1 0,-1-1 0,1 0 0,0-1 0,0 1 0,0 0 0,0-1 0,0 0 0,-1 1 0,1-1 0,0 0 0,0 0 0,-1-1 0,1 1 0,4-4 0,3-2 0,0 0 0,0-2 0,0 1 0,11-14 0,10-14 20,-2-2 0,-1-1 0,-2-1 0,-2-1 0,26-60 0,71-230-1505,-107 288-5341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4T18:49:30.048"/>
    </inkml:context>
    <inkml:brush xml:id="br0">
      <inkml:brushProperty name="width" value="0.1" units="cm"/>
      <inkml:brushProperty name="height" value="0.1" units="cm"/>
      <inkml:brushProperty name="color" value="#E71224"/>
    </inkml:brush>
  </inkml:definitions>
  <inkml:trace contextRef="#ctx0" brushRef="#br0">0 101 24575,'159'2'0,"173"-5"0,-293-2 0,0-1 0,0-3 0,64-21 0,-69 18 0,0 2 0,0 1 0,1 2 0,63-5 0,-34 13 0,0 3 0,75 13 0,-80-9 0,-40-7 0,0 1 0,0 1 0,-1 1 0,1 1 0,32 12 0,-35-9-273,0-2 0,1 0 0,0 0 0,32 5 0,-22-8-6553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EE925B-5936-4FBB-9244-C89EEAD72BE1}" type="datetimeFigureOut">
              <a:rPr lang="en-CA" smtClean="0"/>
              <a:t>2024-09-27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28A19A-3200-430A-AB26-DDE29D37DE4D}" type="slidenum">
              <a:rPr lang="en-CA" smtClean="0"/>
              <a:t>‹#›</a:t>
            </a:fld>
            <a:endParaRPr lang="en-CA"/>
          </a:p>
        </p:txBody>
      </p:sp>
    </p:spTree>
    <p:extLst>
      <p:ext uri="{BB962C8B-B14F-4D97-AF65-F5344CB8AC3E}">
        <p14:creationId xmlns:p14="http://schemas.microsoft.com/office/powerpoint/2010/main" val="39237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I want to thank the Sunrise School Division school board for giving me the opportunity to talk about the great things that are occurring at Whitemouth School.</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1</a:t>
            </a:fld>
            <a:endParaRPr lang="en-CA"/>
          </a:p>
        </p:txBody>
      </p:sp>
    </p:spTree>
    <p:extLst>
      <p:ext uri="{BB962C8B-B14F-4D97-AF65-F5344CB8AC3E}">
        <p14:creationId xmlns:p14="http://schemas.microsoft.com/office/powerpoint/2010/main" val="28045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in the background is from November 1967</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2</a:t>
            </a:fld>
            <a:endParaRPr lang="en-CA"/>
          </a:p>
        </p:txBody>
      </p:sp>
    </p:spTree>
    <p:extLst>
      <p:ext uri="{BB962C8B-B14F-4D97-AF65-F5344CB8AC3E}">
        <p14:creationId xmlns:p14="http://schemas.microsoft.com/office/powerpoint/2010/main" val="3754306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3</a:t>
            </a:fld>
            <a:endParaRPr lang="en-CA"/>
          </a:p>
        </p:txBody>
      </p:sp>
    </p:spTree>
    <p:extLst>
      <p:ext uri="{BB962C8B-B14F-4D97-AF65-F5344CB8AC3E}">
        <p14:creationId xmlns:p14="http://schemas.microsoft.com/office/powerpoint/2010/main" val="3995118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am going to summarize WMS journey on how we produce our goals and strategies to achieve those goals. </a:t>
            </a:r>
          </a:p>
          <a:p>
            <a:endParaRPr lang="en-US" dirty="0"/>
          </a:p>
          <a:p>
            <a:r>
              <a:rPr lang="en-US" dirty="0"/>
              <a:t>Each May, Whitemouth School dedicates the professional development day to working with data to create two goals. The goals are centered around literacy and numeracy.</a:t>
            </a:r>
          </a:p>
          <a:p>
            <a:endParaRPr lang="en-US" dirty="0"/>
          </a:p>
          <a:p>
            <a:r>
              <a:rPr lang="en-US" dirty="0"/>
              <a:t>On the screen, is an example of a set of data that the staff analyzed this past May. On this chart, staff were given the average of students’ grades across all 5 categories of literacy (reading, listening/viewing, writing, speaking and representing, that teachers report on.</a:t>
            </a:r>
          </a:p>
          <a:p>
            <a:endParaRPr lang="en-US" dirty="0"/>
          </a:p>
          <a:p>
            <a:r>
              <a:rPr lang="en-US" dirty="0"/>
              <a:t>For example, one observation made was student in the Green (3-4) category increased 7% from 2020 – 2023 school years. Red (ND-1) increased by 9% and Yellow (2) decreased by 17%. </a:t>
            </a:r>
          </a:p>
          <a:p>
            <a:endParaRPr lang="en-US" dirty="0"/>
          </a:p>
          <a:p>
            <a:r>
              <a:rPr lang="en-US" dirty="0"/>
              <a:t>From this observation, teachers will then expose their assumptions, based on the factual observations, to produce a one-year plan to address it. </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4</a:t>
            </a:fld>
            <a:endParaRPr lang="en-CA"/>
          </a:p>
        </p:txBody>
      </p:sp>
    </p:spTree>
    <p:extLst>
      <p:ext uri="{BB962C8B-B14F-4D97-AF65-F5344CB8AC3E}">
        <p14:creationId xmlns:p14="http://schemas.microsoft.com/office/powerpoint/2010/main" val="275626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for the staff is to produce a goal through a collaborative model. This year the literacy team produced the following goal…..</a:t>
            </a:r>
          </a:p>
          <a:p>
            <a:endParaRPr lang="en-US" dirty="0"/>
          </a:p>
          <a:p>
            <a:r>
              <a:rPr lang="en-US" dirty="0"/>
              <a:t>The first part of the goal encompasses the important factors that students need to obtain to have more success in school. The second part, RTI Model, is how students' intervention occurs.</a:t>
            </a:r>
          </a:p>
          <a:p>
            <a:endParaRPr lang="en-US" dirty="0"/>
          </a:p>
          <a:p>
            <a:r>
              <a:rPr lang="en-US" dirty="0"/>
              <a:t>RTI Model Explained </a:t>
            </a:r>
            <a:r>
              <a:rPr lang="en-US" dirty="0">
                <a:sym typeface="Wingdings" panose="05000000000000000000" pitchFamily="2" charset="2"/>
              </a:rPr>
              <a:t> </a:t>
            </a:r>
          </a:p>
          <a:p>
            <a:pPr marL="171450" indent="-171450">
              <a:buFont typeface="Arial" panose="020B0604020202020204" pitchFamily="34" charset="0"/>
              <a:buChar char="•"/>
            </a:pPr>
            <a:r>
              <a:rPr lang="en-US" b="0" i="0" dirty="0">
                <a:solidFill>
                  <a:srgbClr val="002938"/>
                </a:solidFill>
                <a:effectLst/>
                <a:highlight>
                  <a:srgbClr val="FFFFFF"/>
                </a:highlight>
                <a:latin typeface="__understoodSans_f41eca"/>
              </a:rPr>
              <a:t>RTI aims to identify kids who have gaps in their learning.</a:t>
            </a:r>
          </a:p>
          <a:p>
            <a:pPr algn="l">
              <a:buFont typeface="Arial" panose="020B0604020202020204" pitchFamily="34" charset="0"/>
              <a:buChar char="•"/>
            </a:pPr>
            <a:r>
              <a:rPr lang="en-US" b="0" i="0" dirty="0">
                <a:solidFill>
                  <a:srgbClr val="002938"/>
                </a:solidFill>
                <a:effectLst/>
                <a:highlight>
                  <a:srgbClr val="FFFFFF"/>
                </a:highlight>
                <a:latin typeface="__understoodSans_f41eca"/>
              </a:rPr>
              <a:t>   It uses targeted teaching to help bridge the gap and it encompasses measuring student progress. </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5</a:t>
            </a:fld>
            <a:endParaRPr lang="en-CA"/>
          </a:p>
        </p:txBody>
      </p:sp>
    </p:spTree>
    <p:extLst>
      <p:ext uri="{BB962C8B-B14F-4D97-AF65-F5344CB8AC3E}">
        <p14:creationId xmlns:p14="http://schemas.microsoft.com/office/powerpoint/2010/main" val="3267690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goal is created, the team then moved towards how to obtain the goal by creating plans.</a:t>
            </a:r>
          </a:p>
          <a:p>
            <a:endParaRPr lang="en-US" dirty="0"/>
          </a:p>
          <a:p>
            <a:pPr marL="228600" indent="-228600">
              <a:buAutoNum type="arabicPeriod"/>
            </a:pPr>
            <a:r>
              <a:rPr lang="en-US" dirty="0"/>
              <a:t>The first plan was to utilize the new (K-2) Literacy Support Program to target students who need support in phonemic awareness.</a:t>
            </a:r>
          </a:p>
          <a:p>
            <a:pPr marL="228600" indent="-228600">
              <a:buAutoNum type="arabicPeriod"/>
            </a:pPr>
            <a:r>
              <a:rPr lang="en-US" dirty="0"/>
              <a:t>The second plan was to take the former grade 2-6 program and create a 3-8 lit support program. This is due to the refocus of the K-2 program and students who were part of the program in grade 6 moving up to 7.</a:t>
            </a:r>
          </a:p>
          <a:p>
            <a:pPr marL="228600" indent="-228600">
              <a:buAutoNum type="arabicPeriod"/>
            </a:pPr>
            <a:r>
              <a:rPr lang="en-US" dirty="0"/>
              <a:t>The SCA formative assessment is being used to continue to support (green) level teaching in the classroom by targeting a metacognitive strategy.</a:t>
            </a:r>
          </a:p>
          <a:p>
            <a:pPr marL="228600" indent="-228600">
              <a:buAutoNum type="arabicPeriod"/>
            </a:pPr>
            <a:r>
              <a:rPr lang="en-US" dirty="0"/>
              <a:t>Use the divisional reading and writing progressions for classroom and intervention support.</a:t>
            </a:r>
          </a:p>
          <a:p>
            <a:pPr marL="228600" indent="-228600">
              <a:buAutoNum type="arabicPeriod"/>
            </a:pPr>
            <a:endParaRPr lang="en-US" dirty="0"/>
          </a:p>
          <a:p>
            <a:pPr marL="0" indent="0">
              <a:buNone/>
            </a:pPr>
            <a:r>
              <a:rPr lang="en-US" dirty="0"/>
              <a:t>In the next few slides, I want to give you a more in-depth look at the two programs operating in the early years section at WMS.</a:t>
            </a:r>
          </a:p>
          <a:p>
            <a:pPr marL="0" indent="0">
              <a:buNone/>
            </a:pP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6</a:t>
            </a:fld>
            <a:endParaRPr lang="en-CA"/>
          </a:p>
        </p:txBody>
      </p:sp>
    </p:spTree>
    <p:extLst>
      <p:ext uri="{BB962C8B-B14F-4D97-AF65-F5344CB8AC3E}">
        <p14:creationId xmlns:p14="http://schemas.microsoft.com/office/powerpoint/2010/main" val="129499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is allowing schools to explore different programs like UFLI in an effort to ensure students are receiving the foundational literacy skills they require to be successful readers and writers. The UFLI (University of Florida Literacy Institute) program is the main program that is being used in the K-2 literacy support program at Whitemouth School. This is a scripted, routine based program which strongly concentrates on the phonemic awareness. It can be delivered 1 on 1, or small group.</a:t>
            </a:r>
          </a:p>
          <a:p>
            <a:endParaRPr lang="en-US" dirty="0"/>
          </a:p>
          <a:p>
            <a:r>
              <a:rPr lang="en-US" dirty="0"/>
              <a:t>On this slide, the ‘scope and sequence’ gives the sequential order in which students progress is charted and taught. To figure out where students are on this chart to start…</a:t>
            </a:r>
          </a:p>
          <a:p>
            <a:endParaRPr lang="en-US" dirty="0"/>
          </a:p>
          <a:p>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7</a:t>
            </a:fld>
            <a:endParaRPr lang="en-CA"/>
          </a:p>
        </p:txBody>
      </p:sp>
    </p:spTree>
    <p:extLst>
      <p:ext uri="{BB962C8B-B14F-4D97-AF65-F5344CB8AC3E}">
        <p14:creationId xmlns:p14="http://schemas.microsoft.com/office/powerpoint/2010/main" val="3039832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‘Words Their Way’ – spelling inventory formative assessment.</a:t>
            </a:r>
          </a:p>
          <a:p>
            <a:endParaRPr lang="en-US" dirty="0"/>
          </a:p>
          <a:p>
            <a:r>
              <a:rPr lang="en-US" dirty="0"/>
              <a:t>The yellow line you see on the left, is where students in Kindergarten should score when they enter grade 1. For example, if a grade 1 student does not do well on their short vowels, we would propose to the parent that their child be involved with the program because they are deemed as ‘emergent’ or in the red for literacy.  </a:t>
            </a:r>
          </a:p>
          <a:p>
            <a:endParaRPr lang="en-CA" dirty="0"/>
          </a:p>
          <a:p>
            <a:r>
              <a:rPr lang="en-CA" dirty="0"/>
              <a:t>A grade 1 student would need to be between the yellow and red line. While a grade 2 student would need to be able to complete beyond the red. All students are tracked for data collection analysis. These lines are based on recommendations by ‘Words their Way” in conjunction with literacy provincial outcomes.</a:t>
            </a:r>
          </a:p>
          <a:p>
            <a:endParaRPr lang="en-CA" dirty="0"/>
          </a:p>
          <a:p>
            <a:r>
              <a:rPr lang="en-CA" dirty="0"/>
              <a:t>I am now turning it over to Mr. Smith, who is our (K-2) literacy support teacher to share a short, but very important demonstration, on what he may do with a group of students.</a:t>
            </a:r>
          </a:p>
        </p:txBody>
      </p:sp>
      <p:sp>
        <p:nvSpPr>
          <p:cNvPr id="4" name="Slide Number Placeholder 3"/>
          <p:cNvSpPr>
            <a:spLocks noGrp="1"/>
          </p:cNvSpPr>
          <p:nvPr>
            <p:ph type="sldNum" sz="quarter" idx="5"/>
          </p:nvPr>
        </p:nvSpPr>
        <p:spPr/>
        <p:txBody>
          <a:bodyPr/>
          <a:lstStyle/>
          <a:p>
            <a:fld id="{0A28A19A-3200-430A-AB26-DDE29D37DE4D}" type="slidenum">
              <a:rPr lang="en-CA" smtClean="0"/>
              <a:t>8</a:t>
            </a:fld>
            <a:endParaRPr lang="en-CA"/>
          </a:p>
        </p:txBody>
      </p:sp>
    </p:spTree>
    <p:extLst>
      <p:ext uri="{BB962C8B-B14F-4D97-AF65-F5344CB8AC3E}">
        <p14:creationId xmlns:p14="http://schemas.microsoft.com/office/powerpoint/2010/main" val="326478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with Words</a:t>
            </a:r>
          </a:p>
          <a:p>
            <a:endParaRPr lang="en-US" dirty="0"/>
          </a:p>
          <a:p>
            <a:r>
              <a:rPr lang="en-US" dirty="0"/>
              <a:t>Phonemic Awareness Exercises</a:t>
            </a:r>
          </a:p>
          <a:p>
            <a:endParaRPr lang="en-US" dirty="0"/>
          </a:p>
          <a:p>
            <a:r>
              <a:rPr lang="en-US" dirty="0"/>
              <a:t>Stephen Smith to demonstrate – working with words.</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9</a:t>
            </a:fld>
            <a:endParaRPr lang="en-CA"/>
          </a:p>
        </p:txBody>
      </p:sp>
    </p:spTree>
    <p:extLst>
      <p:ext uri="{BB962C8B-B14F-4D97-AF65-F5344CB8AC3E}">
        <p14:creationId xmlns:p14="http://schemas.microsoft.com/office/powerpoint/2010/main" val="34324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Literacy support for grades 3-6 begins with formative assessments starting the second week of September. Students assessed were previously part of the program last year plus names that are put forward by classroom teachers.</a:t>
            </a:r>
          </a:p>
          <a:p>
            <a:endParaRPr lang="en-US" dirty="0"/>
          </a:p>
          <a:p>
            <a:r>
              <a:rPr lang="en-US" dirty="0"/>
              <a:t>After the assessment, the lit support teacher meets with the classroom teachers to go over students that pertain to them and if there are any others that would need an assessment.</a:t>
            </a:r>
          </a:p>
          <a:p>
            <a:endParaRPr lang="en-US" dirty="0"/>
          </a:p>
          <a:p>
            <a:r>
              <a:rPr lang="en-US" dirty="0"/>
              <a:t>Assessments used to determine support are Words their Way and Literacy Footprints (comprehension – running record).</a:t>
            </a:r>
          </a:p>
          <a:p>
            <a:endParaRPr lang="en-US" dirty="0"/>
          </a:p>
          <a:p>
            <a:r>
              <a:rPr lang="en-US" dirty="0"/>
              <a:t>Students who need the support will bring a support letter home to their parent/guardians asking permission for their child to be part of the program. The intervention lasts 8 weeks and, on that week, a progress report is sent home to the family and classroom teacher. The support teacher will then discuss each student individually with the teacher/parent-guardian to see if targets have been met. If not, they may continue with similar programming, or a different approach might be needed.</a:t>
            </a:r>
          </a:p>
          <a:p>
            <a:endParaRPr lang="en-US" dirty="0"/>
          </a:p>
        </p:txBody>
      </p:sp>
      <p:sp>
        <p:nvSpPr>
          <p:cNvPr id="4" name="Slide Number Placeholder 3"/>
          <p:cNvSpPr>
            <a:spLocks noGrp="1"/>
          </p:cNvSpPr>
          <p:nvPr>
            <p:ph type="sldNum" sz="quarter" idx="5"/>
          </p:nvPr>
        </p:nvSpPr>
        <p:spPr/>
        <p:txBody>
          <a:bodyPr/>
          <a:lstStyle/>
          <a:p>
            <a:fld id="{0A28A19A-3200-430A-AB26-DDE29D37DE4D}" type="slidenum">
              <a:rPr lang="en-CA" smtClean="0"/>
              <a:t>10</a:t>
            </a:fld>
            <a:endParaRPr lang="en-CA"/>
          </a:p>
        </p:txBody>
      </p:sp>
    </p:spTree>
    <p:extLst>
      <p:ext uri="{BB962C8B-B14F-4D97-AF65-F5344CB8AC3E}">
        <p14:creationId xmlns:p14="http://schemas.microsoft.com/office/powerpoint/2010/main" val="2361264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years literacy support covered grades (2-6) and it concentrated mainly on the Fountas and </a:t>
            </a:r>
            <a:r>
              <a:rPr lang="en-US" dirty="0" err="1"/>
              <a:t>Pinnelle</a:t>
            </a:r>
            <a:r>
              <a:rPr lang="en-US" dirty="0"/>
              <a:t> program. There were 22 students involved in the program. Of the 22, 10 students were able to make positive gains after intervention. </a:t>
            </a:r>
          </a:p>
          <a:p>
            <a:endParaRPr lang="en-US" dirty="0"/>
          </a:p>
          <a:p>
            <a:r>
              <a:rPr lang="en-US" dirty="0"/>
              <a:t>This is not exactly where we want to be, however, success was held by all the students in feeling more confident as a reader.</a:t>
            </a:r>
          </a:p>
          <a:p>
            <a:endParaRPr lang="en-US" dirty="0"/>
          </a:p>
          <a:p>
            <a:r>
              <a:rPr lang="en-US" dirty="0"/>
              <a:t>This year, there are 32 students who have been identified as needing literacy support within those 6 categories previously mentioned. The programming has changed due to last years results…</a:t>
            </a:r>
          </a:p>
          <a:p>
            <a:endParaRPr lang="en-US" dirty="0"/>
          </a:p>
        </p:txBody>
      </p:sp>
      <p:sp>
        <p:nvSpPr>
          <p:cNvPr id="4" name="Slide Number Placeholder 3"/>
          <p:cNvSpPr>
            <a:spLocks noGrp="1"/>
          </p:cNvSpPr>
          <p:nvPr>
            <p:ph type="sldNum" sz="quarter" idx="5"/>
          </p:nvPr>
        </p:nvSpPr>
        <p:spPr/>
        <p:txBody>
          <a:bodyPr/>
          <a:lstStyle/>
          <a:p>
            <a:fld id="{0A28A19A-3200-430A-AB26-DDE29D37DE4D}" type="slidenum">
              <a:rPr lang="en-CA" smtClean="0"/>
              <a:t>11</a:t>
            </a:fld>
            <a:endParaRPr lang="en-CA"/>
          </a:p>
        </p:txBody>
      </p:sp>
    </p:spTree>
    <p:extLst>
      <p:ext uri="{BB962C8B-B14F-4D97-AF65-F5344CB8AC3E}">
        <p14:creationId xmlns:p14="http://schemas.microsoft.com/office/powerpoint/2010/main" val="317381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the program is a continuation from the K-2 literacy program. Students in grades 3-6 that are struggling with decoding text, will start at the first block. Once the skill is obtained they move onto fluency of reading, comprehension and then into writing based on phonics.</a:t>
            </a:r>
          </a:p>
          <a:p>
            <a:endParaRPr lang="en-US" dirty="0"/>
          </a:p>
          <a:p>
            <a:r>
              <a:rPr lang="en-US" dirty="0"/>
              <a:t>The programs being used during this intervention is…</a:t>
            </a:r>
          </a:p>
          <a:p>
            <a:endParaRPr lang="en-US" dirty="0"/>
          </a:p>
          <a:p>
            <a:r>
              <a:rPr lang="en-US" dirty="0"/>
              <a:t>Do not read….</a:t>
            </a:r>
          </a:p>
          <a:p>
            <a:endParaRPr lang="en-US" dirty="0"/>
          </a:p>
          <a:p>
            <a:r>
              <a:rPr lang="en-US" dirty="0"/>
              <a:t>Reading</a:t>
            </a:r>
          </a:p>
          <a:p>
            <a:endParaRPr lang="en-US" dirty="0"/>
          </a:p>
          <a:p>
            <a:r>
              <a:rPr lang="en-US" dirty="0"/>
              <a:t>Decoding – We believe decoding skills is essential to supporting students in reading complex multisyllabic words.</a:t>
            </a:r>
          </a:p>
          <a:p>
            <a:r>
              <a:rPr lang="en-US" dirty="0"/>
              <a:t>Fluency – Used to teach students how to ready effortlessly.</a:t>
            </a:r>
          </a:p>
          <a:p>
            <a:r>
              <a:rPr lang="en-US" dirty="0"/>
              <a:t>Comprehension – Teaching students who struggle with thinking about what they ready and understanding what they read.</a:t>
            </a:r>
          </a:p>
          <a:p>
            <a:endParaRPr lang="en-US" dirty="0"/>
          </a:p>
          <a:p>
            <a:r>
              <a:rPr lang="en-CA" dirty="0"/>
              <a:t>Writing</a:t>
            </a:r>
          </a:p>
          <a:p>
            <a:endParaRPr lang="en-CA" dirty="0"/>
          </a:p>
          <a:p>
            <a:r>
              <a:rPr lang="en-CA" dirty="0"/>
              <a:t>Phonics – Students will learn basic sound-symbol correspondence when writing words.</a:t>
            </a:r>
          </a:p>
          <a:p>
            <a:r>
              <a:rPr lang="en-CA" dirty="0"/>
              <a:t>Morphology – Students who gain the basics of phonics, morphology will be used to writing out move complex words.</a:t>
            </a:r>
          </a:p>
          <a:p>
            <a:r>
              <a:rPr lang="en-CA" dirty="0"/>
              <a:t>Different Types of Writing - Students who needs support during class instruction in a small group setting to write essays, summaries </a:t>
            </a:r>
            <a:r>
              <a:rPr lang="en-CA" dirty="0" err="1"/>
              <a:t>ect</a:t>
            </a:r>
            <a:r>
              <a:rPr lang="en-CA" dirty="0"/>
              <a:t>. </a:t>
            </a:r>
          </a:p>
        </p:txBody>
      </p:sp>
      <p:sp>
        <p:nvSpPr>
          <p:cNvPr id="4" name="Slide Number Placeholder 3"/>
          <p:cNvSpPr>
            <a:spLocks noGrp="1"/>
          </p:cNvSpPr>
          <p:nvPr>
            <p:ph type="sldNum" sz="quarter" idx="5"/>
          </p:nvPr>
        </p:nvSpPr>
        <p:spPr/>
        <p:txBody>
          <a:bodyPr/>
          <a:lstStyle/>
          <a:p>
            <a:fld id="{0A28A19A-3200-430A-AB26-DDE29D37DE4D}" type="slidenum">
              <a:rPr lang="en-CA" smtClean="0"/>
              <a:t>12</a:t>
            </a:fld>
            <a:endParaRPr lang="en-CA"/>
          </a:p>
        </p:txBody>
      </p:sp>
    </p:spTree>
    <p:extLst>
      <p:ext uri="{BB962C8B-B14F-4D97-AF65-F5344CB8AC3E}">
        <p14:creationId xmlns:p14="http://schemas.microsoft.com/office/powerpoint/2010/main" val="1787642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Decodable books – On the left (primarily used during decoding – fluency – phonics (speech)) are used in continuation from the </a:t>
            </a:r>
            <a:r>
              <a:rPr lang="en-US" dirty="0" err="1"/>
              <a:t>Ufli</a:t>
            </a:r>
            <a:r>
              <a:rPr lang="en-US" dirty="0"/>
              <a:t> program by taking the basics of phonics to decoding the word. </a:t>
            </a:r>
          </a:p>
          <a:p>
            <a:endParaRPr lang="en-US" dirty="0"/>
          </a:p>
          <a:p>
            <a:r>
              <a:rPr lang="en-US" dirty="0"/>
              <a:t>Once the student attains this skill they then move to working on fluency, comprehension and writing with Literacy Footprints. </a:t>
            </a:r>
          </a:p>
          <a:p>
            <a:endParaRPr lang="en-US" dirty="0"/>
          </a:p>
          <a:p>
            <a:r>
              <a:rPr lang="en-US" dirty="0"/>
              <a:t>Middle Years follows a very similar intervention program.</a:t>
            </a:r>
          </a:p>
          <a:p>
            <a:endParaRPr lang="en-US" dirty="0"/>
          </a:p>
          <a:p>
            <a:r>
              <a:rPr lang="en-US"/>
              <a:t>Unique to WMS, </a:t>
            </a:r>
            <a:endParaRPr lang="en-US" dirty="0"/>
          </a:p>
        </p:txBody>
      </p:sp>
      <p:sp>
        <p:nvSpPr>
          <p:cNvPr id="4" name="Slide Number Placeholder 3"/>
          <p:cNvSpPr>
            <a:spLocks noGrp="1"/>
          </p:cNvSpPr>
          <p:nvPr>
            <p:ph type="sldNum" sz="quarter" idx="5"/>
          </p:nvPr>
        </p:nvSpPr>
        <p:spPr/>
        <p:txBody>
          <a:bodyPr/>
          <a:lstStyle/>
          <a:p>
            <a:fld id="{0A28A19A-3200-430A-AB26-DDE29D37DE4D}" type="slidenum">
              <a:rPr lang="en-CA" smtClean="0"/>
              <a:t>13</a:t>
            </a:fld>
            <a:endParaRPr lang="en-CA"/>
          </a:p>
        </p:txBody>
      </p:sp>
    </p:spTree>
    <p:extLst>
      <p:ext uri="{BB962C8B-B14F-4D97-AF65-F5344CB8AC3E}">
        <p14:creationId xmlns:p14="http://schemas.microsoft.com/office/powerpoint/2010/main" val="3194538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Grades 1-11, implement a ‘Student Comprehension Assessment’. The assessment is based on Ellen Keen’s book: Mosaic of Thought. Grades 1-3, 4-6. 7-8, 9-11 all have different rubrics in which students are assessed so that it is grade appropriate. </a:t>
            </a:r>
          </a:p>
          <a:p>
            <a:endParaRPr lang="en-US" dirty="0"/>
          </a:p>
          <a:p>
            <a:r>
              <a:rPr lang="en-US" dirty="0"/>
              <a:t>These assessments are completed two times a year; once in October and once in March/April.  Data is given to me and I chart the data for the classroom teacher. We discuss the data and next steps for instruction. </a:t>
            </a:r>
          </a:p>
          <a:p>
            <a:endParaRPr lang="en-US" dirty="0"/>
          </a:p>
          <a:p>
            <a:r>
              <a:rPr lang="en-US" dirty="0"/>
              <a:t>This also supports the numeracy goal of problem solving because students are able to better comprehend what they are reading to complete problem asked.</a:t>
            </a:r>
          </a:p>
          <a:p>
            <a:endParaRPr lang="en-US" dirty="0"/>
          </a:p>
          <a:p>
            <a:r>
              <a:rPr lang="en-US" dirty="0"/>
              <a:t>The next slide gives you an example of the data that is shared with teachers.</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14</a:t>
            </a:fld>
            <a:endParaRPr lang="en-CA"/>
          </a:p>
        </p:txBody>
      </p:sp>
    </p:spTree>
    <p:extLst>
      <p:ext uri="{BB962C8B-B14F-4D97-AF65-F5344CB8AC3E}">
        <p14:creationId xmlns:p14="http://schemas.microsoft.com/office/powerpoint/2010/main" val="4023606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left graph is the first SCA assessment for a grade in the fall. After analyzing this data set collectively with the teacher, we agreed that connecting and questioning should be the focus of instruction. This is due to having 8 students scoring between 0-2.  After intervention and assessment in the spring, 6 students scored 0-2. The rest of the class was able to be skilled and proficient at making connections with text. </a:t>
            </a:r>
          </a:p>
          <a:p>
            <a:endParaRPr lang="en-US" dirty="0"/>
          </a:p>
          <a:p>
            <a:r>
              <a:rPr lang="en-US" dirty="0"/>
              <a:t>I would now like to share with you an activity that my staff did on the first day which engaged </a:t>
            </a:r>
            <a:r>
              <a:rPr lang="en-US"/>
              <a:t>our students into </a:t>
            </a:r>
            <a:r>
              <a:rPr lang="en-US" dirty="0"/>
              <a:t>getting to know staff in a bit of a different way.</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15</a:t>
            </a:fld>
            <a:endParaRPr lang="en-CA"/>
          </a:p>
        </p:txBody>
      </p:sp>
    </p:spTree>
    <p:extLst>
      <p:ext uri="{BB962C8B-B14F-4D97-AF65-F5344CB8AC3E}">
        <p14:creationId xmlns:p14="http://schemas.microsoft.com/office/powerpoint/2010/main" val="482462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on the first day of school staff created their own t-shirt.  On the front they picked one word that described them, and on the back, they put either a favorite quote logo etc.….something of interest they like. They then </a:t>
            </a:r>
            <a:r>
              <a:rPr lang="en-US" dirty="0" err="1"/>
              <a:t>coloured</a:t>
            </a:r>
            <a:r>
              <a:rPr lang="en-US" dirty="0"/>
              <a:t> them. The students were then given a ballot to figure out who’s who from the staff based on their t-shirt.</a:t>
            </a:r>
          </a:p>
          <a:p>
            <a:endParaRPr lang="en-US" dirty="0"/>
          </a:p>
          <a:p>
            <a:r>
              <a:rPr lang="en-US" dirty="0"/>
              <a:t>All the ballots were marked, and the unveiling came at our first assembly of the year.  </a:t>
            </a:r>
          </a:p>
          <a:p>
            <a:endParaRPr lang="en-US" dirty="0"/>
          </a:p>
          <a:p>
            <a:r>
              <a:rPr lang="en-US" dirty="0"/>
              <a:t>The idea behind this was for students to get to know staff in a different way instead of looking at staff as their position. </a:t>
            </a:r>
          </a:p>
          <a:p>
            <a:endParaRPr lang="en-US" dirty="0"/>
          </a:p>
          <a:p>
            <a:r>
              <a:rPr lang="en-US" dirty="0"/>
              <a:t>I have given the board a video on USB to view the names to the t-shirts and a picture of our whole school (staff-students) at the end.</a:t>
            </a:r>
            <a:endParaRPr lang="en-CA" dirty="0"/>
          </a:p>
        </p:txBody>
      </p:sp>
      <p:sp>
        <p:nvSpPr>
          <p:cNvPr id="4" name="Slide Number Placeholder 3"/>
          <p:cNvSpPr>
            <a:spLocks noGrp="1"/>
          </p:cNvSpPr>
          <p:nvPr>
            <p:ph type="sldNum" sz="quarter" idx="5"/>
          </p:nvPr>
        </p:nvSpPr>
        <p:spPr/>
        <p:txBody>
          <a:bodyPr/>
          <a:lstStyle/>
          <a:p>
            <a:fld id="{0A28A19A-3200-430A-AB26-DDE29D37DE4D}" type="slidenum">
              <a:rPr lang="en-CA" smtClean="0"/>
              <a:t>16</a:t>
            </a:fld>
            <a:endParaRPr lang="en-CA"/>
          </a:p>
        </p:txBody>
      </p:sp>
    </p:spTree>
    <p:extLst>
      <p:ext uri="{BB962C8B-B14F-4D97-AF65-F5344CB8AC3E}">
        <p14:creationId xmlns:p14="http://schemas.microsoft.com/office/powerpoint/2010/main" val="179298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9/27/2024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9/27/2024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9/27/2024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9/27/2024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9/27/2024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9/27/2024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9/27/2024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9/27/2024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9/27/2024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9/27/2024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9/27/2024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9/27/2024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4.xml"/><Relationship Id="rId3" Type="http://schemas.openxmlformats.org/officeDocument/2006/relationships/image" Target="../media/image1.jpeg"/><Relationship Id="rId7" Type="http://schemas.openxmlformats.org/officeDocument/2006/relationships/customXml" Target="../ink/ink1.xml"/><Relationship Id="rId12" Type="http://schemas.openxmlformats.org/officeDocument/2006/relationships/image" Target="../media/image9.png"/><Relationship Id="rId2" Type="http://schemas.openxmlformats.org/officeDocument/2006/relationships/notesSlide" Target="../notesSlides/notesSlide2.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customXml" Target="../ink/ink3.xml"/><Relationship Id="rId5" Type="http://schemas.openxmlformats.org/officeDocument/2006/relationships/image" Target="../media/image2.png"/><Relationship Id="rId15" Type="http://schemas.openxmlformats.org/officeDocument/2006/relationships/customXml" Target="../ink/ink5.xml"/><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customXml" Target="../ink/ink2.xm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cid:2333df44-6208-4e30-b21a-569e111d61b0@CANPRD01.PROD.OUTLOOK.COM"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customXml" Target="../ink/ink6.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28A9EDB-BB63-4B50-AF13-07F53F947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8FEDCFC-AF34-4587-202A-DCD0C750C5AA}"/>
              </a:ext>
            </a:extLst>
          </p:cNvPr>
          <p:cNvPicPr>
            <a:picLocks noChangeAspect="1"/>
          </p:cNvPicPr>
          <p:nvPr/>
        </p:nvPicPr>
        <p:blipFill>
          <a:blip r:embed="rId4">
            <a:duotone>
              <a:schemeClr val="bg2">
                <a:shade val="45000"/>
                <a:satMod val="135000"/>
              </a:schemeClr>
              <a:prstClr val="white"/>
            </a:duotone>
          </a:blip>
          <a:srcRect t="9091" r="24043" b="1"/>
          <a:stretch/>
        </p:blipFill>
        <p:spPr>
          <a:xfrm>
            <a:off x="19851" y="10"/>
            <a:ext cx="12191695" cy="6857990"/>
          </a:xfrm>
          <a:prstGeom prst="rect">
            <a:avLst/>
          </a:prstGeom>
        </p:spPr>
      </p:pic>
      <p:pic>
        <p:nvPicPr>
          <p:cNvPr id="49" name="Picture 48">
            <a:extLst>
              <a:ext uri="{FF2B5EF4-FFF2-40B4-BE49-F238E27FC236}">
                <a16:creationId xmlns:a16="http://schemas.microsoft.com/office/drawing/2014/main" id="{791B7355-C42C-4A62-BF7A-5ED0FB9F17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1" name="Picture 50">
            <a:extLst>
              <a:ext uri="{FF2B5EF4-FFF2-40B4-BE49-F238E27FC236}">
                <a16:creationId xmlns:a16="http://schemas.microsoft.com/office/drawing/2014/main" id="{BD59BA0E-6240-4D74-869E-E21216E866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3" name="Rectangle 52">
            <a:extLst>
              <a:ext uri="{FF2B5EF4-FFF2-40B4-BE49-F238E27FC236}">
                <a16:creationId xmlns:a16="http://schemas.microsoft.com/office/drawing/2014/main" id="{DA708570-6B10-49D3-8D31-092F3C0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AA1D310-2299-4B25-A602-B5FA1CB1D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C8C1FE8-5A04-4B9E-A442-D8D97E5D9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2667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236D12-A70A-8FB4-91B1-2A55E97F0445}"/>
              </a:ext>
            </a:extLst>
          </p:cNvPr>
          <p:cNvSpPr>
            <a:spLocks noGrp="1"/>
          </p:cNvSpPr>
          <p:nvPr>
            <p:ph type="ctrTitle"/>
          </p:nvPr>
        </p:nvSpPr>
        <p:spPr>
          <a:xfrm>
            <a:off x="2611808" y="3428998"/>
            <a:ext cx="5518066" cy="2268559"/>
          </a:xfrm>
        </p:spPr>
        <p:txBody>
          <a:bodyPr>
            <a:normAutofit/>
          </a:bodyPr>
          <a:lstStyle/>
          <a:p>
            <a:r>
              <a:rPr lang="en-US" dirty="0"/>
              <a:t>Whitemouth School</a:t>
            </a:r>
            <a:endParaRPr lang="en-CA" dirty="0"/>
          </a:p>
        </p:txBody>
      </p:sp>
      <p:sp>
        <p:nvSpPr>
          <p:cNvPr id="3" name="Subtitle 2">
            <a:extLst>
              <a:ext uri="{FF2B5EF4-FFF2-40B4-BE49-F238E27FC236}">
                <a16:creationId xmlns:a16="http://schemas.microsoft.com/office/drawing/2014/main" id="{D7642949-439A-CD02-DEA4-E44FC938D240}"/>
              </a:ext>
            </a:extLst>
          </p:cNvPr>
          <p:cNvSpPr>
            <a:spLocks noGrp="1"/>
          </p:cNvSpPr>
          <p:nvPr>
            <p:ph type="subTitle" idx="1"/>
          </p:nvPr>
        </p:nvSpPr>
        <p:spPr>
          <a:xfrm>
            <a:off x="5581098" y="5010539"/>
            <a:ext cx="2503515" cy="340566"/>
          </a:xfrm>
        </p:spPr>
        <p:txBody>
          <a:bodyPr>
            <a:normAutofit lnSpcReduction="10000"/>
          </a:bodyPr>
          <a:lstStyle/>
          <a:p>
            <a:r>
              <a:rPr lang="en-US" dirty="0"/>
              <a:t>Home of the Warriors</a:t>
            </a:r>
            <a:endParaRPr lang="en-CA" dirty="0"/>
          </a:p>
        </p:txBody>
      </p:sp>
      <p:sp>
        <p:nvSpPr>
          <p:cNvPr id="59" name="Rectangle 58">
            <a:extLst>
              <a:ext uri="{FF2B5EF4-FFF2-40B4-BE49-F238E27FC236}">
                <a16:creationId xmlns:a16="http://schemas.microsoft.com/office/drawing/2014/main" id="{9C74D598-9B0C-4432-B27A-359A54CBE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4205"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artoon character with a shield&#10;&#10;Description automatically generated">
            <a:extLst>
              <a:ext uri="{FF2B5EF4-FFF2-40B4-BE49-F238E27FC236}">
                <a16:creationId xmlns:a16="http://schemas.microsoft.com/office/drawing/2014/main" id="{0096A2A9-359D-B6B6-C798-76314C273A9B}"/>
              </a:ext>
            </a:extLst>
          </p:cNvPr>
          <p:cNvPicPr>
            <a:picLocks noChangeAspect="1"/>
          </p:cNvPicPr>
          <p:nvPr/>
        </p:nvPicPr>
        <p:blipFill>
          <a:blip r:embed="rId7"/>
          <a:stretch>
            <a:fillRect/>
          </a:stretch>
        </p:blipFill>
        <p:spPr>
          <a:xfrm>
            <a:off x="6438659" y="5351105"/>
            <a:ext cx="1343025" cy="809625"/>
          </a:xfrm>
          <a:prstGeom prst="rect">
            <a:avLst/>
          </a:prstGeom>
          <a:effectLst>
            <a:softEdge rad="317500"/>
          </a:effectLst>
        </p:spPr>
      </p:pic>
    </p:spTree>
    <p:extLst>
      <p:ext uri="{BB962C8B-B14F-4D97-AF65-F5344CB8AC3E}">
        <p14:creationId xmlns:p14="http://schemas.microsoft.com/office/powerpoint/2010/main" val="3270767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282C91B-B6A5-4E76-954D-2C44EE80B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239E3B2-CAE0-3C6F-673E-1A03E9E197B9}"/>
              </a:ext>
            </a:extLst>
          </p:cNvPr>
          <p:cNvPicPr>
            <a:picLocks noChangeAspect="1"/>
          </p:cNvPicPr>
          <p:nvPr/>
        </p:nvPicPr>
        <p:blipFill>
          <a:blip r:embed="rId4">
            <a:duotone>
              <a:schemeClr val="bg2">
                <a:shade val="45000"/>
                <a:satMod val="135000"/>
              </a:schemeClr>
              <a:prstClr val="white"/>
            </a:duotone>
          </a:blip>
          <a:srcRect t="24998" r="-1" b="-1"/>
          <a:stretch/>
        </p:blipFill>
        <p:spPr>
          <a:xfrm>
            <a:off x="20" y="227"/>
            <a:ext cx="12191675" cy="6858000"/>
          </a:xfrm>
          <a:prstGeom prst="rect">
            <a:avLst/>
          </a:prstGeom>
        </p:spPr>
      </p:pic>
      <p:pic>
        <p:nvPicPr>
          <p:cNvPr id="24" name="Picture 23">
            <a:extLst>
              <a:ext uri="{FF2B5EF4-FFF2-40B4-BE49-F238E27FC236}">
                <a16:creationId xmlns:a16="http://schemas.microsoft.com/office/drawing/2014/main" id="{A79CB76A-0439-4DFC-AD47-1F2B333319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5" name="Picture 24">
            <a:extLst>
              <a:ext uri="{FF2B5EF4-FFF2-40B4-BE49-F238E27FC236}">
                <a16:creationId xmlns:a16="http://schemas.microsoft.com/office/drawing/2014/main" id="{40F6D462-B116-42B2-9230-BDF302E96C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25">
            <a:extLst>
              <a:ext uri="{FF2B5EF4-FFF2-40B4-BE49-F238E27FC236}">
                <a16:creationId xmlns:a16="http://schemas.microsoft.com/office/drawing/2014/main" id="{00D4A0E6-CA46-4656-BDC7-2DE7BB7A2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1997F07-DC2E-43EA-82A8-E39DC0D5A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3B87034-263E-4699-AC64-49D20A634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0"/>
            <a:ext cx="73491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F6E857-C9DE-CA01-7F24-E1A06EC14FAB}"/>
              </a:ext>
            </a:extLst>
          </p:cNvPr>
          <p:cNvSpPr>
            <a:spLocks noGrp="1"/>
          </p:cNvSpPr>
          <p:nvPr>
            <p:ph type="title"/>
          </p:nvPr>
        </p:nvSpPr>
        <p:spPr>
          <a:xfrm>
            <a:off x="2288014" y="808056"/>
            <a:ext cx="5264297" cy="1077229"/>
          </a:xfrm>
        </p:spPr>
        <p:txBody>
          <a:bodyPr>
            <a:normAutofit/>
          </a:bodyPr>
          <a:lstStyle/>
          <a:p>
            <a:pPr algn="l"/>
            <a:r>
              <a:rPr lang="en-US"/>
              <a:t>WMS - - Manitoba Historical Site</a:t>
            </a:r>
            <a:endParaRPr lang="en-CA"/>
          </a:p>
        </p:txBody>
      </p:sp>
      <p:sp>
        <p:nvSpPr>
          <p:cNvPr id="3" name="Content Placeholder 2">
            <a:extLst>
              <a:ext uri="{FF2B5EF4-FFF2-40B4-BE49-F238E27FC236}">
                <a16:creationId xmlns:a16="http://schemas.microsoft.com/office/drawing/2014/main" id="{7E9BA1BB-11BB-DC06-6BA8-4CAB9EE32BF1}"/>
              </a:ext>
            </a:extLst>
          </p:cNvPr>
          <p:cNvSpPr>
            <a:spLocks noGrp="1"/>
          </p:cNvSpPr>
          <p:nvPr>
            <p:ph idx="1"/>
          </p:nvPr>
        </p:nvSpPr>
        <p:spPr>
          <a:xfrm>
            <a:off x="2288014" y="2052116"/>
            <a:ext cx="5264297" cy="3997828"/>
          </a:xfrm>
        </p:spPr>
        <p:txBody>
          <a:bodyPr>
            <a:normAutofit/>
          </a:bodyPr>
          <a:lstStyle/>
          <a:p>
            <a:pPr>
              <a:lnSpc>
                <a:spcPct val="110000"/>
              </a:lnSpc>
            </a:pPr>
            <a:r>
              <a:rPr lang="en-US" sz="1400" dirty="0"/>
              <a:t>Built in 1961 and officially opened on September 15, 1961.</a:t>
            </a:r>
          </a:p>
          <a:p>
            <a:pPr>
              <a:lnSpc>
                <a:spcPct val="110000"/>
              </a:lnSpc>
            </a:pPr>
            <a:r>
              <a:rPr lang="en-US" sz="1400" dirty="0"/>
              <a:t>Whitemouth Collegiate </a:t>
            </a:r>
          </a:p>
          <a:p>
            <a:pPr>
              <a:lnSpc>
                <a:spcPct val="110000"/>
              </a:lnSpc>
            </a:pPr>
            <a:r>
              <a:rPr lang="en-US" sz="1400" dirty="0"/>
              <a:t>Architectural design – Zunic and </a:t>
            </a:r>
            <a:r>
              <a:rPr lang="en-US" sz="1400" dirty="0" err="1"/>
              <a:t>Sobkowich</a:t>
            </a:r>
            <a:r>
              <a:rPr lang="en-US" sz="1400" dirty="0"/>
              <a:t> </a:t>
            </a:r>
            <a:endParaRPr lang="en-CA" sz="1400" dirty="0"/>
          </a:p>
          <a:p>
            <a:pPr>
              <a:lnSpc>
                <a:spcPct val="110000"/>
              </a:lnSpc>
            </a:pPr>
            <a:r>
              <a:rPr lang="en-CA" sz="1400" dirty="0"/>
              <a:t>Construction – Louis Ducharme and Associates</a:t>
            </a:r>
          </a:p>
          <a:p>
            <a:pPr>
              <a:lnSpc>
                <a:spcPct val="110000"/>
              </a:lnSpc>
            </a:pPr>
            <a:r>
              <a:rPr lang="en-CA" sz="1400" dirty="0"/>
              <a:t>Originally had 7 classrooms, a library, commercial room, science lab and auditorium. </a:t>
            </a:r>
          </a:p>
          <a:p>
            <a:pPr>
              <a:lnSpc>
                <a:spcPct val="110000"/>
              </a:lnSpc>
            </a:pPr>
            <a:r>
              <a:rPr lang="en-CA" sz="1400" dirty="0"/>
              <a:t>Staff consisted of teachers, principal, janitor and a nurse!</a:t>
            </a:r>
          </a:p>
          <a:p>
            <a:pPr>
              <a:lnSpc>
                <a:spcPct val="110000"/>
              </a:lnSpc>
            </a:pPr>
            <a:r>
              <a:rPr lang="en-CA" sz="1400" dirty="0"/>
              <a:t>In 1971, expansion occurred, and Whitemouth Elementary moved to the collegiate creating a K-12 school.</a:t>
            </a:r>
          </a:p>
          <a:p>
            <a:pPr>
              <a:lnSpc>
                <a:spcPct val="110000"/>
              </a:lnSpc>
            </a:pPr>
            <a:r>
              <a:rPr lang="en-US" sz="1400" dirty="0"/>
              <a:t>First Principal of Whitemouth Collegiate (Donald S. Smith)</a:t>
            </a:r>
          </a:p>
        </p:txBody>
      </p:sp>
      <p:sp>
        <p:nvSpPr>
          <p:cNvPr id="29" name="Rectangle 28">
            <a:extLst>
              <a:ext uri="{FF2B5EF4-FFF2-40B4-BE49-F238E27FC236}">
                <a16:creationId xmlns:a16="http://schemas.microsoft.com/office/drawing/2014/main" id="{FEB6231E-D152-4692-BAEC-32F00FA1A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6643"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7">
            <p14:nvContentPartPr>
              <p14:cNvPr id="5" name="Ink 4">
                <a:extLst>
                  <a:ext uri="{FF2B5EF4-FFF2-40B4-BE49-F238E27FC236}">
                    <a16:creationId xmlns:a16="http://schemas.microsoft.com/office/drawing/2014/main" id="{4E5090E6-3508-4C98-8E69-9793E9CB0AE2}"/>
                  </a:ext>
                </a:extLst>
              </p14:cNvPr>
              <p14:cNvContentPartPr/>
              <p14:nvPr/>
            </p14:nvContentPartPr>
            <p14:xfrm>
              <a:off x="2426511" y="2181637"/>
              <a:ext cx="169200" cy="151920"/>
            </p14:xfrm>
          </p:contentPart>
        </mc:Choice>
        <mc:Fallback>
          <p:pic>
            <p:nvPicPr>
              <p:cNvPr id="5" name="Ink 4">
                <a:extLst>
                  <a:ext uri="{FF2B5EF4-FFF2-40B4-BE49-F238E27FC236}">
                    <a16:creationId xmlns:a16="http://schemas.microsoft.com/office/drawing/2014/main" id="{4E5090E6-3508-4C98-8E69-9793E9CB0AE2}"/>
                  </a:ext>
                </a:extLst>
              </p:cNvPr>
              <p:cNvPicPr/>
              <p:nvPr/>
            </p:nvPicPr>
            <p:blipFill>
              <a:blip r:embed="rId8"/>
              <a:stretch>
                <a:fillRect/>
              </a:stretch>
            </p:blipFill>
            <p:spPr>
              <a:xfrm>
                <a:off x="2408511" y="2163637"/>
                <a:ext cx="2048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Ink 5">
                <a:extLst>
                  <a:ext uri="{FF2B5EF4-FFF2-40B4-BE49-F238E27FC236}">
                    <a16:creationId xmlns:a16="http://schemas.microsoft.com/office/drawing/2014/main" id="{7D4793F2-2F93-D2BB-3D43-9C7B58BBAF9A}"/>
                  </a:ext>
                </a:extLst>
              </p14:cNvPr>
              <p14:cNvContentPartPr/>
              <p14:nvPr/>
            </p14:nvContentPartPr>
            <p14:xfrm>
              <a:off x="2414271" y="2524717"/>
              <a:ext cx="182160" cy="272520"/>
            </p14:xfrm>
          </p:contentPart>
        </mc:Choice>
        <mc:Fallback>
          <p:pic>
            <p:nvPicPr>
              <p:cNvPr id="6" name="Ink 5">
                <a:extLst>
                  <a:ext uri="{FF2B5EF4-FFF2-40B4-BE49-F238E27FC236}">
                    <a16:creationId xmlns:a16="http://schemas.microsoft.com/office/drawing/2014/main" id="{7D4793F2-2F93-D2BB-3D43-9C7B58BBAF9A}"/>
                  </a:ext>
                </a:extLst>
              </p:cNvPr>
              <p:cNvPicPr/>
              <p:nvPr/>
            </p:nvPicPr>
            <p:blipFill>
              <a:blip r:embed="rId10"/>
              <a:stretch>
                <a:fillRect/>
              </a:stretch>
            </p:blipFill>
            <p:spPr>
              <a:xfrm>
                <a:off x="2396631" y="2506717"/>
                <a:ext cx="21780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Ink 6">
                <a:extLst>
                  <a:ext uri="{FF2B5EF4-FFF2-40B4-BE49-F238E27FC236}">
                    <a16:creationId xmlns:a16="http://schemas.microsoft.com/office/drawing/2014/main" id="{B0BDBE76-6C29-D858-0690-095E6C888A87}"/>
                  </a:ext>
                </a:extLst>
              </p14:cNvPr>
              <p14:cNvContentPartPr/>
              <p14:nvPr/>
            </p14:nvContentPartPr>
            <p14:xfrm>
              <a:off x="2426511" y="4454317"/>
              <a:ext cx="274680" cy="234000"/>
            </p14:xfrm>
          </p:contentPart>
        </mc:Choice>
        <mc:Fallback>
          <p:pic>
            <p:nvPicPr>
              <p:cNvPr id="7" name="Ink 6">
                <a:extLst>
                  <a:ext uri="{FF2B5EF4-FFF2-40B4-BE49-F238E27FC236}">
                    <a16:creationId xmlns:a16="http://schemas.microsoft.com/office/drawing/2014/main" id="{B0BDBE76-6C29-D858-0690-095E6C888A87}"/>
                  </a:ext>
                </a:extLst>
              </p:cNvPr>
              <p:cNvPicPr/>
              <p:nvPr/>
            </p:nvPicPr>
            <p:blipFill>
              <a:blip r:embed="rId12"/>
              <a:stretch>
                <a:fillRect/>
              </a:stretch>
            </p:blipFill>
            <p:spPr>
              <a:xfrm>
                <a:off x="2408511" y="4436677"/>
                <a:ext cx="31032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Ink 7">
                <a:extLst>
                  <a:ext uri="{FF2B5EF4-FFF2-40B4-BE49-F238E27FC236}">
                    <a16:creationId xmlns:a16="http://schemas.microsoft.com/office/drawing/2014/main" id="{5FCD7598-C89A-0AAB-E094-FC4F3F7BFB27}"/>
                  </a:ext>
                </a:extLst>
              </p14:cNvPr>
              <p14:cNvContentPartPr/>
              <p14:nvPr/>
            </p14:nvContentPartPr>
            <p14:xfrm>
              <a:off x="2414271" y="5069197"/>
              <a:ext cx="193680" cy="155880"/>
            </p14:xfrm>
          </p:contentPart>
        </mc:Choice>
        <mc:Fallback>
          <p:pic>
            <p:nvPicPr>
              <p:cNvPr id="8" name="Ink 7">
                <a:extLst>
                  <a:ext uri="{FF2B5EF4-FFF2-40B4-BE49-F238E27FC236}">
                    <a16:creationId xmlns:a16="http://schemas.microsoft.com/office/drawing/2014/main" id="{5FCD7598-C89A-0AAB-E094-FC4F3F7BFB27}"/>
                  </a:ext>
                </a:extLst>
              </p:cNvPr>
              <p:cNvPicPr/>
              <p:nvPr/>
            </p:nvPicPr>
            <p:blipFill>
              <a:blip r:embed="rId14"/>
              <a:stretch>
                <a:fillRect/>
              </a:stretch>
            </p:blipFill>
            <p:spPr>
              <a:xfrm>
                <a:off x="2396631" y="5051197"/>
                <a:ext cx="22932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Ink 8">
                <a:extLst>
                  <a:ext uri="{FF2B5EF4-FFF2-40B4-BE49-F238E27FC236}">
                    <a16:creationId xmlns:a16="http://schemas.microsoft.com/office/drawing/2014/main" id="{679680F1-98E4-341B-6E5F-756794C76685}"/>
                  </a:ext>
                </a:extLst>
              </p14:cNvPr>
              <p14:cNvContentPartPr/>
              <p14:nvPr/>
            </p14:nvContentPartPr>
            <p14:xfrm>
              <a:off x="2402751" y="5616397"/>
              <a:ext cx="229320" cy="264960"/>
            </p14:xfrm>
          </p:contentPart>
        </mc:Choice>
        <mc:Fallback>
          <p:pic>
            <p:nvPicPr>
              <p:cNvPr id="9" name="Ink 8">
                <a:extLst>
                  <a:ext uri="{FF2B5EF4-FFF2-40B4-BE49-F238E27FC236}">
                    <a16:creationId xmlns:a16="http://schemas.microsoft.com/office/drawing/2014/main" id="{679680F1-98E4-341B-6E5F-756794C76685}"/>
                  </a:ext>
                </a:extLst>
              </p:cNvPr>
              <p:cNvPicPr/>
              <p:nvPr/>
            </p:nvPicPr>
            <p:blipFill>
              <a:blip r:embed="rId16"/>
              <a:stretch>
                <a:fillRect/>
              </a:stretch>
            </p:blipFill>
            <p:spPr>
              <a:xfrm>
                <a:off x="2385111" y="5598397"/>
                <a:ext cx="264960" cy="300600"/>
              </a:xfrm>
              <a:prstGeom prst="rect">
                <a:avLst/>
              </a:prstGeom>
            </p:spPr>
          </p:pic>
        </mc:Fallback>
      </mc:AlternateContent>
    </p:spTree>
    <p:extLst>
      <p:ext uri="{BB962C8B-B14F-4D97-AF65-F5344CB8AC3E}">
        <p14:creationId xmlns:p14="http://schemas.microsoft.com/office/powerpoint/2010/main" val="1415704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2CE33F1-EED8-B0ED-A6B7-95761A8E08B8}"/>
              </a:ext>
            </a:extLst>
          </p:cNvPr>
          <p:cNvPicPr>
            <a:picLocks noChangeAspect="1"/>
          </p:cNvPicPr>
          <p:nvPr/>
        </p:nvPicPr>
        <p:blipFill>
          <a:blip r:embed="rId3">
            <a:duotone>
              <a:schemeClr val="bg2">
                <a:shade val="45000"/>
                <a:satMod val="135000"/>
              </a:schemeClr>
              <a:prstClr val="white"/>
            </a:duotone>
            <a:alphaModFix amt="25000"/>
          </a:blip>
          <a:srcRect t="9557" r="-1" b="6171"/>
          <a:stretch/>
        </p:blipFill>
        <p:spPr>
          <a:xfrm>
            <a:off x="153" y="10"/>
            <a:ext cx="12191695" cy="6857990"/>
          </a:xfrm>
          <a:prstGeom prst="rect">
            <a:avLst/>
          </a:prstGeom>
        </p:spPr>
      </p:pic>
      <p:pic>
        <p:nvPicPr>
          <p:cNvPr id="13" name="Picture 12">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C56F80DB-636E-00F3-7EE2-8985022BCCA4}"/>
              </a:ext>
            </a:extLst>
          </p:cNvPr>
          <p:cNvSpPr>
            <a:spLocks noGrp="1"/>
          </p:cNvSpPr>
          <p:nvPr>
            <p:ph type="title"/>
          </p:nvPr>
        </p:nvSpPr>
        <p:spPr>
          <a:xfrm>
            <a:off x="2611808" y="808056"/>
            <a:ext cx="7958331" cy="1077229"/>
          </a:xfrm>
        </p:spPr>
        <p:txBody>
          <a:bodyPr>
            <a:normAutofit/>
          </a:bodyPr>
          <a:lstStyle/>
          <a:p>
            <a:pPr algn="l"/>
            <a:r>
              <a:rPr lang="en-US" dirty="0"/>
              <a:t>WMS Today!</a:t>
            </a:r>
            <a:endParaRPr lang="en-CA"/>
          </a:p>
        </p:txBody>
      </p:sp>
      <p:sp>
        <p:nvSpPr>
          <p:cNvPr id="15" name="Rectangle 14">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6058A98-EB74-6DEE-9BAE-81EFD308A178}"/>
              </a:ext>
            </a:extLst>
          </p:cNvPr>
          <p:cNvSpPr>
            <a:spLocks noGrp="1"/>
          </p:cNvSpPr>
          <p:nvPr>
            <p:ph idx="1"/>
          </p:nvPr>
        </p:nvSpPr>
        <p:spPr>
          <a:xfrm>
            <a:off x="2610579" y="2052116"/>
            <a:ext cx="7959560" cy="3997828"/>
          </a:xfrm>
        </p:spPr>
        <p:txBody>
          <a:bodyPr>
            <a:normAutofit/>
          </a:bodyPr>
          <a:lstStyle/>
          <a:p>
            <a:r>
              <a:rPr lang="en-US" dirty="0"/>
              <a:t>K – 12 school with 171 students.</a:t>
            </a:r>
          </a:p>
          <a:p>
            <a:pPr lvl="1"/>
            <a:r>
              <a:rPr lang="en-US" dirty="0"/>
              <a:t>Elementary – 82</a:t>
            </a:r>
          </a:p>
          <a:p>
            <a:pPr lvl="1"/>
            <a:r>
              <a:rPr lang="en-US" dirty="0"/>
              <a:t>Middle Years – 28</a:t>
            </a:r>
          </a:p>
          <a:p>
            <a:pPr lvl="1"/>
            <a:r>
              <a:rPr lang="en-US" dirty="0"/>
              <a:t>High School – 61</a:t>
            </a:r>
          </a:p>
          <a:p>
            <a:r>
              <a:rPr lang="en-US" dirty="0"/>
              <a:t>11.28 Instruction/ 4.0 Student Support / 2.94 Custodial /               1.0 Librarian</a:t>
            </a:r>
          </a:p>
          <a:p>
            <a:endParaRPr lang="en-CA" dirty="0"/>
          </a:p>
        </p:txBody>
      </p:sp>
    </p:spTree>
    <p:extLst>
      <p:ext uri="{BB962C8B-B14F-4D97-AF65-F5344CB8AC3E}">
        <p14:creationId xmlns:p14="http://schemas.microsoft.com/office/powerpoint/2010/main" val="3592214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1032" name="Picture 1031">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34" name="Picture 1033">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036" name="Rectangle 1035">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038" name="Rectangle 1037">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040" name="Rectangle 1039">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042" name="Rectangle 1041">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044" name="TextBox 1043">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046" name="Rectangle 1045">
            <a:extLst>
              <a:ext uri="{FF2B5EF4-FFF2-40B4-BE49-F238E27FC236}">
                <a16:creationId xmlns:a16="http://schemas.microsoft.com/office/drawing/2014/main" id="{662F7B5F-69B9-41D9-BD9A-2A7F1118B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8" name="Picture 1047">
            <a:extLst>
              <a:ext uri="{FF2B5EF4-FFF2-40B4-BE49-F238E27FC236}">
                <a16:creationId xmlns:a16="http://schemas.microsoft.com/office/drawing/2014/main" id="{B484EE50-7D13-4A99-9152-609AE84ACF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50" name="Picture 1049">
            <a:extLst>
              <a:ext uri="{FF2B5EF4-FFF2-40B4-BE49-F238E27FC236}">
                <a16:creationId xmlns:a16="http://schemas.microsoft.com/office/drawing/2014/main" id="{8F607DBD-3FFF-424E-80D2-8061AC5FE7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052" name="Rectangle 1051">
            <a:extLst>
              <a:ext uri="{FF2B5EF4-FFF2-40B4-BE49-F238E27FC236}">
                <a16:creationId xmlns:a16="http://schemas.microsoft.com/office/drawing/2014/main" id="{0CA1AF17-15FE-4FB8-A4CB-942AC1349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D901EDCD-40E3-40D5-BCE4-803F7A4D6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Rectangle 1055">
            <a:extLst>
              <a:ext uri="{FF2B5EF4-FFF2-40B4-BE49-F238E27FC236}">
                <a16:creationId xmlns:a16="http://schemas.microsoft.com/office/drawing/2014/main" id="{36E840EA-C6A5-48DA-A3B5-BE430C89C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F47B6-435A-CB31-39AB-9756850EBF00}"/>
              </a:ext>
            </a:extLst>
          </p:cNvPr>
          <p:cNvSpPr>
            <a:spLocks noGrp="1"/>
          </p:cNvSpPr>
          <p:nvPr>
            <p:ph type="title"/>
          </p:nvPr>
        </p:nvSpPr>
        <p:spPr>
          <a:xfrm>
            <a:off x="1969804" y="3428998"/>
            <a:ext cx="2819723" cy="2782477"/>
          </a:xfrm>
        </p:spPr>
        <p:txBody>
          <a:bodyPr vert="horz" lIns="91440" tIns="45720" rIns="91440" bIns="45720" rtlCol="0" anchor="t">
            <a:normAutofit/>
          </a:bodyPr>
          <a:lstStyle/>
          <a:p>
            <a:r>
              <a:rPr lang="en-US" sz="3600"/>
              <a:t>Goal Setting Day</a:t>
            </a:r>
          </a:p>
        </p:txBody>
      </p:sp>
      <p:pic>
        <p:nvPicPr>
          <p:cNvPr id="1027" name="Picture 3">
            <a:extLst>
              <a:ext uri="{FF2B5EF4-FFF2-40B4-BE49-F238E27FC236}">
                <a16:creationId xmlns:a16="http://schemas.microsoft.com/office/drawing/2014/main" id="{34E18982-EEF3-7439-C8A2-54F1A773A71B}"/>
              </a:ext>
            </a:extLst>
          </p:cNvPr>
          <p:cNvPicPr>
            <a:picLocks noChangeAspect="1" noChangeArrowheads="1"/>
          </p:cNvPicPr>
          <p:nvPr/>
        </p:nvPicPr>
        <p:blipFill rotWithShape="1">
          <a:blip r:embed="rId6" r:link="rId7">
            <a:extLst>
              <a:ext uri="{28A0092B-C50C-407E-A947-70E740481C1C}">
                <a14:useLocalDpi xmlns:a14="http://schemas.microsoft.com/office/drawing/2010/main" val="0"/>
              </a:ext>
            </a:extLst>
          </a:blip>
          <a:srcRect l="8184" r="9417" b="21221"/>
          <a:stretch>
            <a:fillRect/>
          </a:stretch>
        </p:blipFill>
        <p:spPr bwMode="auto">
          <a:xfrm>
            <a:off x="5522788" y="553885"/>
            <a:ext cx="4877613" cy="6217846"/>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a:solidFill>
                  <a:srgbClr val="FFFFFF"/>
                </a:solidFill>
              </a14:hiddenFill>
            </a:ext>
          </a:extLst>
        </p:spPr>
      </p:pic>
      <p:sp>
        <p:nvSpPr>
          <p:cNvPr id="1058" name="Rectangle 1057">
            <a:extLst>
              <a:ext uri="{FF2B5EF4-FFF2-40B4-BE49-F238E27FC236}">
                <a16:creationId xmlns:a16="http://schemas.microsoft.com/office/drawing/2014/main" id="{84AC7A41-04AF-4CF9-A478-43411F9B5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BA1B053-BFF2-B82B-90B0-0B3656417979}"/>
              </a:ext>
            </a:extLst>
          </p:cNvPr>
          <p:cNvSpPr>
            <a:spLocks noChangeArrowheads="1"/>
          </p:cNvSpPr>
          <p:nvPr/>
        </p:nvSpPr>
        <p:spPr bwMode="auto">
          <a:xfrm>
            <a:off x="2309090" y="1394690"/>
            <a:ext cx="213699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4" name="Rectangle 4">
            <a:extLst>
              <a:ext uri="{FF2B5EF4-FFF2-40B4-BE49-F238E27FC236}">
                <a16:creationId xmlns:a16="http://schemas.microsoft.com/office/drawing/2014/main" id="{69130D11-B8F7-5560-C0A8-6CB145CBBA90}"/>
              </a:ext>
            </a:extLst>
          </p:cNvPr>
          <p:cNvSpPr>
            <a:spLocks noChangeArrowheads="1"/>
          </p:cNvSpPr>
          <p:nvPr/>
        </p:nvSpPr>
        <p:spPr bwMode="auto">
          <a:xfrm flipV="1">
            <a:off x="2507530" y="-12113447"/>
            <a:ext cx="194684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188420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27" name="Freeform: Shape 26">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29" name="Picture 28">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31" name="Rectangle 30">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5" name="Rectangle 34">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7" name="Oval 3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1883C0-6C74-A9AC-D725-8B0F275AE343}"/>
              </a:ext>
            </a:extLst>
          </p:cNvPr>
          <p:cNvSpPr>
            <a:spLocks noGrp="1"/>
          </p:cNvSpPr>
          <p:nvPr>
            <p:ph type="title"/>
          </p:nvPr>
        </p:nvSpPr>
        <p:spPr>
          <a:xfrm>
            <a:off x="2188901" y="808056"/>
            <a:ext cx="8381238" cy="1077229"/>
          </a:xfrm>
        </p:spPr>
        <p:txBody>
          <a:bodyPr>
            <a:normAutofit/>
          </a:bodyPr>
          <a:lstStyle/>
          <a:p>
            <a:pPr algn="l"/>
            <a:r>
              <a:rPr lang="en-US" sz="4800"/>
              <a:t>Literacy Goal 2024-2025</a:t>
            </a:r>
            <a:endParaRPr lang="en-CA" sz="4800"/>
          </a:p>
        </p:txBody>
      </p:sp>
      <p:sp>
        <p:nvSpPr>
          <p:cNvPr id="3" name="Content Placeholder 2">
            <a:extLst>
              <a:ext uri="{FF2B5EF4-FFF2-40B4-BE49-F238E27FC236}">
                <a16:creationId xmlns:a16="http://schemas.microsoft.com/office/drawing/2014/main" id="{FE7A5BB4-C080-8304-7631-E8EEB5F0ABA7}"/>
              </a:ext>
            </a:extLst>
          </p:cNvPr>
          <p:cNvSpPr>
            <a:spLocks noGrp="1"/>
          </p:cNvSpPr>
          <p:nvPr>
            <p:ph idx="1"/>
          </p:nvPr>
        </p:nvSpPr>
        <p:spPr>
          <a:xfrm>
            <a:off x="2256639" y="2052116"/>
            <a:ext cx="6572814" cy="3997828"/>
          </a:xfrm>
        </p:spPr>
        <p:txBody>
          <a:bodyPr anchor="t">
            <a:normAutofit/>
          </a:bodyPr>
          <a:lstStyle/>
          <a:p>
            <a:r>
              <a:rPr lang="en-US" sz="1800" dirty="0"/>
              <a:t>Students will demonstrate improvements in reading, writing and comprehension by receiving the required support according to our response to intervention model, which is measured by formative and summative assessments.</a:t>
            </a:r>
            <a:endParaRPr lang="en-CA" sz="1800" dirty="0"/>
          </a:p>
        </p:txBody>
      </p:sp>
      <p:sp>
        <p:nvSpPr>
          <p:cNvPr id="11" name="Callout: Line 10">
            <a:extLst>
              <a:ext uri="{FF2B5EF4-FFF2-40B4-BE49-F238E27FC236}">
                <a16:creationId xmlns:a16="http://schemas.microsoft.com/office/drawing/2014/main" id="{892C1B51-2EBC-F27D-18E7-53B1007CE9AE}"/>
              </a:ext>
            </a:extLst>
          </p:cNvPr>
          <p:cNvSpPr/>
          <p:nvPr/>
        </p:nvSpPr>
        <p:spPr>
          <a:xfrm>
            <a:off x="9723329" y="1428200"/>
            <a:ext cx="2100183" cy="1020342"/>
          </a:xfrm>
          <a:prstGeom prst="borderCallout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FC5E7EE4-A13A-AD7B-9ADE-EAEBE3FC5BCE}"/>
              </a:ext>
            </a:extLst>
          </p:cNvPr>
          <p:cNvSpPr txBox="1"/>
          <p:nvPr/>
        </p:nvSpPr>
        <p:spPr>
          <a:xfrm>
            <a:off x="9666619" y="1476706"/>
            <a:ext cx="2059620" cy="923330"/>
          </a:xfrm>
          <a:prstGeom prst="rect">
            <a:avLst/>
          </a:prstGeom>
          <a:noFill/>
        </p:spPr>
        <p:txBody>
          <a:bodyPr wrap="square" rtlCol="0">
            <a:spAutoFit/>
          </a:bodyPr>
          <a:lstStyle/>
          <a:p>
            <a:r>
              <a:rPr lang="en-US" dirty="0"/>
              <a:t>Identified factors that lead to success.</a:t>
            </a:r>
            <a:endParaRPr lang="en-CA" dirty="0"/>
          </a:p>
        </p:txBody>
      </p:sp>
      <p:pic>
        <p:nvPicPr>
          <p:cNvPr id="15" name="Picture 14">
            <a:extLst>
              <a:ext uri="{FF2B5EF4-FFF2-40B4-BE49-F238E27FC236}">
                <a16:creationId xmlns:a16="http://schemas.microsoft.com/office/drawing/2014/main" id="{F3F6E75E-EC67-2846-CECC-8CC20E695C94}"/>
              </a:ext>
            </a:extLst>
          </p:cNvPr>
          <p:cNvPicPr>
            <a:picLocks noChangeAspect="1"/>
          </p:cNvPicPr>
          <p:nvPr/>
        </p:nvPicPr>
        <p:blipFill>
          <a:blip r:embed="rId6"/>
          <a:stretch>
            <a:fillRect/>
          </a:stretch>
        </p:blipFill>
        <p:spPr>
          <a:xfrm>
            <a:off x="2631650" y="3369256"/>
            <a:ext cx="5822791" cy="3273273"/>
          </a:xfrm>
          <a:prstGeom prst="rect">
            <a:avLst/>
          </a:prstGeom>
        </p:spPr>
      </p:pic>
    </p:spTree>
    <p:extLst>
      <p:ext uri="{BB962C8B-B14F-4D97-AF65-F5344CB8AC3E}">
        <p14:creationId xmlns:p14="http://schemas.microsoft.com/office/powerpoint/2010/main" val="933537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FDB7-77E9-8E46-C346-5D29E11C0D59}"/>
              </a:ext>
            </a:extLst>
          </p:cNvPr>
          <p:cNvSpPr>
            <a:spLocks noGrp="1"/>
          </p:cNvSpPr>
          <p:nvPr>
            <p:ph type="title"/>
          </p:nvPr>
        </p:nvSpPr>
        <p:spPr/>
        <p:txBody>
          <a:bodyPr/>
          <a:lstStyle/>
          <a:p>
            <a:r>
              <a:rPr lang="en-US" dirty="0"/>
              <a:t>Strategies and Resources</a:t>
            </a:r>
            <a:endParaRPr lang="en-CA" dirty="0"/>
          </a:p>
        </p:txBody>
      </p:sp>
      <p:sp>
        <p:nvSpPr>
          <p:cNvPr id="3" name="Content Placeholder 2">
            <a:extLst>
              <a:ext uri="{FF2B5EF4-FFF2-40B4-BE49-F238E27FC236}">
                <a16:creationId xmlns:a16="http://schemas.microsoft.com/office/drawing/2014/main" id="{4D3E825A-F442-3DB5-4DBF-C338C3D2C06D}"/>
              </a:ext>
            </a:extLst>
          </p:cNvPr>
          <p:cNvSpPr>
            <a:spLocks noGrp="1"/>
          </p:cNvSpPr>
          <p:nvPr>
            <p:ph idx="1"/>
          </p:nvPr>
        </p:nvSpPr>
        <p:spPr>
          <a:xfrm>
            <a:off x="2426677" y="2052116"/>
            <a:ext cx="8143462" cy="4301792"/>
          </a:xfrm>
        </p:spPr>
        <p:txBody>
          <a:bodyPr/>
          <a:lstStyle/>
          <a:p>
            <a:r>
              <a:rPr lang="en-US" dirty="0"/>
              <a:t>Implement (K-2) Literacy Support Program to target ‘emergent - red’ readers (to start) based on formative assessments. (Phonemic)</a:t>
            </a:r>
          </a:p>
          <a:p>
            <a:r>
              <a:rPr lang="en-US" dirty="0"/>
              <a:t>Implement (3-6) and (7-8) Literacy Support Program to target ‘red and yellow’ students based on formative assessments and collaboration with teachers. (Reading, Writing, Comprehension)</a:t>
            </a:r>
          </a:p>
          <a:p>
            <a:r>
              <a:rPr lang="en-US" dirty="0"/>
              <a:t>Implement Student Comprehension Assessment 2x per year (1-11).</a:t>
            </a:r>
          </a:p>
          <a:p>
            <a:r>
              <a:rPr lang="en-US" dirty="0"/>
              <a:t>Utilize divisional reading and writing progressions to help guide teaching.</a:t>
            </a:r>
          </a:p>
          <a:p>
            <a:endParaRPr lang="en-CA" dirty="0"/>
          </a:p>
        </p:txBody>
      </p:sp>
    </p:spTree>
    <p:extLst>
      <p:ext uri="{BB962C8B-B14F-4D97-AF65-F5344CB8AC3E}">
        <p14:creationId xmlns:p14="http://schemas.microsoft.com/office/powerpoint/2010/main" val="2473882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F3E9-3693-1179-370B-0AEA10E292DF}"/>
              </a:ext>
            </a:extLst>
          </p:cNvPr>
          <p:cNvSpPr>
            <a:spLocks noGrp="1"/>
          </p:cNvSpPr>
          <p:nvPr>
            <p:ph type="title"/>
          </p:nvPr>
        </p:nvSpPr>
        <p:spPr/>
        <p:txBody>
          <a:bodyPr/>
          <a:lstStyle/>
          <a:p>
            <a:r>
              <a:rPr lang="en-US"/>
              <a:t>Literacy Support Program (K-2)</a:t>
            </a:r>
            <a:endParaRPr lang="en-CA" dirty="0"/>
          </a:p>
        </p:txBody>
      </p:sp>
      <p:pic>
        <p:nvPicPr>
          <p:cNvPr id="2050" name="Picture 2" descr="UFLI Foundations Implementation ...">
            <a:extLst>
              <a:ext uri="{FF2B5EF4-FFF2-40B4-BE49-F238E27FC236}">
                <a16:creationId xmlns:a16="http://schemas.microsoft.com/office/drawing/2014/main" id="{40BAA170-984B-3104-C663-D10F4F37F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327" y="1845586"/>
            <a:ext cx="4533654" cy="253884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81C0799-7C04-119B-A5AD-24682DE31E4B}"/>
              </a:ext>
            </a:extLst>
          </p:cNvPr>
          <p:cNvPicPr>
            <a:picLocks noChangeAspect="1"/>
          </p:cNvPicPr>
          <p:nvPr/>
        </p:nvPicPr>
        <p:blipFill>
          <a:blip r:embed="rId4"/>
          <a:stretch>
            <a:fillRect/>
          </a:stretch>
        </p:blipFill>
        <p:spPr>
          <a:xfrm>
            <a:off x="5931876" y="3296020"/>
            <a:ext cx="5225561" cy="3495342"/>
          </a:xfrm>
          <a:prstGeom prst="rect">
            <a:avLst/>
          </a:prstGeom>
          <a:effectLst>
            <a:softEdge rad="63500"/>
          </a:effectLst>
        </p:spPr>
      </p:pic>
    </p:spTree>
    <p:extLst>
      <p:ext uri="{BB962C8B-B14F-4D97-AF65-F5344CB8AC3E}">
        <p14:creationId xmlns:p14="http://schemas.microsoft.com/office/powerpoint/2010/main" val="3701157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1850B-81EE-4905-9A6F-BDF593EC7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2" name="Picture 1">
            <a:extLst>
              <a:ext uri="{FF2B5EF4-FFF2-40B4-BE49-F238E27FC236}">
                <a16:creationId xmlns:a16="http://schemas.microsoft.com/office/drawing/2014/main" id="{2D261ED8-5CC8-E2ED-2D23-7AF419E3B6A3}"/>
              </a:ext>
            </a:extLst>
          </p:cNvPr>
          <p:cNvPicPr>
            <a:picLocks noChangeAspect="1"/>
          </p:cNvPicPr>
          <p:nvPr/>
        </p:nvPicPr>
        <p:blipFill>
          <a:blip r:embed="rId4"/>
          <a:stretch>
            <a:fillRect/>
          </a:stretch>
        </p:blipFill>
        <p:spPr>
          <a:xfrm>
            <a:off x="1605209" y="326017"/>
            <a:ext cx="9166422" cy="6210250"/>
          </a:xfrm>
          <a:prstGeom prst="rect">
            <a:avLst/>
          </a:prstGeom>
        </p:spPr>
      </p:pic>
      <p:sp>
        <p:nvSpPr>
          <p:cNvPr id="12" name="Rectangle 11">
            <a:extLst>
              <a:ext uri="{FF2B5EF4-FFF2-40B4-BE49-F238E27FC236}">
                <a16:creationId xmlns:a16="http://schemas.microsoft.com/office/drawing/2014/main" id="{FA250539-5364-4CFC-82C6-D791BC0C8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0" name="Straight Connector 9">
            <a:extLst>
              <a:ext uri="{FF2B5EF4-FFF2-40B4-BE49-F238E27FC236}">
                <a16:creationId xmlns:a16="http://schemas.microsoft.com/office/drawing/2014/main" id="{67D731B5-7495-8836-E7FC-2B0715B14D2C}"/>
              </a:ext>
            </a:extLst>
          </p:cNvPr>
          <p:cNvCxnSpPr>
            <a:cxnSpLocks/>
          </p:cNvCxnSpPr>
          <p:nvPr/>
        </p:nvCxnSpPr>
        <p:spPr>
          <a:xfrm flipH="1">
            <a:off x="4601596" y="1547446"/>
            <a:ext cx="5573" cy="5310554"/>
          </a:xfrm>
          <a:prstGeom prst="line">
            <a:avLst/>
          </a:prstGeom>
          <a:ln>
            <a:solidFill>
              <a:srgbClr val="FFFF00"/>
            </a:solidFill>
          </a:ln>
        </p:spPr>
        <p:style>
          <a:lnRef idx="3">
            <a:schemeClr val="accent5"/>
          </a:lnRef>
          <a:fillRef idx="0">
            <a:schemeClr val="accent5"/>
          </a:fillRef>
          <a:effectRef idx="2">
            <a:schemeClr val="accent5"/>
          </a:effectRef>
          <a:fontRef idx="minor">
            <a:schemeClr val="tx1"/>
          </a:fontRef>
        </p:style>
      </p:cxnSp>
      <p:cxnSp>
        <p:nvCxnSpPr>
          <p:cNvPr id="14" name="Straight Connector 13">
            <a:extLst>
              <a:ext uri="{FF2B5EF4-FFF2-40B4-BE49-F238E27FC236}">
                <a16:creationId xmlns:a16="http://schemas.microsoft.com/office/drawing/2014/main" id="{5F2F0983-A86D-A494-E563-2CF3275C1B89}"/>
              </a:ext>
            </a:extLst>
          </p:cNvPr>
          <p:cNvCxnSpPr>
            <a:cxnSpLocks/>
          </p:cNvCxnSpPr>
          <p:nvPr/>
        </p:nvCxnSpPr>
        <p:spPr>
          <a:xfrm>
            <a:off x="7280031" y="1547446"/>
            <a:ext cx="0" cy="5247651"/>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15" name="TextBox 14">
            <a:extLst>
              <a:ext uri="{FF2B5EF4-FFF2-40B4-BE49-F238E27FC236}">
                <a16:creationId xmlns:a16="http://schemas.microsoft.com/office/drawing/2014/main" id="{DB2311E9-B0BE-085D-510D-5EBE8EB5174F}"/>
              </a:ext>
            </a:extLst>
          </p:cNvPr>
          <p:cNvSpPr txBox="1"/>
          <p:nvPr/>
        </p:nvSpPr>
        <p:spPr>
          <a:xfrm>
            <a:off x="2921458" y="6389077"/>
            <a:ext cx="338554" cy="369332"/>
          </a:xfrm>
          <a:prstGeom prst="rect">
            <a:avLst/>
          </a:prstGeom>
          <a:noFill/>
        </p:spPr>
        <p:txBody>
          <a:bodyPr wrap="none" rtlCol="0">
            <a:spAutoFit/>
          </a:bodyPr>
          <a:lstStyle/>
          <a:p>
            <a:r>
              <a:rPr lang="en-US" dirty="0">
                <a:solidFill>
                  <a:schemeClr val="bg2"/>
                </a:solidFill>
              </a:rPr>
              <a:t>K</a:t>
            </a:r>
            <a:endParaRPr lang="en-CA" dirty="0">
              <a:solidFill>
                <a:schemeClr val="bg2"/>
              </a:solidFill>
            </a:endParaRPr>
          </a:p>
        </p:txBody>
      </p:sp>
      <p:sp>
        <p:nvSpPr>
          <p:cNvPr id="16" name="TextBox 15">
            <a:extLst>
              <a:ext uri="{FF2B5EF4-FFF2-40B4-BE49-F238E27FC236}">
                <a16:creationId xmlns:a16="http://schemas.microsoft.com/office/drawing/2014/main" id="{96D4652C-5A95-9E57-BBE5-40645E32DB85}"/>
              </a:ext>
            </a:extLst>
          </p:cNvPr>
          <p:cNvSpPr txBox="1"/>
          <p:nvPr/>
        </p:nvSpPr>
        <p:spPr>
          <a:xfrm>
            <a:off x="4601596" y="6377597"/>
            <a:ext cx="620747" cy="369332"/>
          </a:xfrm>
          <a:prstGeom prst="rect">
            <a:avLst/>
          </a:prstGeom>
          <a:noFill/>
        </p:spPr>
        <p:txBody>
          <a:bodyPr wrap="none" rtlCol="0">
            <a:spAutoFit/>
          </a:bodyPr>
          <a:lstStyle/>
          <a:p>
            <a:r>
              <a:rPr lang="en-US" dirty="0">
                <a:solidFill>
                  <a:schemeClr val="bg2"/>
                </a:solidFill>
              </a:rPr>
              <a:t>Gr.1</a:t>
            </a:r>
            <a:endParaRPr lang="en-CA" dirty="0">
              <a:solidFill>
                <a:schemeClr val="bg2"/>
              </a:solidFill>
            </a:endParaRPr>
          </a:p>
        </p:txBody>
      </p:sp>
      <p:sp>
        <p:nvSpPr>
          <p:cNvPr id="17" name="TextBox 16">
            <a:extLst>
              <a:ext uri="{FF2B5EF4-FFF2-40B4-BE49-F238E27FC236}">
                <a16:creationId xmlns:a16="http://schemas.microsoft.com/office/drawing/2014/main" id="{FE8679B2-F462-FDDD-F160-6D00B524961C}"/>
              </a:ext>
            </a:extLst>
          </p:cNvPr>
          <p:cNvSpPr txBox="1"/>
          <p:nvPr/>
        </p:nvSpPr>
        <p:spPr>
          <a:xfrm>
            <a:off x="7390455" y="6425765"/>
            <a:ext cx="620747" cy="369332"/>
          </a:xfrm>
          <a:prstGeom prst="rect">
            <a:avLst/>
          </a:prstGeom>
          <a:noFill/>
        </p:spPr>
        <p:txBody>
          <a:bodyPr wrap="none" rtlCol="0">
            <a:spAutoFit/>
          </a:bodyPr>
          <a:lstStyle/>
          <a:p>
            <a:r>
              <a:rPr lang="en-US" dirty="0">
                <a:solidFill>
                  <a:schemeClr val="bg2"/>
                </a:solidFill>
              </a:rPr>
              <a:t>Gr.2</a:t>
            </a:r>
            <a:endParaRPr lang="en-CA" dirty="0">
              <a:solidFill>
                <a:schemeClr val="bg2"/>
              </a:solidFill>
            </a:endParaRPr>
          </a:p>
        </p:txBody>
      </p:sp>
      <p:cxnSp>
        <p:nvCxnSpPr>
          <p:cNvPr id="19" name="Straight Arrow Connector 18">
            <a:extLst>
              <a:ext uri="{FF2B5EF4-FFF2-40B4-BE49-F238E27FC236}">
                <a16:creationId xmlns:a16="http://schemas.microsoft.com/office/drawing/2014/main" id="{04BE8824-C7DA-D93F-ACEB-0C7BF12FFB2B}"/>
              </a:ext>
            </a:extLst>
          </p:cNvPr>
          <p:cNvCxnSpPr>
            <a:cxnSpLocks/>
          </p:cNvCxnSpPr>
          <p:nvPr/>
        </p:nvCxnSpPr>
        <p:spPr>
          <a:xfrm>
            <a:off x="3364523" y="6536267"/>
            <a:ext cx="10199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3FAF808B-8B40-85F4-F63A-B896F9D99BFB}"/>
              </a:ext>
            </a:extLst>
          </p:cNvPr>
          <p:cNvCxnSpPr>
            <a:cxnSpLocks/>
            <a:stCxn id="16" idx="3"/>
          </p:cNvCxnSpPr>
          <p:nvPr/>
        </p:nvCxnSpPr>
        <p:spPr>
          <a:xfrm>
            <a:off x="5222343" y="6562263"/>
            <a:ext cx="194045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7767E19-3F1C-619C-D590-ECF51630C329}"/>
              </a:ext>
            </a:extLst>
          </p:cNvPr>
          <p:cNvCxnSpPr>
            <a:cxnSpLocks/>
            <a:stCxn id="17" idx="3"/>
          </p:cNvCxnSpPr>
          <p:nvPr/>
        </p:nvCxnSpPr>
        <p:spPr>
          <a:xfrm>
            <a:off x="8011202" y="6610431"/>
            <a:ext cx="2205425" cy="128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08111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F14E8-E07C-8AF6-5234-7E66B3D8E7C5}"/>
              </a:ext>
            </a:extLst>
          </p:cNvPr>
          <p:cNvPicPr>
            <a:picLocks noChangeAspect="1"/>
          </p:cNvPicPr>
          <p:nvPr/>
        </p:nvPicPr>
        <p:blipFill>
          <a:blip r:embed="rId3"/>
          <a:stretch>
            <a:fillRect/>
          </a:stretch>
        </p:blipFill>
        <p:spPr>
          <a:xfrm>
            <a:off x="1565031" y="328246"/>
            <a:ext cx="4220308" cy="4220308"/>
          </a:xfrm>
          <a:prstGeom prst="rect">
            <a:avLst/>
          </a:prstGeom>
          <a:effectLst>
            <a:softEdge rad="317500"/>
          </a:effectLst>
        </p:spPr>
      </p:pic>
      <p:pic>
        <p:nvPicPr>
          <p:cNvPr id="3" name="Picture 2">
            <a:extLst>
              <a:ext uri="{FF2B5EF4-FFF2-40B4-BE49-F238E27FC236}">
                <a16:creationId xmlns:a16="http://schemas.microsoft.com/office/drawing/2014/main" id="{CAFBC4E8-6868-3C30-5342-86B180A1FBA6}"/>
              </a:ext>
            </a:extLst>
          </p:cNvPr>
          <p:cNvPicPr>
            <a:picLocks noChangeAspect="1"/>
          </p:cNvPicPr>
          <p:nvPr/>
        </p:nvPicPr>
        <p:blipFill>
          <a:blip r:embed="rId4"/>
          <a:stretch>
            <a:fillRect/>
          </a:stretch>
        </p:blipFill>
        <p:spPr>
          <a:xfrm>
            <a:off x="6096000" y="1940168"/>
            <a:ext cx="4530969" cy="4530969"/>
          </a:xfrm>
          <a:prstGeom prst="rect">
            <a:avLst/>
          </a:prstGeom>
          <a:effectLst>
            <a:softEdge rad="317500"/>
          </a:effectLst>
        </p:spPr>
      </p:pic>
      <p:sp>
        <p:nvSpPr>
          <p:cNvPr id="4" name="TextBox 3">
            <a:extLst>
              <a:ext uri="{FF2B5EF4-FFF2-40B4-BE49-F238E27FC236}">
                <a16:creationId xmlns:a16="http://schemas.microsoft.com/office/drawing/2014/main" id="{42AF5647-5BA4-4310-7226-776F5C8CC942}"/>
              </a:ext>
            </a:extLst>
          </p:cNvPr>
          <p:cNvSpPr txBox="1"/>
          <p:nvPr/>
        </p:nvSpPr>
        <p:spPr>
          <a:xfrm>
            <a:off x="2684585" y="4677508"/>
            <a:ext cx="2228174" cy="369332"/>
          </a:xfrm>
          <a:prstGeom prst="rect">
            <a:avLst/>
          </a:prstGeom>
          <a:noFill/>
        </p:spPr>
        <p:txBody>
          <a:bodyPr wrap="none" rtlCol="0">
            <a:spAutoFit/>
          </a:bodyPr>
          <a:lstStyle/>
          <a:p>
            <a:r>
              <a:rPr lang="en-US" dirty="0"/>
              <a:t>Working with Words</a:t>
            </a:r>
            <a:endParaRPr lang="en-CA" dirty="0"/>
          </a:p>
        </p:txBody>
      </p:sp>
      <p:sp>
        <p:nvSpPr>
          <p:cNvPr id="5" name="TextBox 4">
            <a:extLst>
              <a:ext uri="{FF2B5EF4-FFF2-40B4-BE49-F238E27FC236}">
                <a16:creationId xmlns:a16="http://schemas.microsoft.com/office/drawing/2014/main" id="{6FB5989D-171D-3A51-0B84-D4E15F5EE711}"/>
              </a:ext>
            </a:extLst>
          </p:cNvPr>
          <p:cNvSpPr txBox="1"/>
          <p:nvPr/>
        </p:nvSpPr>
        <p:spPr>
          <a:xfrm>
            <a:off x="6629728" y="1465384"/>
            <a:ext cx="3463512" cy="369332"/>
          </a:xfrm>
          <a:prstGeom prst="rect">
            <a:avLst/>
          </a:prstGeom>
          <a:noFill/>
        </p:spPr>
        <p:txBody>
          <a:bodyPr wrap="none" rtlCol="0">
            <a:spAutoFit/>
          </a:bodyPr>
          <a:lstStyle/>
          <a:p>
            <a:r>
              <a:rPr lang="en-US" dirty="0"/>
              <a:t>Phonemic Awareness Exercises</a:t>
            </a:r>
            <a:endParaRPr lang="en-CA" dirty="0"/>
          </a:p>
        </p:txBody>
      </p:sp>
    </p:spTree>
    <p:extLst>
      <p:ext uri="{BB962C8B-B14F-4D97-AF65-F5344CB8AC3E}">
        <p14:creationId xmlns:p14="http://schemas.microsoft.com/office/powerpoint/2010/main" val="2132541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0">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5" name="Rectangle 14">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7" name="Rectangle 16">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9" name="Rectangle 18">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1" name="TextBox 20">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3" name="Rectangle 22">
            <a:extLst>
              <a:ext uri="{FF2B5EF4-FFF2-40B4-BE49-F238E27FC236}">
                <a16:creationId xmlns:a16="http://schemas.microsoft.com/office/drawing/2014/main" id="{147E635D-C3B4-465B-AF24-991B6BF63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4A0623D0-396B-499E-BBFB-C17F1BB0F2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 name="Picture 3">
            <a:extLst>
              <a:ext uri="{FF2B5EF4-FFF2-40B4-BE49-F238E27FC236}">
                <a16:creationId xmlns:a16="http://schemas.microsoft.com/office/drawing/2014/main" id="{6488E124-5FF2-4EBC-5509-CC5803D93CB3}"/>
              </a:ext>
            </a:extLst>
          </p:cNvPr>
          <p:cNvPicPr>
            <a:picLocks noChangeAspect="1"/>
          </p:cNvPicPr>
          <p:nvPr/>
        </p:nvPicPr>
        <p:blipFill>
          <a:blip r:embed="rId5">
            <a:alphaModFix amt="35000"/>
          </a:blip>
          <a:srcRect t="42820" b="13304"/>
          <a:stretch/>
        </p:blipFill>
        <p:spPr>
          <a:xfrm>
            <a:off x="19851" y="-1"/>
            <a:ext cx="12191695" cy="6858000"/>
          </a:xfrm>
          <a:prstGeom prst="rect">
            <a:avLst/>
          </a:prstGeom>
        </p:spPr>
      </p:pic>
      <p:pic>
        <p:nvPicPr>
          <p:cNvPr id="27" name="Picture 26">
            <a:extLst>
              <a:ext uri="{FF2B5EF4-FFF2-40B4-BE49-F238E27FC236}">
                <a16:creationId xmlns:a16="http://schemas.microsoft.com/office/drawing/2014/main" id="{21AF192C-698D-4635-9C9F-F9769A56A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778CDEA2-7F26-8551-2F1F-EB5F7E8057AB}"/>
              </a:ext>
            </a:extLst>
          </p:cNvPr>
          <p:cNvSpPr>
            <a:spLocks noGrp="1"/>
          </p:cNvSpPr>
          <p:nvPr>
            <p:ph type="title"/>
          </p:nvPr>
        </p:nvSpPr>
        <p:spPr>
          <a:xfrm>
            <a:off x="2292054" y="3428999"/>
            <a:ext cx="8751084" cy="1189894"/>
          </a:xfrm>
        </p:spPr>
        <p:txBody>
          <a:bodyPr vert="horz" lIns="91440" tIns="45720" rIns="91440" bIns="45720" rtlCol="0" anchor="t">
            <a:normAutofit/>
          </a:bodyPr>
          <a:lstStyle/>
          <a:p>
            <a:r>
              <a:rPr lang="en-US" sz="6600" dirty="0"/>
              <a:t>Literacy Support 3-6</a:t>
            </a:r>
          </a:p>
        </p:txBody>
      </p:sp>
      <p:sp>
        <p:nvSpPr>
          <p:cNvPr id="29" name="Rectangle 28">
            <a:extLst>
              <a:ext uri="{FF2B5EF4-FFF2-40B4-BE49-F238E27FC236}">
                <a16:creationId xmlns:a16="http://schemas.microsoft.com/office/drawing/2014/main" id="{14E56C4B-C9E0-4F01-AF43-E69279A06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C654A17-56DA-4921-A42B-DE255FA66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607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E3F071F-D82B-593E-6E5F-53A4B9AFAA01}"/>
              </a:ext>
            </a:extLst>
          </p:cNvPr>
          <p:cNvGraphicFramePr>
            <a:graphicFrameLocks/>
          </p:cNvGraphicFramePr>
          <p:nvPr>
            <p:extLst>
              <p:ext uri="{D42A27DB-BD31-4B8C-83A1-F6EECF244321}">
                <p14:modId xmlns:p14="http://schemas.microsoft.com/office/powerpoint/2010/main" val="2114794183"/>
              </p:ext>
            </p:extLst>
          </p:nvPr>
        </p:nvGraphicFramePr>
        <p:xfrm>
          <a:off x="1328446" y="326017"/>
          <a:ext cx="9719948" cy="62102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01566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7" name="Rectangle 26">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0456B014-EFAD-FAA4-6B29-745111C1DFF2}"/>
              </a:ext>
            </a:extLst>
          </p:cNvPr>
          <p:cNvSpPr>
            <a:spLocks noGrp="1"/>
          </p:cNvSpPr>
          <p:nvPr>
            <p:ph type="title"/>
          </p:nvPr>
        </p:nvSpPr>
        <p:spPr>
          <a:xfrm>
            <a:off x="1337191" y="1064365"/>
            <a:ext cx="2856582" cy="1573327"/>
          </a:xfrm>
        </p:spPr>
        <p:txBody>
          <a:bodyPr>
            <a:normAutofit/>
          </a:bodyPr>
          <a:lstStyle/>
          <a:p>
            <a:pPr algn="l"/>
            <a:r>
              <a:rPr lang="en-US" dirty="0">
                <a:solidFill>
                  <a:schemeClr val="bg1"/>
                </a:solidFill>
              </a:rPr>
              <a:t>Targeted Intervention (Gr. 3-6)</a:t>
            </a:r>
            <a:endParaRPr lang="en-CA" dirty="0">
              <a:solidFill>
                <a:schemeClr val="bg1"/>
              </a:solidFill>
            </a:endParaRPr>
          </a:p>
        </p:txBody>
      </p:sp>
      <p:sp>
        <p:nvSpPr>
          <p:cNvPr id="29" name="Rectangle 28">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graphicFrame>
        <p:nvGraphicFramePr>
          <p:cNvPr id="8" name="Content Placeholder 5">
            <a:extLst>
              <a:ext uri="{FF2B5EF4-FFF2-40B4-BE49-F238E27FC236}">
                <a16:creationId xmlns:a16="http://schemas.microsoft.com/office/drawing/2014/main" id="{C0365318-B671-8E35-B4C8-1CE71A0EC9AC}"/>
              </a:ext>
            </a:extLst>
          </p:cNvPr>
          <p:cNvGraphicFramePr>
            <a:graphicFrameLocks noGrp="1"/>
          </p:cNvGraphicFramePr>
          <p:nvPr>
            <p:ph idx="1"/>
            <p:extLst>
              <p:ext uri="{D42A27DB-BD31-4B8C-83A1-F6EECF244321}">
                <p14:modId xmlns:p14="http://schemas.microsoft.com/office/powerpoint/2010/main" val="2195249779"/>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430464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79F35-EBCE-40DB-66E2-AA8A001E7A8F}"/>
              </a:ext>
            </a:extLst>
          </p:cNvPr>
          <p:cNvSpPr>
            <a:spLocks noGrp="1"/>
          </p:cNvSpPr>
          <p:nvPr>
            <p:ph type="title"/>
          </p:nvPr>
        </p:nvSpPr>
        <p:spPr/>
        <p:txBody>
          <a:bodyPr/>
          <a:lstStyle/>
          <a:p>
            <a:r>
              <a:rPr lang="en-US" dirty="0"/>
              <a:t>Programs Use (3-6)</a:t>
            </a:r>
            <a:endParaRPr lang="en-CA" dirty="0"/>
          </a:p>
        </p:txBody>
      </p:sp>
      <p:pic>
        <p:nvPicPr>
          <p:cNvPr id="3" name="Picture 2">
            <a:extLst>
              <a:ext uri="{FF2B5EF4-FFF2-40B4-BE49-F238E27FC236}">
                <a16:creationId xmlns:a16="http://schemas.microsoft.com/office/drawing/2014/main" id="{296C1A53-8896-E80D-8B4E-35A4A1D16A70}"/>
              </a:ext>
            </a:extLst>
          </p:cNvPr>
          <p:cNvPicPr>
            <a:picLocks noChangeAspect="1"/>
          </p:cNvPicPr>
          <p:nvPr/>
        </p:nvPicPr>
        <p:blipFill>
          <a:blip r:embed="rId3"/>
          <a:stretch>
            <a:fillRect/>
          </a:stretch>
        </p:blipFill>
        <p:spPr>
          <a:xfrm>
            <a:off x="1395047" y="1885285"/>
            <a:ext cx="3956538" cy="3956538"/>
          </a:xfrm>
          <a:prstGeom prst="rect">
            <a:avLst/>
          </a:prstGeom>
        </p:spPr>
      </p:pic>
      <p:pic>
        <p:nvPicPr>
          <p:cNvPr id="4" name="Picture 3">
            <a:extLst>
              <a:ext uri="{FF2B5EF4-FFF2-40B4-BE49-F238E27FC236}">
                <a16:creationId xmlns:a16="http://schemas.microsoft.com/office/drawing/2014/main" id="{2C099EAA-8F97-2A1B-8001-EEDE51C5F903}"/>
              </a:ext>
            </a:extLst>
          </p:cNvPr>
          <p:cNvPicPr>
            <a:picLocks noChangeAspect="1"/>
          </p:cNvPicPr>
          <p:nvPr/>
        </p:nvPicPr>
        <p:blipFill rotWithShape="1">
          <a:blip r:embed="rId4"/>
          <a:srcRect l="2307" t="20342" r="2478"/>
          <a:stretch/>
        </p:blipFill>
        <p:spPr>
          <a:xfrm>
            <a:off x="6365631" y="2705901"/>
            <a:ext cx="4729166" cy="3956538"/>
          </a:xfrm>
          <a:prstGeom prst="rect">
            <a:avLst/>
          </a:prstGeom>
        </p:spPr>
      </p:pic>
    </p:spTree>
    <p:extLst>
      <p:ext uri="{BB962C8B-B14F-4D97-AF65-F5344CB8AC3E}">
        <p14:creationId xmlns:p14="http://schemas.microsoft.com/office/powerpoint/2010/main" val="247677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8A3C0-361E-1942-E364-ED7A286B22A8}"/>
              </a:ext>
            </a:extLst>
          </p:cNvPr>
          <p:cNvSpPr>
            <a:spLocks noGrp="1"/>
          </p:cNvSpPr>
          <p:nvPr>
            <p:ph type="title"/>
          </p:nvPr>
        </p:nvSpPr>
        <p:spPr/>
        <p:txBody>
          <a:bodyPr/>
          <a:lstStyle/>
          <a:p>
            <a:r>
              <a:rPr lang="en-US" dirty="0"/>
              <a:t>Literacy Support Gr. 1-11</a:t>
            </a:r>
            <a:endParaRPr lang="en-CA" dirty="0"/>
          </a:p>
        </p:txBody>
      </p:sp>
      <p:pic>
        <p:nvPicPr>
          <p:cNvPr id="5" name="Picture 4">
            <a:extLst>
              <a:ext uri="{FF2B5EF4-FFF2-40B4-BE49-F238E27FC236}">
                <a16:creationId xmlns:a16="http://schemas.microsoft.com/office/drawing/2014/main" id="{6C63CB83-4BEB-0FD7-3DD6-3EB95A75B1DE}"/>
              </a:ext>
            </a:extLst>
          </p:cNvPr>
          <p:cNvPicPr>
            <a:picLocks noChangeAspect="1"/>
          </p:cNvPicPr>
          <p:nvPr/>
        </p:nvPicPr>
        <p:blipFill>
          <a:blip r:embed="rId3"/>
          <a:stretch>
            <a:fillRect/>
          </a:stretch>
        </p:blipFill>
        <p:spPr>
          <a:xfrm>
            <a:off x="1170410" y="1885285"/>
            <a:ext cx="5218668" cy="2287215"/>
          </a:xfrm>
          <a:prstGeom prst="rect">
            <a:avLst/>
          </a:prstGeom>
        </p:spPr>
      </p:pic>
      <p:pic>
        <p:nvPicPr>
          <p:cNvPr id="9" name="Picture 8">
            <a:extLst>
              <a:ext uri="{FF2B5EF4-FFF2-40B4-BE49-F238E27FC236}">
                <a16:creationId xmlns:a16="http://schemas.microsoft.com/office/drawing/2014/main" id="{4E1B4173-B509-5895-DF6B-B73AB537D5DB}"/>
              </a:ext>
            </a:extLst>
          </p:cNvPr>
          <p:cNvPicPr>
            <a:picLocks noChangeAspect="1"/>
          </p:cNvPicPr>
          <p:nvPr/>
        </p:nvPicPr>
        <p:blipFill rotWithShape="1">
          <a:blip r:embed="rId4"/>
          <a:srcRect l="56827" t="20650" r="29903" b="20685"/>
          <a:stretch/>
        </p:blipFill>
        <p:spPr>
          <a:xfrm>
            <a:off x="7044748" y="3200400"/>
            <a:ext cx="3976842" cy="3657600"/>
          </a:xfrm>
          <a:prstGeom prst="rect">
            <a:avLst/>
          </a:prstGeom>
        </p:spPr>
      </p:pic>
    </p:spTree>
    <p:extLst>
      <p:ext uri="{BB962C8B-B14F-4D97-AF65-F5344CB8AC3E}">
        <p14:creationId xmlns:p14="http://schemas.microsoft.com/office/powerpoint/2010/main" val="1532954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E1850B-81EE-4905-9A6F-BDF593EC7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9" name="Rectangle 8">
            <a:extLst>
              <a:ext uri="{FF2B5EF4-FFF2-40B4-BE49-F238E27FC236}">
                <a16:creationId xmlns:a16="http://schemas.microsoft.com/office/drawing/2014/main" id="{FA250539-5364-4CFC-82C6-D791BC0C8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graphicFrame>
        <p:nvGraphicFramePr>
          <p:cNvPr id="2" name="Chart 1">
            <a:extLst>
              <a:ext uri="{FF2B5EF4-FFF2-40B4-BE49-F238E27FC236}">
                <a16:creationId xmlns:a16="http://schemas.microsoft.com/office/drawing/2014/main" id="{399D7C96-6330-5933-D900-1B7E9A3D8722}"/>
              </a:ext>
            </a:extLst>
          </p:cNvPr>
          <p:cNvGraphicFramePr>
            <a:graphicFrameLocks/>
          </p:cNvGraphicFramePr>
          <p:nvPr>
            <p:extLst>
              <p:ext uri="{D42A27DB-BD31-4B8C-83A1-F6EECF244321}">
                <p14:modId xmlns:p14="http://schemas.microsoft.com/office/powerpoint/2010/main" val="2450735846"/>
              </p:ext>
            </p:extLst>
          </p:nvPr>
        </p:nvGraphicFramePr>
        <p:xfrm>
          <a:off x="1328446" y="326017"/>
          <a:ext cx="9719948" cy="6210250"/>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37BD0E13-9DF6-7EDB-9226-72FFBE97580C}"/>
                  </a:ext>
                </a:extLst>
              </p14:cNvPr>
              <p14:cNvContentPartPr/>
              <p14:nvPr/>
            </p14:nvContentPartPr>
            <p14:xfrm>
              <a:off x="2918631" y="6153517"/>
              <a:ext cx="561600" cy="37080"/>
            </p14:xfrm>
          </p:contentPart>
        </mc:Choice>
        <mc:Fallback xmlns="">
          <p:pic>
            <p:nvPicPr>
              <p:cNvPr id="8" name="Ink 7">
                <a:extLst>
                  <a:ext uri="{FF2B5EF4-FFF2-40B4-BE49-F238E27FC236}">
                    <a16:creationId xmlns:a16="http://schemas.microsoft.com/office/drawing/2014/main" id="{37BD0E13-9DF6-7EDB-9226-72FFBE97580C}"/>
                  </a:ext>
                </a:extLst>
              </p:cNvPr>
              <p:cNvPicPr/>
              <p:nvPr/>
            </p:nvPicPr>
            <p:blipFill>
              <a:blip r:embed="rId6"/>
              <a:stretch>
                <a:fillRect/>
              </a:stretch>
            </p:blipFill>
            <p:spPr>
              <a:xfrm>
                <a:off x="2900631" y="6135517"/>
                <a:ext cx="597240" cy="72720"/>
              </a:xfrm>
              <a:prstGeom prst="rect">
                <a:avLst/>
              </a:prstGeom>
            </p:spPr>
          </p:pic>
        </mc:Fallback>
      </mc:AlternateContent>
    </p:spTree>
    <p:extLst>
      <p:ext uri="{BB962C8B-B14F-4D97-AF65-F5344CB8AC3E}">
        <p14:creationId xmlns:p14="http://schemas.microsoft.com/office/powerpoint/2010/main" val="696162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1" name="Picture 40">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3" name="Rectangle 42">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45" name="Rectangle 44">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47" name="Rectangle 46">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49" name="Rectangle 48">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51" name="TextBox 50">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53" name="Rectangle 52">
            <a:extLst>
              <a:ext uri="{FF2B5EF4-FFF2-40B4-BE49-F238E27FC236}">
                <a16:creationId xmlns:a16="http://schemas.microsoft.com/office/drawing/2014/main" id="{147E635D-C3B4-465B-AF24-991B6BF63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4A0623D0-396B-499E-BBFB-C17F1BB0F2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 name="Picture 4" descr="A bulletin board with many different colored shirts&#10;&#10;Description automatically generated">
            <a:extLst>
              <a:ext uri="{FF2B5EF4-FFF2-40B4-BE49-F238E27FC236}">
                <a16:creationId xmlns:a16="http://schemas.microsoft.com/office/drawing/2014/main" id="{3811B337-5914-E1D5-1AEA-D8A84DBF2B36}"/>
              </a:ext>
            </a:extLst>
          </p:cNvPr>
          <p:cNvPicPr>
            <a:picLocks noChangeAspect="1"/>
          </p:cNvPicPr>
          <p:nvPr/>
        </p:nvPicPr>
        <p:blipFill rotWithShape="1">
          <a:blip r:embed="rId5">
            <a:alphaModFix amt="35000"/>
          </a:blip>
          <a:srcRect t="14757" r="-1" b="10241"/>
          <a:stretch/>
        </p:blipFill>
        <p:spPr>
          <a:xfrm>
            <a:off x="19965" y="-2"/>
            <a:ext cx="12191695" cy="6858000"/>
          </a:xfrm>
          <a:prstGeom prst="rect">
            <a:avLst/>
          </a:prstGeom>
        </p:spPr>
      </p:pic>
      <p:pic>
        <p:nvPicPr>
          <p:cNvPr id="57" name="Picture 56">
            <a:extLst>
              <a:ext uri="{FF2B5EF4-FFF2-40B4-BE49-F238E27FC236}">
                <a16:creationId xmlns:a16="http://schemas.microsoft.com/office/drawing/2014/main" id="{21AF192C-698D-4635-9C9F-F9769A56A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2E022D74-753F-E696-B08C-2AB19F317887}"/>
              </a:ext>
            </a:extLst>
          </p:cNvPr>
          <p:cNvSpPr>
            <a:spLocks noGrp="1"/>
          </p:cNvSpPr>
          <p:nvPr>
            <p:ph type="title"/>
          </p:nvPr>
        </p:nvSpPr>
        <p:spPr>
          <a:xfrm>
            <a:off x="2292054" y="3428998"/>
            <a:ext cx="5816024" cy="2623459"/>
          </a:xfrm>
        </p:spPr>
        <p:txBody>
          <a:bodyPr vert="horz" lIns="91440" tIns="45720" rIns="91440" bIns="45720" rtlCol="0" anchor="t">
            <a:normAutofit/>
          </a:bodyPr>
          <a:lstStyle/>
          <a:p>
            <a:r>
              <a:rPr lang="en-US" sz="6600"/>
              <a:t>T-Shirt Introductions</a:t>
            </a:r>
          </a:p>
        </p:txBody>
      </p:sp>
      <p:sp>
        <p:nvSpPr>
          <p:cNvPr id="59" name="Rectangle 58">
            <a:extLst>
              <a:ext uri="{FF2B5EF4-FFF2-40B4-BE49-F238E27FC236}">
                <a16:creationId xmlns:a16="http://schemas.microsoft.com/office/drawing/2014/main" id="{14E56C4B-C9E0-4F01-AF43-E69279A06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C654A17-56DA-4921-A42B-DE255FA66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909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{62933C55-E085-48E3-A450-61BD438557A2}tf16401375</Template>
  <TotalTime>5337</TotalTime>
  <Words>2057</Words>
  <Application>Microsoft Office PowerPoint</Application>
  <PresentationFormat>Widescreen</PresentationFormat>
  <Paragraphs>160</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__understoodSans_f41eca</vt:lpstr>
      <vt:lpstr>Aptos</vt:lpstr>
      <vt:lpstr>Arial</vt:lpstr>
      <vt:lpstr>MS Shell Dlg 2</vt:lpstr>
      <vt:lpstr>Wingdings</vt:lpstr>
      <vt:lpstr>Wingdings 3</vt:lpstr>
      <vt:lpstr>Madison</vt:lpstr>
      <vt:lpstr>Whitemouth School</vt:lpstr>
      <vt:lpstr>WMS - - Manitoba Historical Site</vt:lpstr>
      <vt:lpstr>WMS Today!</vt:lpstr>
      <vt:lpstr>Goal Setting Day</vt:lpstr>
      <vt:lpstr>Literacy Goal 2024-2025</vt:lpstr>
      <vt:lpstr>Strategies and Resources</vt:lpstr>
      <vt:lpstr>Literacy Support Program (K-2)</vt:lpstr>
      <vt:lpstr>PowerPoint Presentation</vt:lpstr>
      <vt:lpstr>PowerPoint Presentation</vt:lpstr>
      <vt:lpstr>Literacy Support 3-6</vt:lpstr>
      <vt:lpstr>PowerPoint Presentation</vt:lpstr>
      <vt:lpstr>Targeted Intervention (Gr. 3-6)</vt:lpstr>
      <vt:lpstr>Programs Use (3-6)</vt:lpstr>
      <vt:lpstr>Literacy Support Gr. 1-11</vt:lpstr>
      <vt:lpstr>PowerPoint Presentation</vt:lpstr>
      <vt:lpstr>T-Shirt Introductions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Randal Bonneteau</dc:creator>
  <cp:lastModifiedBy>Randal Bonneteau</cp:lastModifiedBy>
  <cp:revision>2</cp:revision>
  <dcterms:created xsi:type="dcterms:W3CDTF">2024-09-17T18:48:17Z</dcterms:created>
  <dcterms:modified xsi:type="dcterms:W3CDTF">2024-09-27T16:29:36Z</dcterms:modified>
</cp:coreProperties>
</file>