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717" r:id="rId2"/>
  </p:sldMasterIdLst>
  <p:notesMasterIdLst>
    <p:notesMasterId r:id="rId63"/>
  </p:notesMasterIdLst>
  <p:handoutMasterIdLst>
    <p:handoutMasterId r:id="rId64"/>
  </p:handoutMasterIdLst>
  <p:sldIdLst>
    <p:sldId id="257" r:id="rId3"/>
    <p:sldId id="258" r:id="rId4"/>
    <p:sldId id="344" r:id="rId5"/>
    <p:sldId id="345" r:id="rId6"/>
    <p:sldId id="346" r:id="rId7"/>
    <p:sldId id="270" r:id="rId8"/>
    <p:sldId id="259" r:id="rId9"/>
    <p:sldId id="369" r:id="rId10"/>
    <p:sldId id="347" r:id="rId11"/>
    <p:sldId id="353" r:id="rId12"/>
    <p:sldId id="371" r:id="rId13"/>
    <p:sldId id="271" r:id="rId14"/>
    <p:sldId id="350" r:id="rId15"/>
    <p:sldId id="263" r:id="rId16"/>
    <p:sldId id="340" r:id="rId17"/>
    <p:sldId id="319" r:id="rId18"/>
    <p:sldId id="349" r:id="rId19"/>
    <p:sldId id="318" r:id="rId20"/>
    <p:sldId id="362" r:id="rId21"/>
    <p:sldId id="338" r:id="rId22"/>
    <p:sldId id="354" r:id="rId23"/>
    <p:sldId id="278" r:id="rId24"/>
    <p:sldId id="282" r:id="rId25"/>
    <p:sldId id="363" r:id="rId26"/>
    <p:sldId id="335" r:id="rId27"/>
    <p:sldId id="341" r:id="rId28"/>
    <p:sldId id="372" r:id="rId29"/>
    <p:sldId id="323" r:id="rId30"/>
    <p:sldId id="324" r:id="rId31"/>
    <p:sldId id="325" r:id="rId32"/>
    <p:sldId id="327" r:id="rId33"/>
    <p:sldId id="328" r:id="rId34"/>
    <p:sldId id="329" r:id="rId35"/>
    <p:sldId id="320" r:id="rId36"/>
    <p:sldId id="330" r:id="rId37"/>
    <p:sldId id="373" r:id="rId38"/>
    <p:sldId id="343" r:id="rId39"/>
    <p:sldId id="331" r:id="rId40"/>
    <p:sldId id="321" r:id="rId41"/>
    <p:sldId id="360" r:id="rId42"/>
    <p:sldId id="356" r:id="rId43"/>
    <p:sldId id="357" r:id="rId44"/>
    <p:sldId id="359" r:id="rId45"/>
    <p:sldId id="361" r:id="rId46"/>
    <p:sldId id="332" r:id="rId47"/>
    <p:sldId id="294" r:id="rId48"/>
    <p:sldId id="297" r:id="rId49"/>
    <p:sldId id="298" r:id="rId50"/>
    <p:sldId id="299" r:id="rId51"/>
    <p:sldId id="300" r:id="rId52"/>
    <p:sldId id="301" r:id="rId53"/>
    <p:sldId id="302" r:id="rId54"/>
    <p:sldId id="364" r:id="rId55"/>
    <p:sldId id="303" r:id="rId56"/>
    <p:sldId id="365" r:id="rId57"/>
    <p:sldId id="367" r:id="rId58"/>
    <p:sldId id="368" r:id="rId59"/>
    <p:sldId id="366" r:id="rId60"/>
    <p:sldId id="265" r:id="rId61"/>
    <p:sldId id="266" r:id="rId62"/>
  </p:sldIdLst>
  <p:sldSz cx="9144000" cy="5143500" type="screen16x9"/>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73">
          <p15:clr>
            <a:srgbClr val="A4A3A4"/>
          </p15:clr>
        </p15:guide>
      </p15:sldGuideLst>
    </p:ext>
    <p:ext uri="{2D200454-40CA-4A62-9FC3-DE9A4176ACB9}">
      <p15:notesGuideLst xmlns:p15="http://schemas.microsoft.com/office/powerpoint/2012/main">
        <p15:guide id="1" orient="horz" pos="2909" userDrawn="1">
          <p15:clr>
            <a:srgbClr val="A4A3A4"/>
          </p15:clr>
        </p15:guide>
        <p15:guide id="2" pos="2189"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6AB6"/>
    <a:srgbClr val="8C8D8E"/>
    <a:srgbClr val="356283"/>
    <a:srgbClr val="004EBC"/>
    <a:srgbClr val="295BA5"/>
    <a:srgbClr val="949396"/>
    <a:srgbClr val="7F6C00"/>
    <a:srgbClr val="C6C4C3"/>
    <a:srgbClr val="E9CC25"/>
    <a:srgbClr val="7890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26" autoAdjust="0"/>
    <p:restoredTop sz="68078" autoAdjust="0"/>
  </p:normalViewPr>
  <p:slideViewPr>
    <p:cSldViewPr snapToGrid="0">
      <p:cViewPr varScale="1">
        <p:scale>
          <a:sx n="79" d="100"/>
          <a:sy n="79" d="100"/>
        </p:scale>
        <p:origin x="1565" y="62"/>
      </p:cViewPr>
      <p:guideLst>
        <p:guide orient="horz" pos="1620"/>
        <p:guide pos="2873"/>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snapToGrid="0">
      <p:cViewPr varScale="1">
        <p:scale>
          <a:sx n="88" d="100"/>
          <a:sy n="88" d="100"/>
        </p:scale>
        <p:origin x="3798" y="72"/>
      </p:cViewPr>
      <p:guideLst>
        <p:guide orient="horz" pos="2909"/>
        <p:guide pos="2189"/>
      </p:guideLst>
    </p:cSldViewPr>
  </p:notesViewPr>
  <p:gridSpacing cx="457200" cy="457200"/>
</p:viewPr>
</file>

<file path=ppt/_rels/presentation.xml.rels>&#65279;<?xml version="1.0" encoding="utf-8"?><Relationships xmlns="http://schemas.openxmlformats.org/package/2006/relationships"><Relationship Type="http://schemas.openxmlformats.org/officeDocument/2006/relationships/slide" Target="slides/slide11.xml" Id="rId13" /><Relationship Type="http://schemas.openxmlformats.org/officeDocument/2006/relationships/slide" Target="slides/slide16.xml" Id="rId18" /><Relationship Type="http://schemas.openxmlformats.org/officeDocument/2006/relationships/slide" Target="slides/slide24.xml" Id="rId26" /><Relationship Type="http://schemas.openxmlformats.org/officeDocument/2006/relationships/slide" Target="slides/slide37.xml" Id="rId39" /><Relationship Type="http://schemas.openxmlformats.org/officeDocument/2006/relationships/slide" Target="slides/slide19.xml" Id="rId21" /><Relationship Type="http://schemas.openxmlformats.org/officeDocument/2006/relationships/slide" Target="slides/slide32.xml" Id="rId34" /><Relationship Type="http://schemas.openxmlformats.org/officeDocument/2006/relationships/slide" Target="slides/slide40.xml" Id="rId42" /><Relationship Type="http://schemas.openxmlformats.org/officeDocument/2006/relationships/slide" Target="slides/slide45.xml" Id="rId47" /><Relationship Type="http://schemas.openxmlformats.org/officeDocument/2006/relationships/slide" Target="slides/slide48.xml" Id="rId50" /><Relationship Type="http://schemas.openxmlformats.org/officeDocument/2006/relationships/slide" Target="slides/slide53.xml" Id="rId55" /><Relationship Type="http://schemas.openxmlformats.org/officeDocument/2006/relationships/notesMaster" Target="notesMasters/notesMaster1.xml" Id="rId63" /><Relationship Type="http://schemas.openxmlformats.org/officeDocument/2006/relationships/tableStyles" Target="tableStyles.xml" Id="rId68" /><Relationship Type="http://schemas.openxmlformats.org/officeDocument/2006/relationships/slide" Target="slides/slide5.xml" Id="rId7" /><Relationship Type="http://schemas.openxmlformats.org/officeDocument/2006/relationships/slideMaster" Target="slideMasters/slideMaster2.xml" Id="rId2" /><Relationship Type="http://schemas.openxmlformats.org/officeDocument/2006/relationships/slide" Target="slides/slide14.xml" Id="rId16" /><Relationship Type="http://schemas.openxmlformats.org/officeDocument/2006/relationships/slide" Target="slides/slide27.xml" Id="rId29" /><Relationship Type="http://schemas.openxmlformats.org/officeDocument/2006/relationships/slideMaster" Target="slideMasters/slideMaster1.xml" Id="rId1" /><Relationship Type="http://schemas.openxmlformats.org/officeDocument/2006/relationships/slide" Target="slides/slide4.xml" Id="rId6" /><Relationship Type="http://schemas.openxmlformats.org/officeDocument/2006/relationships/slide" Target="slides/slide9.xml" Id="rId11" /><Relationship Type="http://schemas.openxmlformats.org/officeDocument/2006/relationships/slide" Target="slides/slide22.xml" Id="rId24" /><Relationship Type="http://schemas.openxmlformats.org/officeDocument/2006/relationships/slide" Target="slides/slide30.xml" Id="rId32" /><Relationship Type="http://schemas.openxmlformats.org/officeDocument/2006/relationships/slide" Target="slides/slide35.xml" Id="rId37" /><Relationship Type="http://schemas.openxmlformats.org/officeDocument/2006/relationships/slide" Target="slides/slide38.xml" Id="rId40" /><Relationship Type="http://schemas.openxmlformats.org/officeDocument/2006/relationships/slide" Target="slides/slide43.xml" Id="rId45" /><Relationship Type="http://schemas.openxmlformats.org/officeDocument/2006/relationships/slide" Target="slides/slide51.xml" Id="rId53" /><Relationship Type="http://schemas.openxmlformats.org/officeDocument/2006/relationships/slide" Target="slides/slide56.xml" Id="rId58" /><Relationship Type="http://schemas.openxmlformats.org/officeDocument/2006/relationships/viewProps" Target="viewProps.xml" Id="rId66" /><Relationship Type="http://schemas.openxmlformats.org/officeDocument/2006/relationships/slide" Target="slides/slide3.xml" Id="rId5" /><Relationship Type="http://schemas.openxmlformats.org/officeDocument/2006/relationships/slide" Target="slides/slide13.xml" Id="rId15" /><Relationship Type="http://schemas.openxmlformats.org/officeDocument/2006/relationships/slide" Target="slides/slide21.xml" Id="rId23" /><Relationship Type="http://schemas.openxmlformats.org/officeDocument/2006/relationships/slide" Target="slides/slide26.xml" Id="rId28" /><Relationship Type="http://schemas.openxmlformats.org/officeDocument/2006/relationships/slide" Target="slides/slide34.xml" Id="rId36" /><Relationship Type="http://schemas.openxmlformats.org/officeDocument/2006/relationships/slide" Target="slides/slide47.xml" Id="rId49" /><Relationship Type="http://schemas.openxmlformats.org/officeDocument/2006/relationships/slide" Target="slides/slide55.xml" Id="rId57" /><Relationship Type="http://schemas.openxmlformats.org/officeDocument/2006/relationships/slide" Target="slides/slide59.xml" Id="rId61" /><Relationship Type="http://schemas.openxmlformats.org/officeDocument/2006/relationships/slide" Target="slides/slide8.xml" Id="rId10" /><Relationship Type="http://schemas.openxmlformats.org/officeDocument/2006/relationships/slide" Target="slides/slide17.xml" Id="rId19" /><Relationship Type="http://schemas.openxmlformats.org/officeDocument/2006/relationships/slide" Target="slides/slide29.xml" Id="rId31" /><Relationship Type="http://schemas.openxmlformats.org/officeDocument/2006/relationships/slide" Target="slides/slide42.xml" Id="rId44" /><Relationship Type="http://schemas.openxmlformats.org/officeDocument/2006/relationships/slide" Target="slides/slide50.xml" Id="rId52" /><Relationship Type="http://schemas.openxmlformats.org/officeDocument/2006/relationships/slide" Target="slides/slide58.xml" Id="rId60" /><Relationship Type="http://schemas.openxmlformats.org/officeDocument/2006/relationships/presProps" Target="presProps.xml" Id="rId65" /><Relationship Type="http://schemas.openxmlformats.org/officeDocument/2006/relationships/slide" Target="slides/slide2.xml" Id="rId4" /><Relationship Type="http://schemas.openxmlformats.org/officeDocument/2006/relationships/slide" Target="slides/slide7.xml" Id="rId9" /><Relationship Type="http://schemas.openxmlformats.org/officeDocument/2006/relationships/slide" Target="slides/slide12.xml" Id="rId14" /><Relationship Type="http://schemas.openxmlformats.org/officeDocument/2006/relationships/slide" Target="slides/slide20.xml" Id="rId22" /><Relationship Type="http://schemas.openxmlformats.org/officeDocument/2006/relationships/slide" Target="slides/slide25.xml" Id="rId27" /><Relationship Type="http://schemas.openxmlformats.org/officeDocument/2006/relationships/slide" Target="slides/slide28.xml" Id="rId30" /><Relationship Type="http://schemas.openxmlformats.org/officeDocument/2006/relationships/slide" Target="slides/slide33.xml" Id="rId35" /><Relationship Type="http://schemas.openxmlformats.org/officeDocument/2006/relationships/slide" Target="slides/slide41.xml" Id="rId43" /><Relationship Type="http://schemas.openxmlformats.org/officeDocument/2006/relationships/slide" Target="slides/slide46.xml" Id="rId48" /><Relationship Type="http://schemas.openxmlformats.org/officeDocument/2006/relationships/slide" Target="slides/slide54.xml" Id="rId56" /><Relationship Type="http://schemas.openxmlformats.org/officeDocument/2006/relationships/handoutMaster" Target="handoutMasters/handoutMaster1.xml" Id="rId64" /><Relationship Type="http://schemas.openxmlformats.org/officeDocument/2006/relationships/slide" Target="slides/slide6.xml" Id="rId8" /><Relationship Type="http://schemas.openxmlformats.org/officeDocument/2006/relationships/slide" Target="slides/slide49.xml" Id="rId51" /><Relationship Type="http://schemas.openxmlformats.org/officeDocument/2006/relationships/slide" Target="slides/slide1.xml" Id="rId3" /><Relationship Type="http://schemas.openxmlformats.org/officeDocument/2006/relationships/slide" Target="slides/slide10.xml" Id="rId12" /><Relationship Type="http://schemas.openxmlformats.org/officeDocument/2006/relationships/slide" Target="slides/slide15.xml" Id="rId17" /><Relationship Type="http://schemas.openxmlformats.org/officeDocument/2006/relationships/slide" Target="slides/slide23.xml" Id="rId25" /><Relationship Type="http://schemas.openxmlformats.org/officeDocument/2006/relationships/slide" Target="slides/slide31.xml" Id="rId33" /><Relationship Type="http://schemas.openxmlformats.org/officeDocument/2006/relationships/slide" Target="slides/slide36.xml" Id="rId38" /><Relationship Type="http://schemas.openxmlformats.org/officeDocument/2006/relationships/slide" Target="slides/slide44.xml" Id="rId46" /><Relationship Type="http://schemas.openxmlformats.org/officeDocument/2006/relationships/slide" Target="slides/slide57.xml" Id="rId59" /><Relationship Type="http://schemas.openxmlformats.org/officeDocument/2006/relationships/theme" Target="theme/theme1.xml" Id="rId67" /><Relationship Type="http://schemas.openxmlformats.org/officeDocument/2006/relationships/slide" Target="slides/slide18.xml" Id="rId20" /><Relationship Type="http://schemas.openxmlformats.org/officeDocument/2006/relationships/slide" Target="slides/slide39.xml" Id="rId41" /><Relationship Type="http://schemas.openxmlformats.org/officeDocument/2006/relationships/slide" Target="slides/slide52.xml" Id="rId54" /><Relationship Type="http://schemas.openxmlformats.org/officeDocument/2006/relationships/slide" Target="slides/slide60.xml" Id="rId62" /><Relationship Type="http://schemas.openxmlformats.org/officeDocument/2006/relationships/customXml" Target="/customXML/item.xml" Id="imanage.xml" /></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830" tIns="46415" rIns="92830" bIns="46415" rtlCol="0"/>
          <a:lstStyle>
            <a:lvl1pPr algn="l">
              <a:defRPr sz="1200"/>
            </a:lvl1pPr>
          </a:lstStyle>
          <a:p>
            <a:endParaRPr lang="en-US" dirty="0"/>
          </a:p>
        </p:txBody>
      </p:sp>
      <p:sp>
        <p:nvSpPr>
          <p:cNvPr id="3" name="Date Placeholder 2"/>
          <p:cNvSpPr>
            <a:spLocks noGrp="1"/>
          </p:cNvSpPr>
          <p:nvPr>
            <p:ph type="dt" sz="quarter" idx="1"/>
          </p:nvPr>
        </p:nvSpPr>
        <p:spPr>
          <a:xfrm>
            <a:off x="3936768" y="0"/>
            <a:ext cx="3011699" cy="461804"/>
          </a:xfrm>
          <a:prstGeom prst="rect">
            <a:avLst/>
          </a:prstGeom>
        </p:spPr>
        <p:txBody>
          <a:bodyPr vert="horz" lIns="92830" tIns="46415" rIns="92830" bIns="46415" rtlCol="0"/>
          <a:lstStyle>
            <a:lvl1pPr algn="r">
              <a:defRPr sz="1200"/>
            </a:lvl1pPr>
          </a:lstStyle>
          <a:p>
            <a:fld id="{F4E3F55A-96C0-42C8-9A11-4BEC579A5F87}" type="datetimeFigureOut">
              <a:rPr lang="en-US" smtClean="0"/>
              <a:t>4/19/2024</a:t>
            </a:fld>
            <a:endParaRPr lang="en-US" dirty="0"/>
          </a:p>
        </p:txBody>
      </p:sp>
      <p:sp>
        <p:nvSpPr>
          <p:cNvPr id="4" name="Footer Placeholder 3"/>
          <p:cNvSpPr>
            <a:spLocks noGrp="1"/>
          </p:cNvSpPr>
          <p:nvPr>
            <p:ph type="ftr" sz="quarter" idx="2"/>
          </p:nvPr>
        </p:nvSpPr>
        <p:spPr>
          <a:xfrm>
            <a:off x="0" y="8772668"/>
            <a:ext cx="3011699" cy="461804"/>
          </a:xfrm>
          <a:prstGeom prst="rect">
            <a:avLst/>
          </a:prstGeom>
        </p:spPr>
        <p:txBody>
          <a:bodyPr vert="horz" lIns="92830" tIns="46415" rIns="92830" bIns="46415" rtlCol="0" anchor="b"/>
          <a:lstStyle>
            <a:lvl1pPr algn="l">
              <a:defRPr sz="1200"/>
            </a:lvl1pPr>
          </a:lstStyle>
          <a:p>
            <a:r>
              <a:rPr lang="en-US" smtClean="0"/>
              <a:t>Filion Wakely Thorup Angeletti LLP.</a:t>
            </a:r>
            <a:endParaRPr lang="en-US" dirty="0"/>
          </a:p>
        </p:txBody>
      </p:sp>
      <p:sp>
        <p:nvSpPr>
          <p:cNvPr id="5" name="Slide Number Placeholder 4"/>
          <p:cNvSpPr>
            <a:spLocks noGrp="1"/>
          </p:cNvSpPr>
          <p:nvPr>
            <p:ph type="sldNum" sz="quarter" idx="3"/>
          </p:nvPr>
        </p:nvSpPr>
        <p:spPr>
          <a:xfrm>
            <a:off x="3936768" y="8772668"/>
            <a:ext cx="3011699" cy="461804"/>
          </a:xfrm>
          <a:prstGeom prst="rect">
            <a:avLst/>
          </a:prstGeom>
        </p:spPr>
        <p:txBody>
          <a:bodyPr vert="horz" lIns="92830" tIns="46415" rIns="92830" bIns="46415" rtlCol="0" anchor="b"/>
          <a:lstStyle>
            <a:lvl1pPr algn="r">
              <a:defRPr sz="1200"/>
            </a:lvl1pPr>
          </a:lstStyle>
          <a:p>
            <a:fld id="{5C8387B0-8B58-4B8A-9CD1-34FBFB7E388D}" type="slidenum">
              <a:rPr lang="en-US" smtClean="0"/>
              <a:t>‹#›</a:t>
            </a:fld>
            <a:endParaRPr lang="en-US" dirty="0"/>
          </a:p>
        </p:txBody>
      </p:sp>
    </p:spTree>
    <p:extLst>
      <p:ext uri="{BB962C8B-B14F-4D97-AF65-F5344CB8AC3E}">
        <p14:creationId xmlns:p14="http://schemas.microsoft.com/office/powerpoint/2010/main" val="124043820"/>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830" tIns="46415" rIns="92830" bIns="46415" rtlCol="0"/>
          <a:lstStyle>
            <a:lvl1pPr algn="l">
              <a:defRPr sz="1200"/>
            </a:lvl1pPr>
          </a:lstStyle>
          <a:p>
            <a:endParaRPr lang="en-US" dirty="0"/>
          </a:p>
        </p:txBody>
      </p:sp>
      <p:sp>
        <p:nvSpPr>
          <p:cNvPr id="3" name="Date Placeholder 2"/>
          <p:cNvSpPr>
            <a:spLocks noGrp="1"/>
          </p:cNvSpPr>
          <p:nvPr>
            <p:ph type="dt" idx="1"/>
          </p:nvPr>
        </p:nvSpPr>
        <p:spPr>
          <a:xfrm>
            <a:off x="3936768" y="0"/>
            <a:ext cx="3011699" cy="461804"/>
          </a:xfrm>
          <a:prstGeom prst="rect">
            <a:avLst/>
          </a:prstGeom>
        </p:spPr>
        <p:txBody>
          <a:bodyPr vert="horz" lIns="92830" tIns="46415" rIns="92830" bIns="46415" rtlCol="0"/>
          <a:lstStyle>
            <a:lvl1pPr algn="r">
              <a:defRPr sz="1200"/>
            </a:lvl1pPr>
          </a:lstStyle>
          <a:p>
            <a:fld id="{9F5A2C3E-046A-45E5-A91C-46B15E5B6AB5}" type="datetimeFigureOut">
              <a:rPr lang="en-US" smtClean="0"/>
              <a:t>4/19/2024</a:t>
            </a:fld>
            <a:endParaRPr lang="en-US" dirty="0"/>
          </a:p>
        </p:txBody>
      </p:sp>
      <p:sp>
        <p:nvSpPr>
          <p:cNvPr id="4" name="Slide Image Placeholder 3"/>
          <p:cNvSpPr>
            <a:spLocks noGrp="1" noRot="1" noChangeAspect="1"/>
          </p:cNvSpPr>
          <p:nvPr>
            <p:ph type="sldImg" idx="2"/>
          </p:nvPr>
        </p:nvSpPr>
        <p:spPr>
          <a:xfrm>
            <a:off x="396875" y="692150"/>
            <a:ext cx="6156325" cy="3463925"/>
          </a:xfrm>
          <a:prstGeom prst="rect">
            <a:avLst/>
          </a:prstGeom>
          <a:noFill/>
          <a:ln w="12700">
            <a:solidFill>
              <a:prstClr val="black"/>
            </a:solidFill>
          </a:ln>
        </p:spPr>
        <p:txBody>
          <a:bodyPr vert="horz" lIns="92830" tIns="46415" rIns="92830" bIns="46415" rtlCol="0" anchor="ctr"/>
          <a:lstStyle/>
          <a:p>
            <a:endParaRPr lang="en-US" dirty="0"/>
          </a:p>
        </p:txBody>
      </p:sp>
      <p:sp>
        <p:nvSpPr>
          <p:cNvPr id="5" name="Notes Placeholder 4"/>
          <p:cNvSpPr>
            <a:spLocks noGrp="1"/>
          </p:cNvSpPr>
          <p:nvPr>
            <p:ph type="body" sz="quarter" idx="3"/>
          </p:nvPr>
        </p:nvSpPr>
        <p:spPr>
          <a:xfrm>
            <a:off x="695008" y="4387136"/>
            <a:ext cx="5560060" cy="4156234"/>
          </a:xfrm>
          <a:prstGeom prst="rect">
            <a:avLst/>
          </a:prstGeom>
        </p:spPr>
        <p:txBody>
          <a:bodyPr vert="horz" lIns="92830" tIns="46415" rIns="92830" bIns="46415"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668"/>
            <a:ext cx="3011699" cy="461804"/>
          </a:xfrm>
          <a:prstGeom prst="rect">
            <a:avLst/>
          </a:prstGeom>
        </p:spPr>
        <p:txBody>
          <a:bodyPr vert="horz" lIns="92830" tIns="46415" rIns="92830" bIns="46415" rtlCol="0" anchor="b"/>
          <a:lstStyle>
            <a:lvl1pPr algn="l">
              <a:defRPr sz="1200"/>
            </a:lvl1pPr>
          </a:lstStyle>
          <a:p>
            <a:r>
              <a:rPr lang="en-US" smtClean="0"/>
              <a:t>Filion Wakely Thorup Angeletti LLP.</a:t>
            </a:r>
            <a:endParaRPr lang="en-US" dirty="0"/>
          </a:p>
        </p:txBody>
      </p:sp>
      <p:sp>
        <p:nvSpPr>
          <p:cNvPr id="7" name="Slide Number Placeholder 6"/>
          <p:cNvSpPr>
            <a:spLocks noGrp="1"/>
          </p:cNvSpPr>
          <p:nvPr>
            <p:ph type="sldNum" sz="quarter" idx="5"/>
          </p:nvPr>
        </p:nvSpPr>
        <p:spPr>
          <a:xfrm>
            <a:off x="3936768" y="8772668"/>
            <a:ext cx="3011699" cy="461804"/>
          </a:xfrm>
          <a:prstGeom prst="rect">
            <a:avLst/>
          </a:prstGeom>
        </p:spPr>
        <p:txBody>
          <a:bodyPr vert="horz" lIns="92830" tIns="46415" rIns="92830" bIns="46415" rtlCol="0" anchor="b"/>
          <a:lstStyle>
            <a:lvl1pPr algn="r">
              <a:defRPr sz="1200"/>
            </a:lvl1pPr>
          </a:lstStyle>
          <a:p>
            <a:fld id="{E90C5129-FC5F-4A0E-A98B-D319C5761447}" type="slidenum">
              <a:rPr lang="en-US" smtClean="0"/>
              <a:t>‹#›</a:t>
            </a:fld>
            <a:endParaRPr lang="en-US" dirty="0"/>
          </a:p>
        </p:txBody>
      </p:sp>
    </p:spTree>
    <p:extLst>
      <p:ext uri="{BB962C8B-B14F-4D97-AF65-F5344CB8AC3E}">
        <p14:creationId xmlns:p14="http://schemas.microsoft.com/office/powerpoint/2010/main" val="4151477806"/>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www.ontario.ca/laws/statute/90o01#BK94" TargetMode="External"/><Relationship Id="rId7" Type="http://schemas.openxmlformats.org/officeDocument/2006/relationships/hyperlink" Target="https://www.ontario.ca/laws/statute/90o01#BK95" TargetMode="External"/><Relationship Id="rId2" Type="http://schemas.openxmlformats.org/officeDocument/2006/relationships/slide" Target="../slides/slide33.xml"/><Relationship Id="rId1" Type="http://schemas.openxmlformats.org/officeDocument/2006/relationships/notesMaster" Target="../notesMasters/notesMaster1.xml"/><Relationship Id="rId6" Type="http://schemas.openxmlformats.org/officeDocument/2006/relationships/hyperlink" Target="https://www.ontario.ca/laws/regulation/r21420" TargetMode="External"/><Relationship Id="rId5" Type="http://schemas.openxmlformats.org/officeDocument/2006/relationships/hyperlink" Target="https://www.canlii.org/en/on/laws/regu/o-reg-420-21/latest/o-reg-420-21.html" TargetMode="External"/><Relationship Id="rId4" Type="http://schemas.openxmlformats.org/officeDocument/2006/relationships/hyperlink" Target="https://www.canlii.org/en/on/laws/regu/o-reg-420-21/latest/o-reg-420-21.html#sec3subsec1_smooth" TargetMode="Externa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www.canlii.org/en/ab/laws/stat/sa-2020-c-o-2.2/latest/sa-2020-c-o-2.2.html#sec5_smooth" TargetMode="External"/><Relationship Id="rId2" Type="http://schemas.openxmlformats.org/officeDocument/2006/relationships/slide" Target="../slides/slide36.xml"/><Relationship Id="rId1" Type="http://schemas.openxmlformats.org/officeDocument/2006/relationships/notesMaster" Target="../notesMasters/notesMaster1.xml"/><Relationship Id="rId4" Type="http://schemas.openxmlformats.org/officeDocument/2006/relationships/hyperlink" Target="https://www.canlii.org/en/nb/laws/stat/snb-1983-c-o-0.2/latest/snb-1983-c-o-0.2.html?searchUrlHash=AAAAAQAHdGVhY2hlcgAAAAAB&amp;offset=0&amp;highlightEdited=true" TargetMode="Externa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3" Type="http://schemas.openxmlformats.org/officeDocument/2006/relationships/hyperlink" Target="https://canlii.ca/t/h4c5h" TargetMode="External"/><Relationship Id="rId2" Type="http://schemas.openxmlformats.org/officeDocument/2006/relationships/slide" Target="../slides/slide51.xml"/><Relationship Id="rId1" Type="http://schemas.openxmlformats.org/officeDocument/2006/relationships/notesMaster" Target="../notesMasters/notesMaster1.xml"/><Relationship Id="rId4" Type="http://schemas.openxmlformats.org/officeDocument/2006/relationships/hyperlink" Target="https://canlii.ca/t/hp1pl" TargetMode="Externa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Footer Placeholder 3"/>
          <p:cNvSpPr>
            <a:spLocks noGrp="1"/>
          </p:cNvSpPr>
          <p:nvPr>
            <p:ph type="ftr" sz="quarter" idx="10"/>
          </p:nvPr>
        </p:nvSpPr>
        <p:spPr/>
        <p:txBody>
          <a:bodyPr/>
          <a:lstStyle/>
          <a:p>
            <a:r>
              <a:rPr lang="en-US" smtClean="0"/>
              <a:t>Filion Wakely Thorup Angeletti LLP.</a:t>
            </a:r>
            <a:endParaRPr lang="en-US" dirty="0"/>
          </a:p>
        </p:txBody>
      </p:sp>
      <p:sp>
        <p:nvSpPr>
          <p:cNvPr id="5" name="Slide Number Placeholder 4"/>
          <p:cNvSpPr>
            <a:spLocks noGrp="1"/>
          </p:cNvSpPr>
          <p:nvPr>
            <p:ph type="sldNum" sz="quarter" idx="11"/>
          </p:nvPr>
        </p:nvSpPr>
        <p:spPr/>
        <p:txBody>
          <a:bodyPr/>
          <a:lstStyle/>
          <a:p>
            <a:fld id="{E90C5129-FC5F-4A0E-A98B-D319C5761447}" type="slidenum">
              <a:rPr lang="en-US" smtClean="0"/>
              <a:t>1</a:t>
            </a:fld>
            <a:endParaRPr lang="en-US" dirty="0"/>
          </a:p>
        </p:txBody>
      </p:sp>
    </p:spTree>
    <p:extLst>
      <p:ext uri="{BB962C8B-B14F-4D97-AF65-F5344CB8AC3E}">
        <p14:creationId xmlns:p14="http://schemas.microsoft.com/office/powerpoint/2010/main" val="14227733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Footer Placeholder 3"/>
          <p:cNvSpPr>
            <a:spLocks noGrp="1"/>
          </p:cNvSpPr>
          <p:nvPr>
            <p:ph type="ftr" sz="quarter" idx="10"/>
          </p:nvPr>
        </p:nvSpPr>
        <p:spPr/>
        <p:txBody>
          <a:bodyPr/>
          <a:lstStyle/>
          <a:p>
            <a:r>
              <a:rPr lang="en-US" smtClean="0"/>
              <a:t>Filion Wakely Thorup Angeletti LLP.</a:t>
            </a:r>
            <a:endParaRPr lang="en-US" dirty="0"/>
          </a:p>
        </p:txBody>
      </p:sp>
      <p:sp>
        <p:nvSpPr>
          <p:cNvPr id="5" name="Slide Number Placeholder 4"/>
          <p:cNvSpPr>
            <a:spLocks noGrp="1"/>
          </p:cNvSpPr>
          <p:nvPr>
            <p:ph type="sldNum" sz="quarter" idx="11"/>
          </p:nvPr>
        </p:nvSpPr>
        <p:spPr/>
        <p:txBody>
          <a:bodyPr/>
          <a:lstStyle/>
          <a:p>
            <a:fld id="{E90C5129-FC5F-4A0E-A98B-D319C5761447}" type="slidenum">
              <a:rPr lang="en-US" smtClean="0"/>
              <a:t>2</a:t>
            </a:fld>
            <a:endParaRPr lang="en-US" dirty="0"/>
          </a:p>
        </p:txBody>
      </p:sp>
    </p:spTree>
    <p:extLst>
      <p:ext uri="{BB962C8B-B14F-4D97-AF65-F5344CB8AC3E}">
        <p14:creationId xmlns:p14="http://schemas.microsoft.com/office/powerpoint/2010/main" val="4505956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Footer Placeholder 3"/>
          <p:cNvSpPr>
            <a:spLocks noGrp="1"/>
          </p:cNvSpPr>
          <p:nvPr>
            <p:ph type="ftr" sz="quarter" idx="10"/>
          </p:nvPr>
        </p:nvSpPr>
        <p:spPr/>
        <p:txBody>
          <a:bodyPr/>
          <a:lstStyle/>
          <a:p>
            <a:r>
              <a:rPr lang="en-US" smtClean="0"/>
              <a:t>Filion Wakely Thorup Angeletti LLP.</a:t>
            </a:r>
            <a:endParaRPr lang="en-US" dirty="0"/>
          </a:p>
        </p:txBody>
      </p:sp>
      <p:sp>
        <p:nvSpPr>
          <p:cNvPr id="5" name="Slide Number Placeholder 4"/>
          <p:cNvSpPr>
            <a:spLocks noGrp="1"/>
          </p:cNvSpPr>
          <p:nvPr>
            <p:ph type="sldNum" sz="quarter" idx="11"/>
          </p:nvPr>
        </p:nvSpPr>
        <p:spPr/>
        <p:txBody>
          <a:bodyPr/>
          <a:lstStyle/>
          <a:p>
            <a:fld id="{E90C5129-FC5F-4A0E-A98B-D319C5761447}" type="slidenum">
              <a:rPr lang="en-US" smtClean="0"/>
              <a:t>3</a:t>
            </a:fld>
            <a:endParaRPr lang="en-US" dirty="0"/>
          </a:p>
        </p:txBody>
      </p:sp>
    </p:spTree>
    <p:extLst>
      <p:ext uri="{BB962C8B-B14F-4D97-AF65-F5344CB8AC3E}">
        <p14:creationId xmlns:p14="http://schemas.microsoft.com/office/powerpoint/2010/main" val="11856937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Parent initiated: confrontation, challenging professional competency</a:t>
            </a:r>
            <a:r>
              <a:rPr lang="en-CA" baseline="0" dirty="0" smtClean="0"/>
              <a:t> or judgement, accusing them of bias, verbal abuse, intimidation, pressure, insults, spreading lies</a:t>
            </a:r>
          </a:p>
          <a:p>
            <a:endParaRPr lang="en-CA" baseline="0" dirty="0" smtClean="0"/>
          </a:p>
          <a:p>
            <a:r>
              <a:rPr lang="en-CA" baseline="0" dirty="0" smtClean="0"/>
              <a:t>Student initiated: disrespectful behaviour, verbal abuse, taunts, jokes about sexist/racist/homophobic tropes</a:t>
            </a:r>
          </a:p>
          <a:p>
            <a:endParaRPr lang="en-CA" baseline="0" dirty="0" smtClean="0"/>
          </a:p>
          <a:p>
            <a:r>
              <a:rPr lang="en-CA" dirty="0" smtClean="0"/>
              <a:t>Colleague</a:t>
            </a:r>
            <a:r>
              <a:rPr lang="en-CA" baseline="0" dirty="0" smtClean="0"/>
              <a:t> initiated: exclusion, bullying, spreading rumours, intimidation, undermining confidence, challenging professional competency </a:t>
            </a:r>
          </a:p>
          <a:p>
            <a:endParaRPr lang="en-CA" baseline="0" dirty="0" smtClean="0"/>
          </a:p>
          <a:p>
            <a:r>
              <a:rPr lang="en-CA" baseline="0" dirty="0" smtClean="0"/>
              <a:t>Anecdotally, seems to have gotten worse since the pandemic.</a:t>
            </a:r>
            <a:endParaRPr lang="en-CA" dirty="0"/>
          </a:p>
        </p:txBody>
      </p:sp>
      <p:sp>
        <p:nvSpPr>
          <p:cNvPr id="4" name="Footer Placeholder 3"/>
          <p:cNvSpPr>
            <a:spLocks noGrp="1"/>
          </p:cNvSpPr>
          <p:nvPr>
            <p:ph type="ftr" sz="quarter" idx="10"/>
          </p:nvPr>
        </p:nvSpPr>
        <p:spPr/>
        <p:txBody>
          <a:bodyPr/>
          <a:lstStyle/>
          <a:p>
            <a:r>
              <a:rPr lang="en-US" smtClean="0"/>
              <a:t>Filion Wakely Thorup Angeletti LLP.</a:t>
            </a:r>
            <a:endParaRPr lang="en-US" dirty="0"/>
          </a:p>
        </p:txBody>
      </p:sp>
      <p:sp>
        <p:nvSpPr>
          <p:cNvPr id="5" name="Slide Number Placeholder 4"/>
          <p:cNvSpPr>
            <a:spLocks noGrp="1"/>
          </p:cNvSpPr>
          <p:nvPr>
            <p:ph type="sldNum" sz="quarter" idx="11"/>
          </p:nvPr>
        </p:nvSpPr>
        <p:spPr/>
        <p:txBody>
          <a:bodyPr/>
          <a:lstStyle/>
          <a:p>
            <a:fld id="{E90C5129-FC5F-4A0E-A98B-D319C5761447}" type="slidenum">
              <a:rPr lang="en-US" smtClean="0"/>
              <a:t>4</a:t>
            </a:fld>
            <a:endParaRPr lang="en-US" dirty="0"/>
          </a:p>
        </p:txBody>
      </p:sp>
    </p:spTree>
    <p:extLst>
      <p:ext uri="{BB962C8B-B14F-4D97-AF65-F5344CB8AC3E}">
        <p14:creationId xmlns:p14="http://schemas.microsoft.com/office/powerpoint/2010/main" val="21612718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Violence towards teachers has</a:t>
            </a:r>
            <a:r>
              <a:rPr lang="en-CA" baseline="0" dirty="0" smtClean="0"/>
              <a:t> carryover effects in multiple different areas:</a:t>
            </a:r>
          </a:p>
          <a:p>
            <a:pPr marL="171450" indent="-171450">
              <a:buFontTx/>
              <a:buChar char="-"/>
            </a:pPr>
            <a:r>
              <a:rPr lang="en-CA" baseline="0" dirty="0" smtClean="0"/>
              <a:t>A teacher’s physical and mental health, their finances, their social and personal relationships, frustrations with their career</a:t>
            </a:r>
          </a:p>
          <a:p>
            <a:pPr marL="171450" indent="-171450">
              <a:buFontTx/>
              <a:buChar char="-"/>
            </a:pPr>
            <a:r>
              <a:rPr lang="en-CA" dirty="0" smtClean="0"/>
              <a:t>An increased workload</a:t>
            </a:r>
            <a:r>
              <a:rPr lang="en-CA" baseline="0" dirty="0" smtClean="0"/>
              <a:t> on other teachers</a:t>
            </a:r>
          </a:p>
          <a:p>
            <a:pPr marL="171450" indent="-171450">
              <a:buFontTx/>
              <a:buChar char="-"/>
            </a:pPr>
            <a:r>
              <a:rPr lang="en-CA" baseline="0" dirty="0" smtClean="0"/>
              <a:t>In the classroom – attention is taken away from other students, the normalization of violence, and impacts on the emotional well-being of students</a:t>
            </a:r>
          </a:p>
          <a:p>
            <a:pPr marL="171450" indent="-171450">
              <a:buFontTx/>
              <a:buChar char="-"/>
            </a:pPr>
            <a:endParaRPr lang="en-CA" baseline="0" dirty="0" smtClean="0"/>
          </a:p>
          <a:p>
            <a:pPr marL="171450" indent="-171450">
              <a:buFontTx/>
              <a:buChar char="-"/>
            </a:pPr>
            <a:endParaRPr lang="en-CA" dirty="0"/>
          </a:p>
        </p:txBody>
      </p:sp>
      <p:sp>
        <p:nvSpPr>
          <p:cNvPr id="4" name="Footer Placeholder 3"/>
          <p:cNvSpPr>
            <a:spLocks noGrp="1"/>
          </p:cNvSpPr>
          <p:nvPr>
            <p:ph type="ftr" sz="quarter" idx="10"/>
          </p:nvPr>
        </p:nvSpPr>
        <p:spPr/>
        <p:txBody>
          <a:bodyPr/>
          <a:lstStyle/>
          <a:p>
            <a:r>
              <a:rPr lang="en-US" smtClean="0"/>
              <a:t>Filion Wakely Thorup Angeletti LLP.</a:t>
            </a:r>
            <a:endParaRPr lang="en-US" dirty="0"/>
          </a:p>
        </p:txBody>
      </p:sp>
      <p:sp>
        <p:nvSpPr>
          <p:cNvPr id="5" name="Slide Number Placeholder 4"/>
          <p:cNvSpPr>
            <a:spLocks noGrp="1"/>
          </p:cNvSpPr>
          <p:nvPr>
            <p:ph type="sldNum" sz="quarter" idx="11"/>
          </p:nvPr>
        </p:nvSpPr>
        <p:spPr/>
        <p:txBody>
          <a:bodyPr/>
          <a:lstStyle/>
          <a:p>
            <a:fld id="{E90C5129-FC5F-4A0E-A98B-D319C5761447}" type="slidenum">
              <a:rPr lang="en-US" smtClean="0"/>
              <a:t>5</a:t>
            </a:fld>
            <a:endParaRPr lang="en-US" dirty="0"/>
          </a:p>
        </p:txBody>
      </p:sp>
    </p:spTree>
    <p:extLst>
      <p:ext uri="{BB962C8B-B14F-4D97-AF65-F5344CB8AC3E}">
        <p14:creationId xmlns:p14="http://schemas.microsoft.com/office/powerpoint/2010/main" val="16093760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b="0" i="0" u="none" baseline="0" dirty="0" smtClean="0"/>
              <a:t>We will mostly look at Ontario legislation; however, I will speak to other provinces’ legislation a little, and I would welcome audience participation where your province has different provisions.</a:t>
            </a:r>
            <a:endParaRPr lang="en-CA" b="0" i="0" u="none" baseline="0" dirty="0" smtClean="0"/>
          </a:p>
        </p:txBody>
      </p:sp>
      <p:sp>
        <p:nvSpPr>
          <p:cNvPr id="4" name="Footer Placeholder 3"/>
          <p:cNvSpPr>
            <a:spLocks noGrp="1"/>
          </p:cNvSpPr>
          <p:nvPr>
            <p:ph type="ftr" sz="quarter" idx="10"/>
          </p:nvPr>
        </p:nvSpPr>
        <p:spPr/>
        <p:txBody>
          <a:bodyPr/>
          <a:lstStyle/>
          <a:p>
            <a:r>
              <a:rPr lang="en-US" smtClean="0"/>
              <a:t>Filion Wakely Thorup Angeletti LLP.</a:t>
            </a:r>
            <a:endParaRPr lang="en-US" dirty="0"/>
          </a:p>
        </p:txBody>
      </p:sp>
      <p:sp>
        <p:nvSpPr>
          <p:cNvPr id="5" name="Slide Number Placeholder 4"/>
          <p:cNvSpPr>
            <a:spLocks noGrp="1"/>
          </p:cNvSpPr>
          <p:nvPr>
            <p:ph type="sldNum" sz="quarter" idx="11"/>
          </p:nvPr>
        </p:nvSpPr>
        <p:spPr/>
        <p:txBody>
          <a:bodyPr/>
          <a:lstStyle/>
          <a:p>
            <a:fld id="{E90C5129-FC5F-4A0E-A98B-D319C5761447}" type="slidenum">
              <a:rPr lang="en-US" smtClean="0"/>
              <a:t>7</a:t>
            </a:fld>
            <a:endParaRPr lang="en-US" dirty="0"/>
          </a:p>
        </p:txBody>
      </p:sp>
    </p:spTree>
    <p:extLst>
      <p:ext uri="{BB962C8B-B14F-4D97-AF65-F5344CB8AC3E}">
        <p14:creationId xmlns:p14="http://schemas.microsoft.com/office/powerpoint/2010/main" val="440822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0" indent="0">
              <a:buFont typeface="+mj-lt"/>
              <a:buNone/>
            </a:pPr>
            <a:r>
              <a:rPr lang="en-CA" sz="1200" b="1" u="sng" baseline="0" dirty="0" smtClean="0"/>
              <a:t>Overarching </a:t>
            </a:r>
            <a:r>
              <a:rPr lang="en-CA" sz="1200" b="1" u="sng" baseline="0" dirty="0" err="1" smtClean="0"/>
              <a:t>OHSA</a:t>
            </a:r>
            <a:r>
              <a:rPr lang="en-CA" sz="1200" b="1" u="sng" baseline="0" dirty="0" smtClean="0"/>
              <a:t> Duty</a:t>
            </a:r>
          </a:p>
          <a:p>
            <a:pPr marL="171450" indent="-171450">
              <a:buFont typeface="Arial" panose="020B0604020202020204" pitchFamily="34" charset="0"/>
              <a:buChar char="•"/>
            </a:pPr>
            <a:r>
              <a:rPr lang="en-US" sz="1200" b="0" u="none" baseline="0" dirty="0" smtClean="0"/>
              <a:t>Employers and supervisors must take every precaution reasonable for the protection of workers. This duty also exists in the common law. </a:t>
            </a:r>
          </a:p>
          <a:p>
            <a:pPr marL="171450" lvl="0" indent="-171450">
              <a:lnSpc>
                <a:spcPct val="150000"/>
              </a:lnSpc>
              <a:buFont typeface="Arial" panose="020B0604020202020204" pitchFamily="34" charset="0"/>
              <a:buChar char="•"/>
            </a:pPr>
            <a:endParaRPr lang="en-CA" baseline="0" dirty="0" smtClean="0"/>
          </a:p>
          <a:p>
            <a:pPr marL="171450" lvl="0" indent="-171450">
              <a:lnSpc>
                <a:spcPct val="150000"/>
              </a:lnSpc>
              <a:buFont typeface="Arial" panose="020B0604020202020204" pitchFamily="34" charset="0"/>
              <a:buChar char="•"/>
            </a:pPr>
            <a:r>
              <a:rPr lang="en-CA" baseline="0" dirty="0" smtClean="0"/>
              <a:t>School </a:t>
            </a:r>
            <a:r>
              <a:rPr lang="en-CA" baseline="0" dirty="0" smtClean="0"/>
              <a:t>boards are considered employers under the </a:t>
            </a:r>
            <a:r>
              <a:rPr lang="en-CA" baseline="0" dirty="0" err="1" smtClean="0"/>
              <a:t>OHSA</a:t>
            </a:r>
            <a:endParaRPr lang="en-CA" baseline="0" dirty="0" smtClean="0"/>
          </a:p>
          <a:p>
            <a:pPr marL="0" indent="0">
              <a:buFont typeface="+mj-lt"/>
              <a:buNone/>
            </a:pPr>
            <a:endParaRPr lang="en-CA" b="0" u="none" baseline="0" dirty="0" smtClean="0"/>
          </a:p>
          <a:p>
            <a:pPr marL="0" indent="0">
              <a:buFont typeface="+mj-lt"/>
              <a:buNone/>
            </a:pPr>
            <a:r>
              <a:rPr lang="en-CA" b="1" i="1" u="none" baseline="0" dirty="0" smtClean="0"/>
              <a:t>SUPERVISORS</a:t>
            </a:r>
          </a:p>
          <a:p>
            <a:pPr marL="171450" indent="-171450">
              <a:buFont typeface="Arial" panose="020B0604020202020204" pitchFamily="34" charset="0"/>
              <a:buChar char="•"/>
            </a:pPr>
            <a:r>
              <a:rPr lang="en-CA" b="0" i="0" u="none" baseline="0" dirty="0" err="1" smtClean="0"/>
              <a:t>OHSA</a:t>
            </a:r>
            <a:r>
              <a:rPr lang="en-CA" b="0" i="0" u="none" baseline="0" dirty="0" smtClean="0"/>
              <a:t> also defines the meaning of “supervisor”</a:t>
            </a:r>
          </a:p>
          <a:p>
            <a:pPr marL="171450" indent="-171450">
              <a:buFont typeface="Arial" panose="020B0604020202020204" pitchFamily="34" charset="0"/>
              <a:buChar char="•"/>
            </a:pPr>
            <a:r>
              <a:rPr lang="en-CA" b="0" i="0" u="none" baseline="0" dirty="0" smtClean="0"/>
              <a:t>A “supervisor” is a person who has charge of a workplace or authority over a worker (s. 1)</a:t>
            </a:r>
          </a:p>
          <a:p>
            <a:pPr marL="171450" indent="-171450">
              <a:buFont typeface="Arial" panose="020B0604020202020204" pitchFamily="34" charset="0"/>
              <a:buChar char="•"/>
            </a:pPr>
            <a:r>
              <a:rPr lang="en-CA" b="0" i="0" u="none" baseline="0" dirty="0" smtClean="0"/>
              <a:t>Specific individuals may be considered “supervisors” under </a:t>
            </a:r>
            <a:r>
              <a:rPr lang="en-CA" b="0" i="0" u="none" baseline="0" dirty="0" err="1" smtClean="0"/>
              <a:t>OHSA</a:t>
            </a:r>
            <a:r>
              <a:rPr lang="en-CA" b="0" i="0" u="none" baseline="0" dirty="0" smtClean="0"/>
              <a:t> and the Regulations</a:t>
            </a:r>
          </a:p>
          <a:p>
            <a:pPr marL="628650" lvl="1" indent="-171450">
              <a:buFont typeface="Arial" panose="020B0604020202020204" pitchFamily="34" charset="0"/>
              <a:buChar char="•"/>
            </a:pPr>
            <a:r>
              <a:rPr lang="en-CA" b="0" i="1" u="none" baseline="0" dirty="0" err="1" smtClean="0"/>
              <a:t>OHSA</a:t>
            </a:r>
            <a:r>
              <a:rPr lang="en-CA" b="0" i="1" u="none" baseline="0" dirty="0" smtClean="0"/>
              <a:t> </a:t>
            </a:r>
            <a:r>
              <a:rPr lang="en-CA" b="0" i="1" u="none" baseline="0" dirty="0" err="1" smtClean="0"/>
              <a:t>Reg</a:t>
            </a:r>
            <a:r>
              <a:rPr lang="en-CA" b="0" i="1" u="none" baseline="0" dirty="0" smtClean="0"/>
              <a:t> 857 </a:t>
            </a:r>
            <a:r>
              <a:rPr lang="en-CA" b="0" i="0" u="none" baseline="0" dirty="0" smtClean="0"/>
              <a:t>states that principals, vice principals, or teachers appointed by an employer to direct and supervisor a school is a person who has charge of a school or authority over a teacher and exercises managerial functions</a:t>
            </a:r>
          </a:p>
          <a:p>
            <a:pPr marL="628650" lvl="1" indent="-171450">
              <a:buFont typeface="Arial" panose="020B0604020202020204" pitchFamily="34" charset="0"/>
              <a:buChar char="•"/>
            </a:pPr>
            <a:r>
              <a:rPr lang="en-CA" b="0" i="0" u="none" baseline="0" dirty="0" smtClean="0"/>
              <a:t>Therefore, a principal, vice principal, or teacher may be considered a “supervisor” under </a:t>
            </a:r>
            <a:r>
              <a:rPr lang="en-CA" b="0" i="0" u="none" baseline="0" dirty="0" err="1" smtClean="0"/>
              <a:t>OHSA</a:t>
            </a:r>
            <a:endParaRPr lang="en-CA" b="0" i="0" u="none" baseline="0" dirty="0" smtClean="0"/>
          </a:p>
          <a:p>
            <a:pPr marL="0" indent="0">
              <a:buFont typeface="Arial" panose="020B0604020202020204" pitchFamily="34" charset="0"/>
              <a:buNone/>
            </a:pPr>
            <a:endParaRPr lang="en-CA" b="0" u="none" baseline="0" dirty="0" smtClean="0"/>
          </a:p>
          <a:p>
            <a:pPr marL="0" indent="0">
              <a:buFont typeface="Arial" panose="020B0604020202020204" pitchFamily="34" charset="0"/>
              <a:buNone/>
            </a:pPr>
            <a:r>
              <a:rPr lang="en-CA" b="1" u="sng" baseline="0" dirty="0" smtClean="0"/>
              <a:t>Purpose of the Overarching </a:t>
            </a:r>
            <a:r>
              <a:rPr lang="en-CA" b="1" u="sng" baseline="0" dirty="0" err="1" smtClean="0"/>
              <a:t>OHSA</a:t>
            </a:r>
            <a:r>
              <a:rPr lang="en-CA" b="1" u="sng" baseline="0" dirty="0" smtClean="0"/>
              <a:t> Duty</a:t>
            </a:r>
          </a:p>
          <a:p>
            <a:pPr marL="171450" indent="-171450">
              <a:buFont typeface="Arial" panose="020B0604020202020204" pitchFamily="34" charset="0"/>
              <a:buChar char="•"/>
            </a:pPr>
            <a:r>
              <a:rPr lang="en-CA" b="0" u="none" baseline="0" dirty="0" smtClean="0"/>
              <a:t>One main purpose of the legislation is to protect workers from health and safety hazards on the job by setting out duties for all workplace parties and rights for workers to help establish a strong internal responsibility system (IRS) in the workplace</a:t>
            </a:r>
          </a:p>
          <a:p>
            <a:pPr marL="171450" indent="-171450">
              <a:buFont typeface="Arial" panose="020B0604020202020204" pitchFamily="34" charset="0"/>
              <a:buChar char="•"/>
            </a:pPr>
            <a:r>
              <a:rPr lang="en-CA" b="0" u="none" baseline="0" dirty="0" smtClean="0"/>
              <a:t>IRS means everyone in the workplace has a role to play in keeping workplaces safe and healthy – these roles and responsibilities are detailed in </a:t>
            </a:r>
            <a:r>
              <a:rPr lang="en-CA" b="0" u="none" baseline="0" dirty="0" err="1" smtClean="0"/>
              <a:t>OHSA</a:t>
            </a:r>
            <a:r>
              <a:rPr lang="en-CA" b="0" u="none" baseline="0" dirty="0" smtClean="0"/>
              <a:t>.</a:t>
            </a:r>
          </a:p>
          <a:p>
            <a:pPr marL="171450" indent="-171450">
              <a:buFont typeface="Arial" panose="020B0604020202020204" pitchFamily="34" charset="0"/>
              <a:buChar char="•"/>
            </a:pPr>
            <a:r>
              <a:rPr lang="en-CA" b="0" u="none" baseline="0" dirty="0" smtClean="0"/>
              <a:t>Under IRS, employers, supervisors, and workers all have key roles to play in taking responsibility for health and safety in the workplace</a:t>
            </a:r>
          </a:p>
          <a:p>
            <a:pPr marL="171450" indent="-171450">
              <a:buFont typeface="Arial" panose="020B0604020202020204" pitchFamily="34" charset="0"/>
              <a:buChar char="•"/>
            </a:pPr>
            <a:r>
              <a:rPr lang="en-US" b="0" u="none" baseline="0" dirty="0" smtClean="0"/>
              <a:t>A strong IRS is an important element of a strong health and safety culture in a workplace. A strong health and safety culture shows respect for the people in the workplace.</a:t>
            </a:r>
          </a:p>
          <a:p>
            <a:pPr marL="0" indent="0">
              <a:buFont typeface="Arial" panose="020B0604020202020204" pitchFamily="34" charset="0"/>
              <a:buNone/>
            </a:pPr>
            <a:endParaRPr lang="en-US" b="0" u="none" baseline="0" dirty="0" smtClean="0"/>
          </a:p>
          <a:p>
            <a:endParaRPr lang="en-CA" dirty="0"/>
          </a:p>
        </p:txBody>
      </p:sp>
      <p:sp>
        <p:nvSpPr>
          <p:cNvPr id="4" name="Footer Placeholder 3"/>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smtClean="0">
                <a:ln>
                  <a:noFill/>
                </a:ln>
                <a:solidFill>
                  <a:prstClr val="black"/>
                </a:solidFill>
                <a:effectLst/>
                <a:uLnTx/>
                <a:uFillTx/>
                <a:latin typeface="Calibri"/>
                <a:ea typeface="+mn-ea"/>
                <a:cs typeface="+mn-cs"/>
              </a:rPr>
              <a:t>Filion Wakely Thorup Angeletti LLP.</a:t>
            </a: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0C5129-FC5F-4A0E-A98B-D319C576144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729605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Section</a:t>
            </a:r>
            <a:r>
              <a:rPr lang="en-CA" baseline="0" dirty="0" smtClean="0"/>
              <a:t> 1 of the </a:t>
            </a:r>
            <a:r>
              <a:rPr lang="en-CA" dirty="0" err="1" smtClean="0"/>
              <a:t>OHSA</a:t>
            </a:r>
            <a:r>
              <a:rPr lang="en-CA" dirty="0" smtClean="0"/>
              <a:t> contains a broad definition of workplace violence.</a:t>
            </a:r>
            <a:r>
              <a:rPr lang="en-CA" baseline="0" dirty="0"/>
              <a:t> </a:t>
            </a:r>
            <a:endParaRPr lang="en-CA" baseline="0" dirty="0" smtClean="0"/>
          </a:p>
          <a:p>
            <a:endParaRPr lang="en-CA" baseline="0" dirty="0" smtClean="0"/>
          </a:p>
          <a:p>
            <a:r>
              <a:rPr lang="en-CA" baseline="0" dirty="0" smtClean="0"/>
              <a:t>This is not limited to worker-to-worker violence, but rather all </a:t>
            </a:r>
            <a:r>
              <a:rPr lang="en-CA" b="1" u="sng" baseline="0" dirty="0" smtClean="0"/>
              <a:t>persons</a:t>
            </a:r>
            <a:r>
              <a:rPr lang="en-CA" b="0" u="none" baseline="0" dirty="0" smtClean="0"/>
              <a:t> against a worker in a workplace. This includes violence by students towards teachers.</a:t>
            </a:r>
          </a:p>
          <a:p>
            <a:endParaRPr lang="en-CA" b="0" u="none" baseline="0" dirty="0" smtClean="0"/>
          </a:p>
          <a:p>
            <a:r>
              <a:rPr lang="en-CA" b="1" u="none" baseline="0" dirty="0" smtClean="0"/>
              <a:t>There is also no requirement that there be intent to threaten or exercise physical force. This means that students with disabilities which may affect their ability to control their actions and who are violent towards a teacher still fall within the definition of workplace violence under the </a:t>
            </a:r>
            <a:r>
              <a:rPr lang="en-CA" b="1" u="none" baseline="0" dirty="0" err="1" smtClean="0"/>
              <a:t>OHSA</a:t>
            </a:r>
            <a:r>
              <a:rPr lang="en-CA" b="1" u="none" baseline="0" dirty="0" smtClean="0"/>
              <a:t>.</a:t>
            </a:r>
            <a:endParaRPr lang="en-CA" b="1" dirty="0" smtClean="0"/>
          </a:p>
        </p:txBody>
      </p:sp>
      <p:sp>
        <p:nvSpPr>
          <p:cNvPr id="4" name="Footer Placeholder 3"/>
          <p:cNvSpPr>
            <a:spLocks noGrp="1"/>
          </p:cNvSpPr>
          <p:nvPr>
            <p:ph type="ftr" sz="quarter" idx="10"/>
          </p:nvPr>
        </p:nvSpPr>
        <p:spPr/>
        <p:txBody>
          <a:bodyPr/>
          <a:lstStyle/>
          <a:p>
            <a:r>
              <a:rPr lang="en-US" smtClean="0"/>
              <a:t>Filion Wakely Thorup Angeletti LLP.</a:t>
            </a:r>
            <a:endParaRPr lang="en-US" dirty="0"/>
          </a:p>
        </p:txBody>
      </p:sp>
      <p:sp>
        <p:nvSpPr>
          <p:cNvPr id="5" name="Slide Number Placeholder 4"/>
          <p:cNvSpPr>
            <a:spLocks noGrp="1"/>
          </p:cNvSpPr>
          <p:nvPr>
            <p:ph type="sldNum" sz="quarter" idx="11"/>
          </p:nvPr>
        </p:nvSpPr>
        <p:spPr/>
        <p:txBody>
          <a:bodyPr/>
          <a:lstStyle/>
          <a:p>
            <a:fld id="{E90C5129-FC5F-4A0E-A98B-D319C5761447}" type="slidenum">
              <a:rPr lang="en-US" smtClean="0"/>
              <a:t>9</a:t>
            </a:fld>
            <a:endParaRPr lang="en-US" dirty="0"/>
          </a:p>
        </p:txBody>
      </p:sp>
    </p:spTree>
    <p:extLst>
      <p:ext uri="{BB962C8B-B14F-4D97-AF65-F5344CB8AC3E}">
        <p14:creationId xmlns:p14="http://schemas.microsoft.com/office/powerpoint/2010/main" val="8916888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CA" dirty="0" smtClean="0"/>
              <a:t>The </a:t>
            </a:r>
            <a:r>
              <a:rPr lang="en-CA" dirty="0" err="1" smtClean="0"/>
              <a:t>OHSA</a:t>
            </a:r>
            <a:r>
              <a:rPr lang="en-CA" dirty="0" smtClean="0"/>
              <a:t> requires employers to develop a policy and program to combat workplace violence.</a:t>
            </a:r>
            <a:r>
              <a:rPr lang="en-CA" baseline="0" dirty="0" smtClean="0"/>
              <a:t> This program must include:</a:t>
            </a:r>
          </a:p>
          <a:p>
            <a:endParaRPr lang="en-CA" baseline="0" dirty="0" smtClean="0"/>
          </a:p>
          <a:p>
            <a:r>
              <a:rPr lang="en-US" sz="1200" b="1" i="0" kern="1200" dirty="0" smtClean="0">
                <a:solidFill>
                  <a:schemeClr val="tx1"/>
                </a:solidFill>
                <a:effectLst/>
                <a:latin typeface="+mn-lt"/>
                <a:ea typeface="+mn-ea"/>
                <a:cs typeface="+mn-cs"/>
              </a:rPr>
              <a:t>Contents</a:t>
            </a:r>
          </a:p>
          <a:p>
            <a:r>
              <a:rPr lang="en-US" sz="1200" b="0" i="0" kern="1200" dirty="0" smtClean="0">
                <a:solidFill>
                  <a:schemeClr val="tx1"/>
                </a:solidFill>
                <a:effectLst/>
                <a:latin typeface="+mn-lt"/>
                <a:ea typeface="+mn-ea"/>
                <a:cs typeface="+mn-cs"/>
              </a:rPr>
              <a:t>(2) Without limiting the generality of subsection (1), the program shall,</a:t>
            </a:r>
          </a:p>
          <a:p>
            <a:r>
              <a:rPr lang="en-US" sz="1200" b="0" i="0" kern="1200" dirty="0" smtClean="0">
                <a:solidFill>
                  <a:schemeClr val="tx1"/>
                </a:solidFill>
                <a:effectLst/>
                <a:latin typeface="+mn-lt"/>
                <a:ea typeface="+mn-ea"/>
                <a:cs typeface="+mn-cs"/>
              </a:rPr>
              <a:t>(a) include measures and procedures to control the risks identified in the assessment required under subsection 32.0.3 (1) as likely to expose a worker to physical injury;</a:t>
            </a:r>
          </a:p>
          <a:p>
            <a:r>
              <a:rPr lang="en-US" sz="1200" b="0" i="0" kern="1200" dirty="0" smtClean="0">
                <a:solidFill>
                  <a:schemeClr val="tx1"/>
                </a:solidFill>
                <a:effectLst/>
                <a:latin typeface="+mn-lt"/>
                <a:ea typeface="+mn-ea"/>
                <a:cs typeface="+mn-cs"/>
              </a:rPr>
              <a:t>(b) include measures and procedures for summoning immediate assistance when workplace violence occurs or is likely to occur;</a:t>
            </a:r>
          </a:p>
          <a:p>
            <a:r>
              <a:rPr lang="en-US" sz="1200" b="0" i="0" kern="1200" dirty="0" smtClean="0">
                <a:solidFill>
                  <a:schemeClr val="tx1"/>
                </a:solidFill>
                <a:effectLst/>
                <a:latin typeface="+mn-lt"/>
                <a:ea typeface="+mn-ea"/>
                <a:cs typeface="+mn-cs"/>
              </a:rPr>
              <a:t>(c) include measures and procedures for workers to report incidents of workplace violence to the employer or supervisor;</a:t>
            </a:r>
          </a:p>
          <a:p>
            <a:r>
              <a:rPr lang="en-US" sz="1200" b="0" i="0" kern="1200" dirty="0" smtClean="0">
                <a:solidFill>
                  <a:schemeClr val="tx1"/>
                </a:solidFill>
                <a:effectLst/>
                <a:latin typeface="+mn-lt"/>
                <a:ea typeface="+mn-ea"/>
                <a:cs typeface="+mn-cs"/>
              </a:rPr>
              <a:t>(d) set out how the employer will investigate and deal with incidents or complaints of workplace violence; and</a:t>
            </a:r>
          </a:p>
          <a:p>
            <a:r>
              <a:rPr lang="en-US" sz="1200" b="0" i="0" kern="1200" dirty="0" smtClean="0">
                <a:solidFill>
                  <a:schemeClr val="tx1"/>
                </a:solidFill>
                <a:effectLst/>
                <a:latin typeface="+mn-lt"/>
                <a:ea typeface="+mn-ea"/>
                <a:cs typeface="+mn-cs"/>
              </a:rPr>
              <a:t>(e) include any prescribed elements.</a:t>
            </a:r>
          </a:p>
          <a:p>
            <a:endParaRPr lang="en-CA" dirty="0" smtClean="0"/>
          </a:p>
          <a:p>
            <a:r>
              <a:rPr lang="en-CA" dirty="0" smtClean="0"/>
              <a:t>The program</a:t>
            </a:r>
            <a:r>
              <a:rPr lang="en-CA" baseline="0" dirty="0" smtClean="0"/>
              <a:t> must be posted in the workplace, and reviewed on </a:t>
            </a:r>
          </a:p>
          <a:p>
            <a:endParaRPr lang="en-CA" baseline="0" dirty="0" smtClean="0"/>
          </a:p>
          <a:p>
            <a:r>
              <a:rPr lang="en-CA" baseline="0" dirty="0" smtClean="0"/>
              <a:t>The employer must also undertake a risk assessment for workplace violence. The purpose of the assessment is to ensure the policy and program are still effectively preventing violence in the workplace.</a:t>
            </a:r>
          </a:p>
          <a:p>
            <a:endParaRPr lang="en-CA" baseline="0" dirty="0" smtClean="0"/>
          </a:p>
          <a:p>
            <a:r>
              <a:rPr lang="en-CA" baseline="0" dirty="0" smtClean="0"/>
              <a:t>Considerations in the risk assessment arise from the nature of the workplace, the type of work, and the working conditions.</a:t>
            </a:r>
          </a:p>
          <a:p>
            <a:endParaRPr lang="en-CA" baseline="0" dirty="0" smtClean="0"/>
          </a:p>
          <a:p>
            <a:r>
              <a:rPr lang="en-CA" baseline="0" dirty="0" smtClean="0"/>
              <a:t>Nature of the workplace refers to the physical locations of work, such as classrooms, field trips, third party spaces, offices, school yards, etc. </a:t>
            </a:r>
          </a:p>
          <a:p>
            <a:endParaRPr lang="en-CA" baseline="0" dirty="0" smtClean="0"/>
          </a:p>
          <a:p>
            <a:r>
              <a:rPr lang="en-CA" baseline="0" dirty="0" smtClean="0"/>
              <a:t>The type of work refers to the work performed and the individuals a teacher may interact with, including students.</a:t>
            </a:r>
          </a:p>
          <a:p>
            <a:endParaRPr lang="en-CA" baseline="0" dirty="0" smtClean="0"/>
          </a:p>
          <a:p>
            <a:r>
              <a:rPr lang="en-CA" baseline="0" dirty="0" smtClean="0"/>
              <a:t>Conditions of work includes the time at work, whether the teacher works alone or in an isolated area, and any time moving between work stations.</a:t>
            </a:r>
          </a:p>
          <a:p>
            <a:endParaRPr lang="en-CA" baseline="0" dirty="0" smtClean="0"/>
          </a:p>
          <a:p>
            <a:r>
              <a:rPr lang="en-CA" baseline="0" dirty="0" smtClean="0"/>
              <a:t>Reassessments are required where there are changes in relevant factors, such as physical environment of the workplace, number of students, frequency of violent incidents.</a:t>
            </a:r>
            <a:endParaRPr lang="en-CA" dirty="0"/>
          </a:p>
        </p:txBody>
      </p:sp>
      <p:sp>
        <p:nvSpPr>
          <p:cNvPr id="4" name="Footer Placeholder 3"/>
          <p:cNvSpPr>
            <a:spLocks noGrp="1"/>
          </p:cNvSpPr>
          <p:nvPr>
            <p:ph type="ftr" sz="quarter" idx="10"/>
          </p:nvPr>
        </p:nvSpPr>
        <p:spPr/>
        <p:txBody>
          <a:bodyPr/>
          <a:lstStyle/>
          <a:p>
            <a:r>
              <a:rPr lang="en-US" smtClean="0"/>
              <a:t>Filion Wakely Thorup Angeletti LLP.</a:t>
            </a:r>
            <a:endParaRPr lang="en-US" dirty="0"/>
          </a:p>
        </p:txBody>
      </p:sp>
      <p:sp>
        <p:nvSpPr>
          <p:cNvPr id="5" name="Slide Number Placeholder 4"/>
          <p:cNvSpPr>
            <a:spLocks noGrp="1"/>
          </p:cNvSpPr>
          <p:nvPr>
            <p:ph type="sldNum" sz="quarter" idx="11"/>
          </p:nvPr>
        </p:nvSpPr>
        <p:spPr/>
        <p:txBody>
          <a:bodyPr/>
          <a:lstStyle/>
          <a:p>
            <a:fld id="{E90C5129-FC5F-4A0E-A98B-D319C5761447}" type="slidenum">
              <a:rPr lang="en-US" smtClean="0"/>
              <a:t>10</a:t>
            </a:fld>
            <a:endParaRPr lang="en-US" dirty="0"/>
          </a:p>
        </p:txBody>
      </p:sp>
    </p:spTree>
    <p:extLst>
      <p:ext uri="{BB962C8B-B14F-4D97-AF65-F5344CB8AC3E}">
        <p14:creationId xmlns:p14="http://schemas.microsoft.com/office/powerpoint/2010/main" val="17002953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dirty="0" smtClean="0">
                <a:latin typeface="Franklin Gothic Medium" panose="020B0603020102020204" pitchFamily="34" charset="0"/>
              </a:rPr>
              <a:t>All of the provinces and territories except Quebec and Alberta have specific provisions</a:t>
            </a:r>
            <a:r>
              <a:rPr lang="en-CA" sz="1200" b="1" baseline="0" dirty="0" smtClean="0">
                <a:latin typeface="Franklin Gothic Medium" panose="020B0603020102020204" pitchFamily="34" charset="0"/>
              </a:rPr>
              <a:t> that address workplace violence.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b="1" baseline="0" dirty="0" smtClean="0">
              <a:latin typeface="Franklin Gothic Medium" panose="020B06030201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baseline="0" dirty="0" smtClean="0">
                <a:latin typeface="Franklin Gothic Medium" panose="020B0603020102020204" pitchFamily="34" charset="0"/>
              </a:rPr>
              <a:t>In Quebec, violence falls broadly under an employer’s general duty to protect and ensure the health, safety, and physical well being of its workers.</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baseline="0" dirty="0" smtClean="0">
                <a:latin typeface="Franklin Gothic Medium" panose="020B0603020102020204" pitchFamily="34" charset="0"/>
              </a:rPr>
              <a:t>s. 51 </a:t>
            </a:r>
            <a:r>
              <a:rPr lang="en-US" sz="1200" b="1" i="0" u="none" strike="noStrike" kern="1200" dirty="0" smtClean="0">
                <a:solidFill>
                  <a:schemeClr val="tx1"/>
                </a:solidFill>
                <a:effectLst/>
                <a:latin typeface="+mn-lt"/>
                <a:ea typeface="+mn-ea"/>
                <a:cs typeface="+mn-cs"/>
              </a:rPr>
              <a:t>(</a:t>
            </a:r>
            <a:r>
              <a:rPr lang="en-US" sz="1200" b="1" i="0" kern="1200" dirty="0" smtClean="0">
                <a:solidFill>
                  <a:schemeClr val="tx1"/>
                </a:solidFill>
                <a:effectLst/>
                <a:latin typeface="+mn-lt"/>
                <a:ea typeface="+mn-ea"/>
                <a:cs typeface="+mn-cs"/>
              </a:rPr>
              <a:t>16</a:t>
            </a:r>
            <a:r>
              <a:rPr lang="en-US" sz="1200" b="1" i="0" u="none" strike="noStrike" kern="1200" dirty="0" smtClean="0">
                <a:solidFill>
                  <a:schemeClr val="tx1"/>
                </a:solidFill>
                <a:effectLst/>
                <a:latin typeface="+mn-lt"/>
                <a:ea typeface="+mn-ea"/>
                <a:cs typeface="+mn-cs"/>
              </a:rPr>
              <a:t>) </a:t>
            </a:r>
            <a:r>
              <a:rPr lang="en-US" sz="1200" b="1" i="0" kern="1200" dirty="0" smtClean="0">
                <a:solidFill>
                  <a:schemeClr val="tx1"/>
                </a:solidFill>
                <a:effectLst/>
                <a:latin typeface="+mn-lt"/>
                <a:ea typeface="+mn-ea"/>
                <a:cs typeface="+mn-cs"/>
              </a:rPr>
              <a:t> take the measures to ensure the protection of a worker exposed to physical or psychological violence, including spousal, family or sexual violence, in the workplace.</a:t>
            </a:r>
            <a:endParaRPr lang="en-CA" sz="1200" b="1" baseline="0" dirty="0" smtClean="0">
              <a:latin typeface="Franklin Gothic Medium" panose="020B06030201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b="1" dirty="0" smtClean="0">
              <a:latin typeface="Franklin Gothic Medium" panose="020B06030201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dirty="0" smtClean="0">
                <a:latin typeface="Franklin Gothic Medium" panose="020B0603020102020204" pitchFamily="34" charset="0"/>
              </a:rPr>
              <a:t>Similarly, in Alberta simply states that every employer</a:t>
            </a:r>
            <a:r>
              <a:rPr lang="en-CA" sz="1200" b="1" baseline="0" dirty="0" smtClean="0">
                <a:latin typeface="Franklin Gothic Medium" panose="020B0603020102020204" pitchFamily="34" charset="0"/>
              </a:rPr>
              <a:t> and supervisor has the responsibility to ensure their worker’s are not subjected to or participate in violence at work (</a:t>
            </a:r>
            <a:r>
              <a:rPr lang="en-CA" sz="1200" b="1" baseline="0" dirty="0" err="1" smtClean="0">
                <a:latin typeface="Franklin Gothic Medium" panose="020B0603020102020204" pitchFamily="34" charset="0"/>
              </a:rPr>
              <a:t>ss</a:t>
            </a:r>
            <a:r>
              <a:rPr lang="en-CA" sz="1200" b="1" baseline="0" dirty="0" smtClean="0">
                <a:latin typeface="Franklin Gothic Medium" panose="020B0603020102020204" pitchFamily="34" charset="0"/>
              </a:rPr>
              <a:t> 3-4),</a:t>
            </a:r>
            <a:endParaRPr lang="en-CA" sz="1200" b="1" dirty="0" smtClean="0">
              <a:latin typeface="Franklin Gothic Medium" panose="020B06030201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dirty="0" smtClean="0">
              <a:latin typeface="Franklin Gothic Medium" panose="020B06030201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smtClean="0">
                <a:latin typeface="Franklin Gothic Medium" panose="020B0603020102020204" pitchFamily="34" charset="0"/>
              </a:rPr>
              <a:t>In </a:t>
            </a:r>
            <a:r>
              <a:rPr lang="en-CA" sz="1200" dirty="0" smtClean="0">
                <a:latin typeface="Franklin Gothic Medium" panose="020B0603020102020204" pitchFamily="34" charset="0"/>
              </a:rPr>
              <a:t>the other</a:t>
            </a:r>
            <a:r>
              <a:rPr lang="en-CA" sz="1200" baseline="0" dirty="0" smtClean="0">
                <a:latin typeface="Franklin Gothic Medium" panose="020B0603020102020204" pitchFamily="34" charset="0"/>
              </a:rPr>
              <a:t> provinces, the statute defines “violence” and often sets out </a:t>
            </a:r>
            <a:r>
              <a:rPr lang="en-CA" sz="1200" dirty="0" smtClean="0">
                <a:latin typeface="Franklin Gothic Medium" panose="020B0603020102020204" pitchFamily="34" charset="0"/>
              </a:rPr>
              <a:t>requirements to implement procedures and policies, and reporting</a:t>
            </a:r>
            <a:r>
              <a:rPr lang="en-CA" sz="1200" baseline="0" dirty="0" smtClean="0">
                <a:latin typeface="Franklin Gothic Medium" panose="020B0603020102020204" pitchFamily="34" charset="0"/>
              </a:rPr>
              <a:t> obligations, for example: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smtClean="0">
                <a:solidFill>
                  <a:schemeClr val="tx1"/>
                </a:solidFill>
                <a:effectLst/>
                <a:latin typeface="+mn-lt"/>
                <a:ea typeface="+mn-ea"/>
                <a:cs typeface="+mn-cs"/>
              </a:rPr>
              <a:t>British Columbia - Occupational Health and Safety Regulation, BC </a:t>
            </a:r>
            <a:r>
              <a:rPr lang="en-US" sz="1200" b="1" i="0" kern="1200" dirty="0" err="1" smtClean="0">
                <a:solidFill>
                  <a:schemeClr val="tx1"/>
                </a:solidFill>
                <a:effectLst/>
                <a:latin typeface="+mn-lt"/>
                <a:ea typeface="+mn-ea"/>
                <a:cs typeface="+mn-cs"/>
              </a:rPr>
              <a:t>Reg</a:t>
            </a:r>
            <a:r>
              <a:rPr lang="en-US" sz="1200" b="1" i="0" kern="1200" dirty="0" smtClean="0">
                <a:solidFill>
                  <a:schemeClr val="tx1"/>
                </a:solidFill>
                <a:effectLst/>
                <a:latin typeface="+mn-lt"/>
                <a:ea typeface="+mn-ea"/>
                <a:cs typeface="+mn-cs"/>
              </a:rPr>
              <a:t> 296/97</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smtClean="0">
              <a:solidFill>
                <a:schemeClr val="tx1"/>
              </a:solidFill>
              <a:effectLst/>
              <a:latin typeface="+mn-lt"/>
              <a:ea typeface="+mn-ea"/>
              <a:cs typeface="+mn-cs"/>
            </a:endParaRPr>
          </a:p>
          <a:p>
            <a:r>
              <a:rPr lang="en-US" sz="1200" b="1" i="0" kern="1200" dirty="0" smtClean="0">
                <a:solidFill>
                  <a:schemeClr val="tx1"/>
                </a:solidFill>
                <a:effectLst/>
                <a:latin typeface="+mn-lt"/>
                <a:ea typeface="+mn-ea"/>
                <a:cs typeface="+mn-cs"/>
              </a:rPr>
              <a:t>4.28</a:t>
            </a:r>
            <a:r>
              <a:rPr lang="en-US" sz="1200" b="0" i="0" kern="1200" dirty="0" smtClean="0">
                <a:solidFill>
                  <a:schemeClr val="tx1"/>
                </a:solidFill>
                <a:effectLst/>
                <a:latin typeface="+mn-lt"/>
                <a:ea typeface="+mn-ea"/>
                <a:cs typeface="+mn-cs"/>
              </a:rPr>
              <a:t>   (1)A risk assessment must be performed in any workplace in which a risk of injury to workers from violence arising out of their employment may be present.</a:t>
            </a:r>
          </a:p>
          <a:p>
            <a:r>
              <a:rPr lang="en-US" sz="1200" b="0" i="0" kern="1200" dirty="0" smtClean="0">
                <a:solidFill>
                  <a:schemeClr val="tx1"/>
                </a:solidFill>
                <a:effectLst/>
                <a:latin typeface="+mn-lt"/>
                <a:ea typeface="+mn-ea"/>
                <a:cs typeface="+mn-cs"/>
              </a:rPr>
              <a:t>	(2)The risk assessment must include the consideration of</a:t>
            </a:r>
          </a:p>
          <a:p>
            <a:r>
              <a:rPr lang="en-US" sz="1200" b="0" i="0" kern="1200" dirty="0" smtClean="0">
                <a:solidFill>
                  <a:schemeClr val="tx1"/>
                </a:solidFill>
                <a:effectLst/>
                <a:latin typeface="+mn-lt"/>
                <a:ea typeface="+mn-ea"/>
                <a:cs typeface="+mn-cs"/>
              </a:rPr>
              <a:t>		(a)previous experience in that workplace,</a:t>
            </a:r>
          </a:p>
          <a:p>
            <a:r>
              <a:rPr lang="en-US" sz="1200" b="0" i="0" kern="1200" dirty="0" smtClean="0">
                <a:solidFill>
                  <a:schemeClr val="tx1"/>
                </a:solidFill>
                <a:effectLst/>
                <a:latin typeface="+mn-lt"/>
                <a:ea typeface="+mn-ea"/>
                <a:cs typeface="+mn-cs"/>
              </a:rPr>
              <a:t>		(b)occupational experience in similar workplaces, and</a:t>
            </a:r>
          </a:p>
          <a:p>
            <a:r>
              <a:rPr lang="en-US" sz="1200" b="0" i="0" kern="1200" dirty="0" smtClean="0">
                <a:solidFill>
                  <a:schemeClr val="tx1"/>
                </a:solidFill>
                <a:effectLst/>
                <a:latin typeface="+mn-lt"/>
                <a:ea typeface="+mn-ea"/>
                <a:cs typeface="+mn-cs"/>
              </a:rPr>
              <a:t>		(c)the location and circumstances in which work will take place.</a:t>
            </a:r>
          </a:p>
          <a:p>
            <a:r>
              <a:rPr lang="en-US" sz="1200" b="1" i="0" kern="1200" dirty="0" smtClean="0">
                <a:solidFill>
                  <a:schemeClr val="tx1"/>
                </a:solidFill>
                <a:effectLst/>
                <a:latin typeface="+mn-lt"/>
                <a:ea typeface="+mn-ea"/>
                <a:cs typeface="+mn-cs"/>
              </a:rPr>
              <a:t>4.29</a:t>
            </a:r>
            <a:r>
              <a:rPr lang="en-US" sz="1200" b="0" i="0" kern="1200" dirty="0" smtClean="0">
                <a:solidFill>
                  <a:schemeClr val="tx1"/>
                </a:solidFill>
                <a:effectLst/>
                <a:latin typeface="+mn-lt"/>
                <a:ea typeface="+mn-ea"/>
                <a:cs typeface="+mn-cs"/>
              </a:rPr>
              <a:t>  If a risk of injury to workers from violence is identified by an assessment performed under section 4.28 the employer must</a:t>
            </a:r>
          </a:p>
          <a:p>
            <a:r>
              <a:rPr lang="en-US" sz="1200" b="0" i="0" kern="1200" dirty="0" smtClean="0">
                <a:solidFill>
                  <a:schemeClr val="tx1"/>
                </a:solidFill>
                <a:effectLst/>
                <a:latin typeface="+mn-lt"/>
                <a:ea typeface="+mn-ea"/>
                <a:cs typeface="+mn-cs"/>
              </a:rPr>
              <a:t>		(a)establish procedures, policies and work environment arrangements to eliminate the risk to workers from violence, and</a:t>
            </a:r>
          </a:p>
          <a:p>
            <a:r>
              <a:rPr lang="en-US" sz="1200" b="0" i="0" kern="1200" dirty="0" smtClean="0">
                <a:solidFill>
                  <a:schemeClr val="tx1"/>
                </a:solidFill>
                <a:effectLst/>
                <a:latin typeface="+mn-lt"/>
                <a:ea typeface="+mn-ea"/>
                <a:cs typeface="+mn-cs"/>
              </a:rPr>
              <a:t>		(b)if elimination of the risk to workers is not possible, establish procedures, policies and work environment arrangements to minimize the risk to workers.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smtClean="0">
              <a:solidFill>
                <a:schemeClr val="tx1"/>
              </a:solidFill>
              <a:effectLst/>
              <a:latin typeface="+mn-lt"/>
              <a:ea typeface="+mn-ea"/>
              <a:cs typeface="+mn-cs"/>
            </a:endParaRPr>
          </a:p>
          <a:p>
            <a:endParaRPr lang="en-US" sz="1200" b="0" i="0" kern="1200" dirty="0" smtClean="0">
              <a:solidFill>
                <a:schemeClr val="tx1"/>
              </a:solidFill>
              <a:effectLst/>
              <a:latin typeface="+mn-lt"/>
              <a:ea typeface="+mn-ea"/>
              <a:cs typeface="+mn-cs"/>
            </a:endParaRPr>
          </a:p>
          <a:p>
            <a:r>
              <a:rPr lang="en-US" sz="1200" b="1" i="0" kern="1200" dirty="0" smtClean="0">
                <a:solidFill>
                  <a:schemeClr val="tx1"/>
                </a:solidFill>
                <a:effectLst/>
                <a:latin typeface="+mn-lt"/>
                <a:ea typeface="+mn-ea"/>
                <a:cs typeface="+mn-cs"/>
              </a:rPr>
              <a:t>Nova Scotia - Violence in the Workplace Regulations, </a:t>
            </a:r>
            <a:r>
              <a:rPr lang="en-US" sz="1200" b="1" i="0" kern="1200" dirty="0" err="1" smtClean="0">
                <a:solidFill>
                  <a:schemeClr val="tx1"/>
                </a:solidFill>
                <a:effectLst/>
                <a:latin typeface="+mn-lt"/>
                <a:ea typeface="+mn-ea"/>
                <a:cs typeface="+mn-cs"/>
              </a:rPr>
              <a:t>N.S</a:t>
            </a:r>
            <a:r>
              <a:rPr lang="en-US" sz="1200" b="1" i="0" kern="1200" dirty="0" smtClean="0">
                <a:solidFill>
                  <a:schemeClr val="tx1"/>
                </a:solidFill>
                <a:effectLst/>
                <a:latin typeface="+mn-lt"/>
                <a:ea typeface="+mn-ea"/>
                <a:cs typeface="+mn-cs"/>
              </a:rPr>
              <a:t>. Reg. 209/2007</a:t>
            </a:r>
          </a:p>
          <a:p>
            <a:r>
              <a:rPr lang="en-US" sz="1200" b="1" i="0" kern="1200" dirty="0" smtClean="0">
                <a:solidFill>
                  <a:schemeClr val="tx1"/>
                </a:solidFill>
                <a:effectLst/>
                <a:latin typeface="+mn-lt"/>
                <a:ea typeface="+mn-ea"/>
                <a:cs typeface="+mn-cs"/>
              </a:rPr>
              <a:t>5     (1)</a:t>
            </a:r>
            <a:r>
              <a:rPr lang="en-US" sz="1200" b="0" i="0" kern="1200" dirty="0" smtClean="0">
                <a:solidFill>
                  <a:schemeClr val="tx1"/>
                </a:solidFill>
                <a:effectLst/>
                <a:latin typeface="+mn-lt"/>
                <a:ea typeface="+mn-ea"/>
                <a:cs typeface="+mn-cs"/>
              </a:rPr>
              <a:t>    An employer must conduct a violence risk assessment for each of their workplaces in accordance with this Section to determine if there is a risk of violence in the workplace and prepare a written report concerning the violence risk assessment detailing the extent and nature of any risk identified by the assessment.</a:t>
            </a:r>
          </a:p>
          <a:p>
            <a:r>
              <a:rPr lang="en-US" dirty="0" smtClean="0"/>
              <a:t/>
            </a:r>
            <a:br>
              <a:rPr lang="en-US" dirty="0" smtClean="0"/>
            </a:br>
            <a:r>
              <a:rPr lang="en-US" sz="1200" b="1" i="0" kern="1200" dirty="0" smtClean="0">
                <a:solidFill>
                  <a:schemeClr val="tx1"/>
                </a:solidFill>
                <a:effectLst/>
                <a:latin typeface="+mn-lt"/>
                <a:ea typeface="+mn-ea"/>
                <a:cs typeface="+mn-cs"/>
              </a:rPr>
              <a:t>7     (1)</a:t>
            </a:r>
            <a:r>
              <a:rPr lang="en-US" sz="1200" b="0" i="0" kern="1200" dirty="0" smtClean="0">
                <a:solidFill>
                  <a:schemeClr val="tx1"/>
                </a:solidFill>
                <a:effectLst/>
                <a:latin typeface="+mn-lt"/>
                <a:ea typeface="+mn-ea"/>
                <a:cs typeface="+mn-cs"/>
              </a:rPr>
              <a:t>    An employer must establish and implement a workplace violence prevention plan for each workplace for which a significant risk of violence is identified through a violence risk assessment or that an officer orders a plan for.</a:t>
            </a:r>
          </a:p>
          <a:p>
            <a:endParaRPr lang="en-US" sz="1200" b="0" i="0" kern="1200" dirty="0" smtClean="0">
              <a:solidFill>
                <a:schemeClr val="tx1"/>
              </a:solidFill>
              <a:effectLst/>
              <a:latin typeface="+mn-lt"/>
              <a:ea typeface="+mn-ea"/>
              <a:cs typeface="+mn-cs"/>
            </a:endParaRPr>
          </a:p>
          <a:p>
            <a:r>
              <a:rPr lang="en-US" sz="1200" b="1" i="0" kern="1200" dirty="0" smtClean="0">
                <a:solidFill>
                  <a:schemeClr val="tx1"/>
                </a:solidFill>
                <a:effectLst/>
                <a:latin typeface="+mn-lt"/>
                <a:ea typeface="+mn-ea"/>
                <a:cs typeface="+mn-cs"/>
              </a:rPr>
              <a:t>9     (1)</a:t>
            </a:r>
            <a:r>
              <a:rPr lang="en-US" sz="1200" b="0" i="0" kern="1200" dirty="0" smtClean="0">
                <a:solidFill>
                  <a:schemeClr val="tx1"/>
                </a:solidFill>
                <a:effectLst/>
                <a:latin typeface="+mn-lt"/>
                <a:ea typeface="+mn-ea"/>
                <a:cs typeface="+mn-cs"/>
              </a:rPr>
              <a:t>    An employer must prepare a workplace violence prevention statement that includes all of the following:</a:t>
            </a:r>
          </a:p>
          <a:p>
            <a:r>
              <a:rPr lang="en-US" sz="1200" b="0" i="0" kern="1200" dirty="0" smtClean="0">
                <a:solidFill>
                  <a:schemeClr val="tx1"/>
                </a:solidFill>
                <a:effectLst/>
                <a:latin typeface="+mn-lt"/>
                <a:ea typeface="+mn-ea"/>
                <a:cs typeface="+mn-cs"/>
              </a:rPr>
              <a:t> </a:t>
            </a:r>
          </a:p>
          <a:p>
            <a:r>
              <a:rPr lang="en-US" sz="1200" b="0" i="0" kern="1200" dirty="0" smtClean="0">
                <a:solidFill>
                  <a:schemeClr val="tx1"/>
                </a:solidFill>
                <a:effectLst/>
                <a:latin typeface="+mn-lt"/>
                <a:ea typeface="+mn-ea"/>
                <a:cs typeface="+mn-cs"/>
              </a:rPr>
              <a:t>                (a)    a statement of the employer’s recognition that violence is an occupational health and safety hazard at the workplace;</a:t>
            </a:r>
          </a:p>
          <a:p>
            <a:r>
              <a:rPr lang="en-US" sz="1200" b="0" i="0" kern="1200" dirty="0" smtClean="0">
                <a:solidFill>
                  <a:schemeClr val="tx1"/>
                </a:solidFill>
                <a:effectLst/>
                <a:latin typeface="+mn-lt"/>
                <a:ea typeface="+mn-ea"/>
                <a:cs typeface="+mn-cs"/>
              </a:rPr>
              <a:t> </a:t>
            </a:r>
          </a:p>
          <a:p>
            <a:r>
              <a:rPr lang="en-US" sz="1200" b="0" i="0" kern="1200" dirty="0" smtClean="0">
                <a:solidFill>
                  <a:schemeClr val="tx1"/>
                </a:solidFill>
                <a:effectLst/>
                <a:latin typeface="+mn-lt"/>
                <a:ea typeface="+mn-ea"/>
                <a:cs typeface="+mn-cs"/>
              </a:rPr>
              <a:t>                (b)    a statement of the employer’s recognition of the physical and emotional harm resulting from violence;</a:t>
            </a:r>
          </a:p>
          <a:p>
            <a:r>
              <a:rPr lang="en-US" sz="1200" b="0" i="0" kern="1200" dirty="0" smtClean="0">
                <a:solidFill>
                  <a:schemeClr val="tx1"/>
                </a:solidFill>
                <a:effectLst/>
                <a:latin typeface="+mn-lt"/>
                <a:ea typeface="+mn-ea"/>
                <a:cs typeface="+mn-cs"/>
              </a:rPr>
              <a:t> </a:t>
            </a:r>
          </a:p>
          <a:p>
            <a:r>
              <a:rPr lang="en-US" sz="1200" b="0" i="0" kern="1200" dirty="0" smtClean="0">
                <a:solidFill>
                  <a:schemeClr val="tx1"/>
                </a:solidFill>
                <a:effectLst/>
                <a:latin typeface="+mn-lt"/>
                <a:ea typeface="+mn-ea"/>
                <a:cs typeface="+mn-cs"/>
              </a:rPr>
              <a:t>                (c)    a statement of the employer’s recognition that any form of violence in the workplace is unacceptable;</a:t>
            </a:r>
          </a:p>
          <a:p>
            <a:r>
              <a:rPr lang="en-US" sz="1200" b="0" i="0" kern="1200" dirty="0" smtClean="0">
                <a:solidFill>
                  <a:schemeClr val="tx1"/>
                </a:solidFill>
                <a:effectLst/>
                <a:latin typeface="+mn-lt"/>
                <a:ea typeface="+mn-ea"/>
                <a:cs typeface="+mn-cs"/>
              </a:rPr>
              <a:t> </a:t>
            </a:r>
          </a:p>
          <a:p>
            <a:r>
              <a:rPr lang="en-US" sz="1200" b="0" i="0" kern="1200" dirty="0" smtClean="0">
                <a:solidFill>
                  <a:schemeClr val="tx1"/>
                </a:solidFill>
                <a:effectLst/>
                <a:latin typeface="+mn-lt"/>
                <a:ea typeface="+mn-ea"/>
                <a:cs typeface="+mn-cs"/>
              </a:rPr>
              <a:t>                (d)    a statement of the employer’s commitment to minimize and, to the extent possible, eliminate the risk of violence in the workplace.</a:t>
            </a:r>
          </a:p>
          <a:p>
            <a:r>
              <a:rPr lang="en-US" sz="1200" b="0" i="0" kern="1200" dirty="0" smtClean="0">
                <a:solidFill>
                  <a:schemeClr val="tx1"/>
                </a:solidFill>
                <a:effectLst/>
                <a:latin typeface="+mn-lt"/>
                <a:ea typeface="+mn-ea"/>
                <a:cs typeface="+mn-cs"/>
              </a:rPr>
              <a:t> </a:t>
            </a:r>
          </a:p>
          <a:p>
            <a:r>
              <a:rPr lang="en-US" sz="1200" b="1" i="0" kern="1200" dirty="0" smtClean="0">
                <a:solidFill>
                  <a:schemeClr val="tx1"/>
                </a:solidFill>
                <a:effectLst/>
                <a:latin typeface="+mn-lt"/>
                <a:ea typeface="+mn-ea"/>
                <a:cs typeface="+mn-cs"/>
              </a:rPr>
              <a:t>       (2)</a:t>
            </a:r>
            <a:r>
              <a:rPr lang="en-US" sz="1200" b="0" i="0" kern="1200" dirty="0" smtClean="0">
                <a:solidFill>
                  <a:schemeClr val="tx1"/>
                </a:solidFill>
                <a:effectLst/>
                <a:latin typeface="+mn-lt"/>
                <a:ea typeface="+mn-ea"/>
                <a:cs typeface="+mn-cs"/>
              </a:rPr>
              <a:t>    An employer must post a copy of their workplace violence prevention statement in a prominent place or places in each of their workplaces so it can be easily accessed by employees, and must ensure that it remains posted.</a:t>
            </a:r>
          </a:p>
          <a:p>
            <a:endParaRPr lang="en-US" sz="1200" b="0" i="0" kern="1200" dirty="0" smtClean="0">
              <a:solidFill>
                <a:schemeClr val="tx1"/>
              </a:solidFill>
              <a:effectLst/>
              <a:latin typeface="+mn-lt"/>
              <a:ea typeface="+mn-ea"/>
              <a:cs typeface="+mn-cs"/>
            </a:endParaRPr>
          </a:p>
        </p:txBody>
      </p:sp>
      <p:sp>
        <p:nvSpPr>
          <p:cNvPr id="4" name="Footer Placeholder 3"/>
          <p:cNvSpPr>
            <a:spLocks noGrp="1"/>
          </p:cNvSpPr>
          <p:nvPr>
            <p:ph type="ftr" sz="quarter" idx="10"/>
          </p:nvPr>
        </p:nvSpPr>
        <p:spPr/>
        <p:txBody>
          <a:bodyPr/>
          <a:lstStyle/>
          <a:p>
            <a:r>
              <a:rPr lang="en-US" smtClean="0"/>
              <a:t>Filion Wakely Thorup Angeletti LLP.</a:t>
            </a:r>
            <a:endParaRPr lang="en-US" dirty="0"/>
          </a:p>
        </p:txBody>
      </p:sp>
      <p:sp>
        <p:nvSpPr>
          <p:cNvPr id="5" name="Slide Number Placeholder 4"/>
          <p:cNvSpPr>
            <a:spLocks noGrp="1"/>
          </p:cNvSpPr>
          <p:nvPr>
            <p:ph type="sldNum" sz="quarter" idx="11"/>
          </p:nvPr>
        </p:nvSpPr>
        <p:spPr/>
        <p:txBody>
          <a:bodyPr/>
          <a:lstStyle/>
          <a:p>
            <a:fld id="{E90C5129-FC5F-4A0E-A98B-D319C5761447}" type="slidenum">
              <a:rPr lang="en-US" smtClean="0"/>
              <a:t>11</a:t>
            </a:fld>
            <a:endParaRPr lang="en-US" dirty="0"/>
          </a:p>
        </p:txBody>
      </p:sp>
    </p:spTree>
    <p:extLst>
      <p:ext uri="{BB962C8B-B14F-4D97-AF65-F5344CB8AC3E}">
        <p14:creationId xmlns:p14="http://schemas.microsoft.com/office/powerpoint/2010/main" val="10303825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err="1" smtClean="0">
                <a:ln>
                  <a:noFill/>
                </a:ln>
                <a:solidFill>
                  <a:prstClr val="black"/>
                </a:solidFill>
                <a:effectLst/>
                <a:uLnTx/>
                <a:uFillTx/>
                <a:latin typeface="+mn-lt"/>
                <a:ea typeface="+mn-ea"/>
                <a:cs typeface="+mn-cs"/>
              </a:rPr>
              <a:t>OHSA</a:t>
            </a:r>
            <a:r>
              <a:rPr kumimoji="0" lang="en-CA" sz="1200" b="0" i="0" u="none" strike="noStrike" kern="1200" cap="none" spc="0" normalizeH="0" baseline="0" noProof="0" dirty="0" smtClean="0">
                <a:ln>
                  <a:noFill/>
                </a:ln>
                <a:solidFill>
                  <a:prstClr val="black"/>
                </a:solidFill>
                <a:effectLst/>
                <a:uLnTx/>
                <a:uFillTx/>
                <a:latin typeface="+mn-lt"/>
                <a:ea typeface="+mn-ea"/>
                <a:cs typeface="+mn-cs"/>
              </a:rPr>
              <a:t> Regulation 857 applies to teachers in Ontario, as defined in the </a:t>
            </a:r>
            <a:r>
              <a:rPr kumimoji="0" lang="en-CA" sz="1200" b="0" i="1" u="none" strike="noStrike" kern="1200" cap="none" spc="0" normalizeH="0" baseline="0" noProof="0" dirty="0" smtClean="0">
                <a:ln>
                  <a:noFill/>
                </a:ln>
                <a:solidFill>
                  <a:prstClr val="black"/>
                </a:solidFill>
                <a:effectLst/>
                <a:uLnTx/>
                <a:uFillTx/>
                <a:latin typeface="+mn-lt"/>
                <a:ea typeface="+mn-ea"/>
                <a:cs typeface="+mn-cs"/>
              </a:rPr>
              <a:t>Education Act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smtClean="0">
                <a:ln>
                  <a:noFill/>
                </a:ln>
                <a:solidFill>
                  <a:prstClr val="black"/>
                </a:solidFill>
                <a:effectLst/>
                <a:uLnTx/>
                <a:uFillTx/>
                <a:latin typeface="+mn-lt"/>
                <a:ea typeface="+mn-ea"/>
                <a:cs typeface="+mn-cs"/>
              </a:rPr>
              <a:t>Section 1 of Regulation 857 outlines the purpose of the Regulation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CA" sz="1200" b="0" i="0" u="none" strike="noStrike" kern="1200" cap="none" spc="0" normalizeH="0" baseline="0" noProof="0" dirty="0" smtClean="0">
                <a:ln>
                  <a:noFill/>
                </a:ln>
                <a:solidFill>
                  <a:prstClr val="black"/>
                </a:solidFill>
                <a:effectLst/>
                <a:uLnTx/>
                <a:uFillTx/>
                <a:latin typeface="+mn-lt"/>
                <a:ea typeface="+mn-ea"/>
                <a:cs typeface="+mn-cs"/>
              </a:rPr>
              <a:t>The purpose is to apply </a:t>
            </a:r>
            <a:r>
              <a:rPr kumimoji="0" lang="en-CA" sz="1200" b="0" i="0" u="none" strike="noStrike" kern="1200" cap="none" spc="0" normalizeH="0" baseline="0" noProof="0" dirty="0" err="1" smtClean="0">
                <a:ln>
                  <a:noFill/>
                </a:ln>
                <a:solidFill>
                  <a:prstClr val="black"/>
                </a:solidFill>
                <a:effectLst/>
                <a:uLnTx/>
                <a:uFillTx/>
                <a:latin typeface="+mn-lt"/>
                <a:ea typeface="+mn-ea"/>
                <a:cs typeface="+mn-cs"/>
              </a:rPr>
              <a:t>OHSA</a:t>
            </a:r>
            <a:r>
              <a:rPr kumimoji="0" lang="en-CA" sz="1200" b="0" i="0" u="none" strike="noStrike" kern="1200" cap="none" spc="0" normalizeH="0" baseline="0" noProof="0" dirty="0" smtClean="0">
                <a:ln>
                  <a:noFill/>
                </a:ln>
                <a:solidFill>
                  <a:prstClr val="black"/>
                </a:solidFill>
                <a:effectLst/>
                <a:uLnTx/>
                <a:uFillTx/>
                <a:latin typeface="+mn-lt"/>
                <a:ea typeface="+mn-ea"/>
                <a:cs typeface="+mn-cs"/>
              </a:rPr>
              <a:t> to teachers in a manner consistent with the </a:t>
            </a:r>
            <a:r>
              <a:rPr kumimoji="0" lang="en-CA" sz="1200" b="0" i="1" u="none" strike="noStrike" kern="1200" cap="none" spc="0" normalizeH="0" baseline="0" noProof="0" dirty="0" smtClean="0">
                <a:ln>
                  <a:noFill/>
                </a:ln>
                <a:solidFill>
                  <a:prstClr val="black"/>
                </a:solidFill>
                <a:effectLst/>
                <a:uLnTx/>
                <a:uFillTx/>
                <a:latin typeface="+mn-lt"/>
                <a:ea typeface="+mn-ea"/>
                <a:cs typeface="+mn-cs"/>
              </a:rPr>
              <a:t>Education Act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smtClean="0">
                <a:ln>
                  <a:noFill/>
                </a:ln>
                <a:solidFill>
                  <a:prstClr val="black"/>
                </a:solidFill>
                <a:effectLst/>
                <a:uLnTx/>
                <a:uFillTx/>
                <a:latin typeface="+mn-lt"/>
                <a:ea typeface="+mn-ea"/>
                <a:cs typeface="+mn-cs"/>
              </a:rPr>
              <a:t>Section 2 of Regulation 857 makes it clear that principals, vice-principals, or teachers </a:t>
            </a:r>
            <a:r>
              <a:rPr kumimoji="0" lang="en-CA" sz="1200" b="1" i="0" u="none" strike="noStrike" kern="1200" cap="none" spc="0" normalizeH="0" baseline="0" noProof="0" dirty="0" smtClean="0">
                <a:ln>
                  <a:noFill/>
                </a:ln>
                <a:solidFill>
                  <a:prstClr val="black"/>
                </a:solidFill>
                <a:effectLst/>
                <a:uLnTx/>
                <a:uFillTx/>
                <a:latin typeface="+mn-lt"/>
                <a:ea typeface="+mn-ea"/>
                <a:cs typeface="+mn-cs"/>
              </a:rPr>
              <a:t>may</a:t>
            </a:r>
            <a:r>
              <a:rPr kumimoji="0" lang="en-CA" sz="1200" b="0" i="0" u="none" strike="noStrike" kern="1200" cap="none" spc="0" normalizeH="0" baseline="0" noProof="0" dirty="0" smtClean="0">
                <a:ln>
                  <a:noFill/>
                </a:ln>
                <a:solidFill>
                  <a:prstClr val="black"/>
                </a:solidFill>
                <a:effectLst/>
                <a:uLnTx/>
                <a:uFillTx/>
                <a:latin typeface="+mn-lt"/>
                <a:ea typeface="+mn-ea"/>
                <a:cs typeface="+mn-cs"/>
              </a:rPr>
              <a:t> be considered “supervisors” under </a:t>
            </a:r>
            <a:r>
              <a:rPr kumimoji="0" lang="en-CA" sz="1200" b="0" i="0" u="none" strike="noStrike" kern="1200" cap="none" spc="0" normalizeH="0" baseline="0" noProof="0" dirty="0" err="1" smtClean="0">
                <a:ln>
                  <a:noFill/>
                </a:ln>
                <a:solidFill>
                  <a:prstClr val="black"/>
                </a:solidFill>
                <a:effectLst/>
                <a:uLnTx/>
                <a:uFillTx/>
                <a:latin typeface="+mn-lt"/>
                <a:ea typeface="+mn-ea"/>
                <a:cs typeface="+mn-cs"/>
              </a:rPr>
              <a:t>OHSA</a:t>
            </a:r>
            <a:endParaRPr kumimoji="0" lang="en-CA" sz="1200" b="0" i="0" u="none" strike="noStrike" kern="1200" cap="none" spc="0" normalizeH="0" baseline="0" noProof="0" dirty="0" smtClean="0">
              <a:ln>
                <a:noFill/>
              </a:ln>
              <a:solidFill>
                <a:prstClr val="black"/>
              </a:solidFill>
              <a:effectLst/>
              <a:uLnTx/>
              <a:uFillTx/>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CA" sz="1200" b="0" i="0" u="none" strike="noStrike" kern="1200" cap="none" spc="0" normalizeH="0" baseline="0" noProof="0" dirty="0" smtClean="0">
                <a:ln>
                  <a:noFill/>
                </a:ln>
                <a:solidFill>
                  <a:prstClr val="black"/>
                </a:solidFill>
                <a:effectLst/>
                <a:uLnTx/>
                <a:uFillTx/>
                <a:latin typeface="+mn-lt"/>
                <a:ea typeface="+mn-ea"/>
                <a:cs typeface="+mn-cs"/>
              </a:rPr>
              <a:t>Recall that, per the </a:t>
            </a:r>
            <a:r>
              <a:rPr kumimoji="0" lang="en-CA" sz="1200" b="0" i="0" u="none" strike="noStrike" kern="1200" cap="none" spc="0" normalizeH="0" baseline="0" noProof="0" dirty="0" err="1" smtClean="0">
                <a:ln>
                  <a:noFill/>
                </a:ln>
                <a:solidFill>
                  <a:prstClr val="black"/>
                </a:solidFill>
                <a:effectLst/>
                <a:uLnTx/>
                <a:uFillTx/>
                <a:latin typeface="+mn-lt"/>
                <a:ea typeface="+mn-ea"/>
                <a:cs typeface="+mn-cs"/>
              </a:rPr>
              <a:t>OHSA</a:t>
            </a:r>
            <a:r>
              <a:rPr kumimoji="0" lang="en-CA" sz="1200" b="0" i="0" u="none" strike="noStrike" kern="1200" cap="none" spc="0" normalizeH="0" baseline="0" noProof="0" dirty="0" smtClean="0">
                <a:ln>
                  <a:noFill/>
                </a:ln>
                <a:solidFill>
                  <a:prstClr val="black"/>
                </a:solidFill>
                <a:effectLst/>
                <a:uLnTx/>
                <a:uFillTx/>
                <a:latin typeface="+mn-lt"/>
                <a:ea typeface="+mn-ea"/>
                <a:cs typeface="+mn-cs"/>
              </a:rPr>
              <a:t> definition, a “supervisor” is a person who </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has </a:t>
            </a:r>
            <a:r>
              <a:rPr kumimoji="0" lang="en-US" sz="1200" b="0" i="0" u="sng" strike="noStrike" kern="1200" cap="none" spc="0" normalizeH="0" baseline="0" noProof="0" dirty="0" smtClean="0">
                <a:ln>
                  <a:noFill/>
                </a:ln>
                <a:solidFill>
                  <a:prstClr val="black"/>
                </a:solidFill>
                <a:effectLst/>
                <a:uLnTx/>
                <a:uFillTx/>
                <a:latin typeface="+mn-lt"/>
                <a:ea typeface="+mn-ea"/>
                <a:cs typeface="+mn-cs"/>
              </a:rPr>
              <a:t>charge of a workplace</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 or </a:t>
            </a:r>
            <a:r>
              <a:rPr kumimoji="0" lang="en-US" sz="1200" b="0" i="0" u="sng" strike="noStrike" kern="1200" cap="none" spc="0" normalizeH="0" baseline="0" noProof="0" dirty="0" smtClean="0">
                <a:ln>
                  <a:noFill/>
                </a:ln>
                <a:solidFill>
                  <a:prstClr val="black"/>
                </a:solidFill>
                <a:effectLst/>
                <a:uLnTx/>
                <a:uFillTx/>
                <a:latin typeface="+mn-lt"/>
                <a:ea typeface="+mn-ea"/>
                <a:cs typeface="+mn-cs"/>
              </a:rPr>
              <a:t>authority over a worker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The language in Regulation 857 makes clear that principals, vice-principals, or teachers </a:t>
            </a:r>
            <a:r>
              <a:rPr kumimoji="0" lang="en-US" sz="1200" b="0" i="0" u="sng" strike="noStrike" kern="1200" cap="none" spc="0" normalizeH="0" baseline="0" noProof="0" dirty="0" smtClean="0">
                <a:ln>
                  <a:noFill/>
                </a:ln>
                <a:solidFill>
                  <a:prstClr val="black"/>
                </a:solidFill>
                <a:effectLst/>
                <a:uLnTx/>
                <a:uFillTx/>
                <a:latin typeface="+mn-lt"/>
                <a:ea typeface="+mn-ea"/>
                <a:cs typeface="+mn-cs"/>
              </a:rPr>
              <a:t>have charge of a school</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 or </a:t>
            </a:r>
            <a:r>
              <a:rPr kumimoji="0" lang="en-US" sz="1200" b="0" i="0" u="sng" strike="noStrike" kern="1200" cap="none" spc="0" normalizeH="0" baseline="0" noProof="0" dirty="0" smtClean="0">
                <a:ln>
                  <a:noFill/>
                </a:ln>
                <a:solidFill>
                  <a:prstClr val="black"/>
                </a:solidFill>
                <a:effectLst/>
                <a:uLnTx/>
                <a:uFillTx/>
                <a:latin typeface="+mn-lt"/>
                <a:ea typeface="+mn-ea"/>
                <a:cs typeface="+mn-cs"/>
              </a:rPr>
              <a:t>authority over a teacher</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 if they are appointed to direct and supervise a school or organizational unit of schools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This is important because, per </a:t>
            </a:r>
            <a:r>
              <a:rPr kumimoji="0" lang="en-US" sz="1200" b="0" i="0" u="none" strike="noStrike" kern="1200" cap="none" spc="0" normalizeH="0" baseline="0" noProof="0" dirty="0" err="1" smtClean="0">
                <a:ln>
                  <a:noFill/>
                </a:ln>
                <a:solidFill>
                  <a:prstClr val="black"/>
                </a:solidFill>
                <a:effectLst/>
                <a:uLnTx/>
                <a:uFillTx/>
                <a:latin typeface="+mn-lt"/>
                <a:ea typeface="+mn-ea"/>
                <a:cs typeface="+mn-cs"/>
              </a:rPr>
              <a:t>OHSA</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 “supervisors” are under the overarching </a:t>
            </a:r>
            <a:r>
              <a:rPr kumimoji="0" lang="en-US" sz="1200" b="0" i="0" u="none" strike="noStrike" kern="1200" cap="none" spc="0" normalizeH="0" baseline="0" noProof="0" dirty="0" err="1" smtClean="0">
                <a:ln>
                  <a:noFill/>
                </a:ln>
                <a:solidFill>
                  <a:prstClr val="black"/>
                </a:solidFill>
                <a:effectLst/>
                <a:uLnTx/>
                <a:uFillTx/>
                <a:latin typeface="+mn-lt"/>
                <a:ea typeface="+mn-ea"/>
                <a:cs typeface="+mn-cs"/>
              </a:rPr>
              <a:t>OHSA</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 duty to take reasonable precautions for the protection of workers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Section 3 of Regulation 857 excludes teachers from Part V of </a:t>
            </a:r>
            <a:r>
              <a:rPr kumimoji="0" lang="en-US" sz="1200" b="0" i="0" u="none" strike="noStrike" kern="1200" cap="none" spc="0" normalizeH="0" baseline="0" noProof="0" dirty="0" err="1" smtClean="0">
                <a:ln>
                  <a:noFill/>
                </a:ln>
                <a:solidFill>
                  <a:prstClr val="black"/>
                </a:solidFill>
                <a:effectLst/>
                <a:uLnTx/>
                <a:uFillTx/>
                <a:latin typeface="+mn-lt"/>
                <a:ea typeface="+mn-ea"/>
                <a:cs typeface="+mn-cs"/>
              </a:rPr>
              <a:t>OHSA</a:t>
            </a: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Part V gives all workers covered by </a:t>
            </a:r>
            <a:r>
              <a:rPr kumimoji="0" lang="en-US" sz="1200" b="0" i="0" u="none" strike="noStrike" kern="1200" cap="none" spc="0" normalizeH="0" baseline="0" noProof="0" dirty="0" err="1" smtClean="0">
                <a:ln>
                  <a:noFill/>
                </a:ln>
                <a:solidFill>
                  <a:prstClr val="black"/>
                </a:solidFill>
                <a:effectLst/>
                <a:uLnTx/>
                <a:uFillTx/>
                <a:latin typeface="+mn-lt"/>
                <a:ea typeface="+mn-ea"/>
                <a:cs typeface="+mn-cs"/>
              </a:rPr>
              <a:t>OHSA</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 the right to refuse unsafe work</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Under this section, workers can refused work for various reasons such as where workplace violence is likely to endanger them or the physical condition of the workplace is likely to endanger them or another worker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Section 3 of Regulation 857 limits this right for teachers. However the right still exists.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Teachers cannot refuse unsafe work where the circumstances are such that the life, health or safety or a pupil is in imminent jeopardy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This means that teachers have an obligation to ensure that a student’s life, health or safety is NOT in imminent jeopardy BEFORE exercising their right to refuse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endParaRPr lang="en-CA" dirty="0"/>
          </a:p>
        </p:txBody>
      </p:sp>
      <p:sp>
        <p:nvSpPr>
          <p:cNvPr id="4" name="Footer Placeholder 3"/>
          <p:cNvSpPr>
            <a:spLocks noGrp="1"/>
          </p:cNvSpPr>
          <p:nvPr>
            <p:ph type="ftr" sz="quarter" idx="10"/>
          </p:nvPr>
        </p:nvSpPr>
        <p:spPr/>
        <p:txBody>
          <a:bodyPr/>
          <a:lstStyle/>
          <a:p>
            <a:r>
              <a:rPr lang="en-US" smtClean="0"/>
              <a:t>Filion Wakely Thorup Angeletti LLP.</a:t>
            </a:r>
            <a:endParaRPr lang="en-US" dirty="0"/>
          </a:p>
        </p:txBody>
      </p:sp>
      <p:sp>
        <p:nvSpPr>
          <p:cNvPr id="5" name="Slide Number Placeholder 4"/>
          <p:cNvSpPr>
            <a:spLocks noGrp="1"/>
          </p:cNvSpPr>
          <p:nvPr>
            <p:ph type="sldNum" sz="quarter" idx="11"/>
          </p:nvPr>
        </p:nvSpPr>
        <p:spPr/>
        <p:txBody>
          <a:bodyPr/>
          <a:lstStyle/>
          <a:p>
            <a:fld id="{E90C5129-FC5F-4A0E-A98B-D319C5761447}" type="slidenum">
              <a:rPr lang="en-US" smtClean="0"/>
              <a:t>12</a:t>
            </a:fld>
            <a:endParaRPr lang="en-US" dirty="0"/>
          </a:p>
        </p:txBody>
      </p:sp>
    </p:spTree>
    <p:extLst>
      <p:ext uri="{BB962C8B-B14F-4D97-AF65-F5344CB8AC3E}">
        <p14:creationId xmlns:p14="http://schemas.microsoft.com/office/powerpoint/2010/main" val="8139933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School boards have an</a:t>
            </a:r>
            <a:r>
              <a:rPr lang="en-US" sz="1200" b="0" i="0" kern="1200" baseline="0" dirty="0" smtClean="0">
                <a:solidFill>
                  <a:schemeClr val="tx1"/>
                </a:solidFill>
                <a:effectLst/>
                <a:latin typeface="+mn-lt"/>
                <a:ea typeface="+mn-ea"/>
                <a:cs typeface="+mn-cs"/>
              </a:rPr>
              <a:t> obligation to report workplace injuries where they result in the employee </a:t>
            </a:r>
            <a:r>
              <a:rPr lang="en-US" sz="1200" b="0" i="0" kern="1200" dirty="0" smtClean="0">
                <a:solidFill>
                  <a:schemeClr val="tx1"/>
                </a:solidFill>
                <a:effectLst/>
                <a:latin typeface="+mn-lt"/>
                <a:ea typeface="+mn-ea"/>
                <a:cs typeface="+mn-cs"/>
              </a:rPr>
              <a:t>obtaining health care,</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being absent from their regular work beyond the date of the accident, requiring modified duties at less than regular pay, earning less than regular pay at their regular work, or requiring modified work at regular pay for more than seven calendar days.</a:t>
            </a:r>
          </a:p>
          <a:p>
            <a:endParaRPr lang="en-US" sz="1200" b="0" i="0" kern="1200" dirty="0" smtClean="0">
              <a:solidFill>
                <a:schemeClr val="tx1"/>
              </a:solidFill>
              <a:effectLst/>
              <a:latin typeface="+mn-lt"/>
              <a:ea typeface="+mn-ea"/>
              <a:cs typeface="+mn-cs"/>
            </a:endParaRPr>
          </a:p>
          <a:p>
            <a:r>
              <a:rPr lang="en-US" sz="1200" b="0" i="0" kern="1200" baseline="0" dirty="0" smtClean="0">
                <a:solidFill>
                  <a:schemeClr val="tx1"/>
                </a:solidFill>
                <a:effectLst/>
                <a:latin typeface="+mn-lt"/>
                <a:ea typeface="+mn-ea"/>
                <a:cs typeface="+mn-cs"/>
              </a:rPr>
              <a:t>When a teacher returns from an injury related to student violence, they will often have restrictions that require limitations to their exposure to violent students</a:t>
            </a:r>
            <a:r>
              <a:rPr lang="en-US" sz="1200" b="0" i="0" kern="1200" baseline="0" dirty="0" smtClean="0">
                <a:solidFill>
                  <a:schemeClr val="tx1"/>
                </a:solidFill>
                <a:effectLst/>
                <a:latin typeface="+mn-lt"/>
                <a:ea typeface="+mn-ea"/>
                <a:cs typeface="+mn-cs"/>
              </a:rPr>
              <a:t>.</a:t>
            </a:r>
          </a:p>
          <a:p>
            <a:endParaRPr lang="en-US" sz="1200" b="0" i="0" kern="1200" baseline="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Are</a:t>
            </a:r>
            <a:r>
              <a:rPr lang="en-US" sz="1200" b="0" i="0" kern="1200" baseline="0" dirty="0" smtClean="0">
                <a:solidFill>
                  <a:schemeClr val="tx1"/>
                </a:solidFill>
                <a:effectLst/>
                <a:latin typeface="+mn-lt"/>
                <a:ea typeface="+mn-ea"/>
                <a:cs typeface="+mn-cs"/>
              </a:rPr>
              <a:t> school boards in other provinces self insured?</a:t>
            </a:r>
            <a:endParaRPr lang="en-US" sz="1200" b="0" i="0" kern="1200" dirty="0" smtClean="0">
              <a:solidFill>
                <a:schemeClr val="tx1"/>
              </a:solidFill>
              <a:effectLst/>
              <a:latin typeface="+mn-lt"/>
              <a:ea typeface="+mn-ea"/>
              <a:cs typeface="+mn-cs"/>
            </a:endParaRPr>
          </a:p>
          <a:p>
            <a:endParaRPr lang="en-CA" dirty="0"/>
          </a:p>
        </p:txBody>
      </p:sp>
      <p:sp>
        <p:nvSpPr>
          <p:cNvPr id="4" name="Footer Placeholder 3"/>
          <p:cNvSpPr>
            <a:spLocks noGrp="1"/>
          </p:cNvSpPr>
          <p:nvPr>
            <p:ph type="ftr" sz="quarter" idx="10"/>
          </p:nvPr>
        </p:nvSpPr>
        <p:spPr/>
        <p:txBody>
          <a:bodyPr/>
          <a:lstStyle/>
          <a:p>
            <a:r>
              <a:rPr lang="en-US" smtClean="0"/>
              <a:t>Filion Wakely Thorup Angeletti LLP.</a:t>
            </a:r>
            <a:endParaRPr lang="en-US" dirty="0"/>
          </a:p>
        </p:txBody>
      </p:sp>
      <p:sp>
        <p:nvSpPr>
          <p:cNvPr id="5" name="Slide Number Placeholder 4"/>
          <p:cNvSpPr>
            <a:spLocks noGrp="1"/>
          </p:cNvSpPr>
          <p:nvPr>
            <p:ph type="sldNum" sz="quarter" idx="11"/>
          </p:nvPr>
        </p:nvSpPr>
        <p:spPr/>
        <p:txBody>
          <a:bodyPr/>
          <a:lstStyle/>
          <a:p>
            <a:fld id="{E90C5129-FC5F-4A0E-A98B-D319C5761447}" type="slidenum">
              <a:rPr lang="en-US" smtClean="0"/>
              <a:t>13</a:t>
            </a:fld>
            <a:endParaRPr lang="en-US" dirty="0"/>
          </a:p>
        </p:txBody>
      </p:sp>
    </p:spTree>
    <p:extLst>
      <p:ext uri="{BB962C8B-B14F-4D97-AF65-F5344CB8AC3E}">
        <p14:creationId xmlns:p14="http://schemas.microsoft.com/office/powerpoint/2010/main" val="21756704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CA" b="1" dirty="0" smtClean="0"/>
              <a:t>306 (1) – activities that </a:t>
            </a:r>
            <a:r>
              <a:rPr lang="en-CA" b="1" u="sng" dirty="0" smtClean="0"/>
              <a:t>may</a:t>
            </a:r>
            <a:r>
              <a:rPr lang="en-CA" b="1" dirty="0" smtClean="0"/>
              <a:t> lead to possible suspension</a:t>
            </a:r>
          </a:p>
          <a:p>
            <a:r>
              <a:rPr lang="en-US" sz="1200" b="0" i="0" kern="1200" dirty="0" smtClean="0">
                <a:solidFill>
                  <a:schemeClr val="tx1"/>
                </a:solidFill>
                <a:effectLst/>
                <a:latin typeface="+mn-lt"/>
                <a:ea typeface="+mn-ea"/>
                <a:cs typeface="+mn-cs"/>
              </a:rPr>
              <a:t>1. Uttering a threat to inflict serious bodily harm on another person.</a:t>
            </a:r>
          </a:p>
          <a:p>
            <a:r>
              <a:rPr lang="en-US" sz="1200" b="0" i="0" kern="1200" dirty="0" smtClean="0">
                <a:solidFill>
                  <a:schemeClr val="tx1"/>
                </a:solidFill>
                <a:effectLst/>
                <a:latin typeface="+mn-lt"/>
                <a:ea typeface="+mn-ea"/>
                <a:cs typeface="+mn-cs"/>
              </a:rPr>
              <a:t>2.  Possessing alcohol, illegal drugs or, unless the pupil is a medical cannabis user, cannabis.</a:t>
            </a:r>
          </a:p>
          <a:p>
            <a:r>
              <a:rPr lang="en-US" sz="1200" b="0" i="0" kern="1200" dirty="0" smtClean="0">
                <a:solidFill>
                  <a:schemeClr val="tx1"/>
                </a:solidFill>
                <a:effectLst/>
                <a:latin typeface="+mn-lt"/>
                <a:ea typeface="+mn-ea"/>
                <a:cs typeface="+mn-cs"/>
              </a:rPr>
              <a:t>3.  Being under the influence of alcohol or, unless the pupil is a medical cannabis user, cannabis.</a:t>
            </a:r>
          </a:p>
          <a:p>
            <a:r>
              <a:rPr lang="en-US" sz="1200" b="0" i="0" kern="1200" dirty="0" smtClean="0">
                <a:solidFill>
                  <a:schemeClr val="tx1"/>
                </a:solidFill>
                <a:effectLst/>
                <a:latin typeface="+mn-lt"/>
                <a:ea typeface="+mn-ea"/>
                <a:cs typeface="+mn-cs"/>
              </a:rPr>
              <a:t>4.  Swearing at a teacher or at another person in a position of authority.</a:t>
            </a:r>
          </a:p>
          <a:p>
            <a:r>
              <a:rPr lang="en-US" sz="1200" b="0" i="0" kern="1200" dirty="0" smtClean="0">
                <a:solidFill>
                  <a:schemeClr val="tx1"/>
                </a:solidFill>
                <a:effectLst/>
                <a:latin typeface="+mn-lt"/>
                <a:ea typeface="+mn-ea"/>
                <a:cs typeface="+mn-cs"/>
              </a:rPr>
              <a:t>5.  Committing an act of vandalism that causes extensive damage to school property at the pupil’s school or to property located on the premises of the pupil’s school.</a:t>
            </a:r>
          </a:p>
          <a:p>
            <a:r>
              <a:rPr lang="en-US" sz="1200" b="0" i="0" kern="1200" dirty="0" smtClean="0">
                <a:solidFill>
                  <a:schemeClr val="tx1"/>
                </a:solidFill>
                <a:effectLst/>
                <a:latin typeface="+mn-lt"/>
                <a:ea typeface="+mn-ea"/>
                <a:cs typeface="+mn-cs"/>
              </a:rPr>
              <a:t>6.  Bullying.</a:t>
            </a:r>
          </a:p>
          <a:p>
            <a:r>
              <a:rPr lang="en-US" sz="1200" b="0" i="0" kern="1200" dirty="0" smtClean="0">
                <a:solidFill>
                  <a:schemeClr val="tx1"/>
                </a:solidFill>
                <a:effectLst/>
                <a:latin typeface="+mn-lt"/>
                <a:ea typeface="+mn-ea"/>
                <a:cs typeface="+mn-cs"/>
              </a:rPr>
              <a:t>7.  Any other activity that is an activity for which a principal may suspend a pupil under a policy of the board.</a:t>
            </a:r>
          </a:p>
          <a:p>
            <a:endParaRPr lang="en-US" sz="1200" b="0" i="0" kern="1200" dirty="0" smtClean="0">
              <a:solidFill>
                <a:schemeClr val="tx1"/>
              </a:solidFill>
              <a:effectLst/>
              <a:latin typeface="+mn-lt"/>
              <a:ea typeface="+mn-ea"/>
              <a:cs typeface="+mn-cs"/>
            </a:endParaRPr>
          </a:p>
          <a:p>
            <a:r>
              <a:rPr lang="en-US" sz="1200" b="1" i="0" kern="1200" dirty="0" smtClean="0">
                <a:solidFill>
                  <a:schemeClr val="tx1"/>
                </a:solidFill>
                <a:effectLst/>
                <a:latin typeface="+mn-lt"/>
                <a:ea typeface="+mn-ea"/>
                <a:cs typeface="+mn-cs"/>
              </a:rPr>
              <a:t>310(1) – another list of activities that </a:t>
            </a:r>
            <a:r>
              <a:rPr lang="en-US" sz="1200" b="1" i="0" u="sng" kern="1200" dirty="0" smtClean="0">
                <a:solidFill>
                  <a:schemeClr val="tx1"/>
                </a:solidFill>
                <a:effectLst/>
                <a:latin typeface="+mn-lt"/>
                <a:ea typeface="+mn-ea"/>
                <a:cs typeface="+mn-cs"/>
              </a:rPr>
              <a:t>shall</a:t>
            </a:r>
            <a:r>
              <a:rPr lang="en-US" sz="1200" b="1" i="0" kern="1200" dirty="0" smtClean="0">
                <a:solidFill>
                  <a:schemeClr val="tx1"/>
                </a:solidFill>
                <a:effectLst/>
                <a:latin typeface="+mn-lt"/>
                <a:ea typeface="+mn-ea"/>
                <a:cs typeface="+mn-cs"/>
              </a:rPr>
              <a:t> lead to suspension, investigation, or expulsion:</a:t>
            </a:r>
          </a:p>
          <a:p>
            <a:r>
              <a:rPr lang="en-US" sz="1200" b="0" i="0" kern="1200" dirty="0" smtClean="0">
                <a:solidFill>
                  <a:schemeClr val="tx1"/>
                </a:solidFill>
                <a:effectLst/>
                <a:latin typeface="+mn-lt"/>
                <a:ea typeface="+mn-ea"/>
                <a:cs typeface="+mn-cs"/>
              </a:rPr>
              <a:t>1.  Possessing a weapon, including possessing a firearm.</a:t>
            </a:r>
          </a:p>
          <a:p>
            <a:r>
              <a:rPr lang="en-US" sz="1200" b="0" i="0" kern="1200" dirty="0" smtClean="0">
                <a:solidFill>
                  <a:schemeClr val="tx1"/>
                </a:solidFill>
                <a:effectLst/>
                <a:latin typeface="+mn-lt"/>
                <a:ea typeface="+mn-ea"/>
                <a:cs typeface="+mn-cs"/>
              </a:rPr>
              <a:t>2.  Using a weapon to cause or to threaten bodily harm to another person.</a:t>
            </a:r>
          </a:p>
          <a:p>
            <a:r>
              <a:rPr lang="en-US" sz="1200" b="0" i="0" kern="1200" dirty="0" smtClean="0">
                <a:solidFill>
                  <a:schemeClr val="tx1"/>
                </a:solidFill>
                <a:effectLst/>
                <a:latin typeface="+mn-lt"/>
                <a:ea typeface="+mn-ea"/>
                <a:cs typeface="+mn-cs"/>
              </a:rPr>
              <a:t>3.  Committing physical assault on another person that causes bodily harm requiring treatment by a medical practitioner.</a:t>
            </a:r>
          </a:p>
          <a:p>
            <a:r>
              <a:rPr lang="en-US" sz="1200" b="0" i="0" kern="1200" dirty="0" smtClean="0">
                <a:solidFill>
                  <a:schemeClr val="tx1"/>
                </a:solidFill>
                <a:effectLst/>
                <a:latin typeface="+mn-lt"/>
                <a:ea typeface="+mn-ea"/>
                <a:cs typeface="+mn-cs"/>
              </a:rPr>
              <a:t>4.  Committing sexual assault.</a:t>
            </a:r>
          </a:p>
          <a:p>
            <a:r>
              <a:rPr lang="en-US" sz="1200" b="0" i="0" kern="1200" dirty="0" smtClean="0">
                <a:solidFill>
                  <a:schemeClr val="tx1"/>
                </a:solidFill>
                <a:effectLst/>
                <a:latin typeface="+mn-lt"/>
                <a:ea typeface="+mn-ea"/>
                <a:cs typeface="+mn-cs"/>
              </a:rPr>
              <a:t>5.  Trafficking in weapons or in illegal drugs.</a:t>
            </a:r>
          </a:p>
          <a:p>
            <a:r>
              <a:rPr lang="en-US" sz="1200" b="0" i="0" kern="1200" dirty="0" smtClean="0">
                <a:solidFill>
                  <a:schemeClr val="tx1"/>
                </a:solidFill>
                <a:effectLst/>
                <a:latin typeface="+mn-lt"/>
                <a:ea typeface="+mn-ea"/>
                <a:cs typeface="+mn-cs"/>
              </a:rPr>
              <a:t>6.  Committing robbery.</a:t>
            </a:r>
          </a:p>
          <a:p>
            <a:r>
              <a:rPr lang="en-US" sz="1200" b="0" i="0" kern="1200" dirty="0" smtClean="0">
                <a:solidFill>
                  <a:schemeClr val="tx1"/>
                </a:solidFill>
                <a:effectLst/>
                <a:latin typeface="+mn-lt"/>
                <a:ea typeface="+mn-ea"/>
                <a:cs typeface="+mn-cs"/>
              </a:rPr>
              <a:t>7.  Giving alcohol or cannabis to a minor.</a:t>
            </a:r>
          </a:p>
          <a:p>
            <a:r>
              <a:rPr lang="en-US" sz="1200" b="0" i="0" kern="1200" dirty="0" smtClean="0">
                <a:solidFill>
                  <a:schemeClr val="tx1"/>
                </a:solidFill>
                <a:effectLst/>
                <a:latin typeface="+mn-lt"/>
                <a:ea typeface="+mn-ea"/>
                <a:cs typeface="+mn-cs"/>
              </a:rPr>
              <a:t>7.1  Bullying, if,</a:t>
            </a:r>
          </a:p>
          <a:p>
            <a:r>
              <a:rPr lang="en-US" sz="1200" b="0" i="0" kern="1200" dirty="0" err="1" smtClean="0">
                <a:solidFill>
                  <a:schemeClr val="tx1"/>
                </a:solidFill>
                <a:effectLst/>
                <a:latin typeface="+mn-lt"/>
                <a:ea typeface="+mn-ea"/>
                <a:cs typeface="+mn-cs"/>
              </a:rPr>
              <a:t>i</a:t>
            </a:r>
            <a:r>
              <a:rPr lang="en-US" sz="1200" b="0" i="0" kern="1200" dirty="0" smtClean="0">
                <a:solidFill>
                  <a:schemeClr val="tx1"/>
                </a:solidFill>
                <a:effectLst/>
                <a:latin typeface="+mn-lt"/>
                <a:ea typeface="+mn-ea"/>
                <a:cs typeface="+mn-cs"/>
              </a:rPr>
              <a:t>.  the pupil has previously been suspended for engaging in bullying, and</a:t>
            </a:r>
          </a:p>
          <a:p>
            <a:r>
              <a:rPr lang="en-US" sz="1200" b="0" i="0" kern="1200" dirty="0" smtClean="0">
                <a:solidFill>
                  <a:schemeClr val="tx1"/>
                </a:solidFill>
                <a:effectLst/>
                <a:latin typeface="+mn-lt"/>
                <a:ea typeface="+mn-ea"/>
                <a:cs typeface="+mn-cs"/>
              </a:rPr>
              <a:t>ii.  the pupil’s continuing presence in the school creates an unacceptable risk to the safety of another person.</a:t>
            </a:r>
          </a:p>
          <a:p>
            <a:r>
              <a:rPr lang="en-US" sz="1200" b="0" i="0" kern="1200" dirty="0" smtClean="0">
                <a:solidFill>
                  <a:schemeClr val="tx1"/>
                </a:solidFill>
                <a:effectLst/>
                <a:latin typeface="+mn-lt"/>
                <a:ea typeface="+mn-ea"/>
                <a:cs typeface="+mn-cs"/>
              </a:rPr>
              <a:t>7.2  Any activity listed in subsection 306 (1) that is motivated by bias, prejudice or hate based on race, national or ethnic origin, language, </a:t>
            </a:r>
            <a:r>
              <a:rPr lang="en-US" sz="1200" b="0" i="0" kern="1200" dirty="0" err="1" smtClean="0">
                <a:solidFill>
                  <a:schemeClr val="tx1"/>
                </a:solidFill>
                <a:effectLst/>
                <a:latin typeface="+mn-lt"/>
                <a:ea typeface="+mn-ea"/>
                <a:cs typeface="+mn-cs"/>
              </a:rPr>
              <a:t>colour</a:t>
            </a:r>
            <a:r>
              <a:rPr lang="en-US" sz="1200" b="0" i="0" kern="1200" dirty="0" smtClean="0">
                <a:solidFill>
                  <a:schemeClr val="tx1"/>
                </a:solidFill>
                <a:effectLst/>
                <a:latin typeface="+mn-lt"/>
                <a:ea typeface="+mn-ea"/>
                <a:cs typeface="+mn-cs"/>
              </a:rPr>
              <a:t>, religion, sex, age, mental or physical disability, sexual orientation, gender identity, gender expression, or any other similar factor.</a:t>
            </a:r>
          </a:p>
          <a:p>
            <a:r>
              <a:rPr lang="en-US" sz="1200" b="0" i="0" kern="1200" dirty="0" smtClean="0">
                <a:solidFill>
                  <a:schemeClr val="tx1"/>
                </a:solidFill>
                <a:effectLst/>
                <a:latin typeface="+mn-lt"/>
                <a:ea typeface="+mn-ea"/>
                <a:cs typeface="+mn-cs"/>
              </a:rPr>
              <a:t>8.  Any other activity that, under a policy of a board, is an activity for which a principal must suspend a pupil and, therefore in accordance with this Part, conduct an investigation to determine whether to recommend to the board that the pupil be expelled.</a:t>
            </a:r>
          </a:p>
          <a:p>
            <a:endParaRPr lang="en-US" sz="1200" b="0" i="0" kern="1200" dirty="0" smtClean="0">
              <a:solidFill>
                <a:schemeClr val="tx1"/>
              </a:solidFill>
              <a:effectLst/>
              <a:latin typeface="+mn-lt"/>
              <a:ea typeface="+mn-ea"/>
              <a:cs typeface="+mn-cs"/>
            </a:endParaRPr>
          </a:p>
          <a:p>
            <a:endParaRPr lang="en-CA" dirty="0"/>
          </a:p>
        </p:txBody>
      </p:sp>
      <p:sp>
        <p:nvSpPr>
          <p:cNvPr id="4" name="Slide Number Placeholder 3"/>
          <p:cNvSpPr>
            <a:spLocks noGrp="1"/>
          </p:cNvSpPr>
          <p:nvPr>
            <p:ph type="sldNum" sz="quarter" idx="10"/>
          </p:nvPr>
        </p:nvSpPr>
        <p:spPr/>
        <p:txBody>
          <a:bodyPr/>
          <a:lstStyle/>
          <a:p>
            <a:fld id="{E90C5129-FC5F-4A0E-A98B-D319C5761447}" type="slidenum">
              <a:rPr lang="en-US" smtClean="0"/>
              <a:t>14</a:t>
            </a:fld>
            <a:endParaRPr lang="en-US" dirty="0"/>
          </a:p>
        </p:txBody>
      </p:sp>
    </p:spTree>
    <p:extLst>
      <p:ext uri="{BB962C8B-B14F-4D97-AF65-F5344CB8AC3E}">
        <p14:creationId xmlns:p14="http://schemas.microsoft.com/office/powerpoint/2010/main" val="42300165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aseline="0" dirty="0" smtClean="0"/>
          </a:p>
        </p:txBody>
      </p:sp>
      <p:sp>
        <p:nvSpPr>
          <p:cNvPr id="4" name="Footer Placeholder 3"/>
          <p:cNvSpPr>
            <a:spLocks noGrp="1"/>
          </p:cNvSpPr>
          <p:nvPr>
            <p:ph type="ftr" sz="quarter" idx="10"/>
          </p:nvPr>
        </p:nvSpPr>
        <p:spPr/>
        <p:txBody>
          <a:bodyPr/>
          <a:lstStyle/>
          <a:p>
            <a:r>
              <a:rPr lang="en-US" smtClean="0"/>
              <a:t>Filion Wakely Thorup Angeletti LLP.</a:t>
            </a:r>
            <a:endParaRPr lang="en-US" dirty="0"/>
          </a:p>
        </p:txBody>
      </p:sp>
      <p:sp>
        <p:nvSpPr>
          <p:cNvPr id="5" name="Slide Number Placeholder 4"/>
          <p:cNvSpPr>
            <a:spLocks noGrp="1"/>
          </p:cNvSpPr>
          <p:nvPr>
            <p:ph type="sldNum" sz="quarter" idx="11"/>
          </p:nvPr>
        </p:nvSpPr>
        <p:spPr/>
        <p:txBody>
          <a:bodyPr/>
          <a:lstStyle/>
          <a:p>
            <a:fld id="{E90C5129-FC5F-4A0E-A98B-D319C5761447}" type="slidenum">
              <a:rPr lang="en-US" smtClean="0"/>
              <a:t>15</a:t>
            </a:fld>
            <a:endParaRPr lang="en-US" dirty="0"/>
          </a:p>
        </p:txBody>
      </p:sp>
    </p:spTree>
    <p:extLst>
      <p:ext uri="{BB962C8B-B14F-4D97-AF65-F5344CB8AC3E}">
        <p14:creationId xmlns:p14="http://schemas.microsoft.com/office/powerpoint/2010/main" val="18892630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This regulation again provides</a:t>
            </a:r>
            <a:r>
              <a:rPr lang="en-CA" baseline="0" dirty="0" smtClean="0"/>
              <a:t> for an exemption from action where such intervention would cause immediate physical harm to the teacher, a student, or another person.</a:t>
            </a:r>
            <a:endParaRPr lang="en-CA" dirty="0"/>
          </a:p>
        </p:txBody>
      </p:sp>
      <p:sp>
        <p:nvSpPr>
          <p:cNvPr id="4" name="Slide Number Placeholder 3"/>
          <p:cNvSpPr>
            <a:spLocks noGrp="1"/>
          </p:cNvSpPr>
          <p:nvPr>
            <p:ph type="sldNum" sz="quarter" idx="10"/>
          </p:nvPr>
        </p:nvSpPr>
        <p:spPr/>
        <p:txBody>
          <a:bodyPr/>
          <a:lstStyle/>
          <a:p>
            <a:fld id="{E90C5129-FC5F-4A0E-A98B-D319C5761447}" type="slidenum">
              <a:rPr lang="en-US" smtClean="0"/>
              <a:t>16</a:t>
            </a:fld>
            <a:endParaRPr lang="en-US" dirty="0"/>
          </a:p>
        </p:txBody>
      </p:sp>
    </p:spTree>
    <p:extLst>
      <p:ext uri="{BB962C8B-B14F-4D97-AF65-F5344CB8AC3E}">
        <p14:creationId xmlns:p14="http://schemas.microsoft.com/office/powerpoint/2010/main" val="20580603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sz="1200" b="0" i="0" kern="1200" dirty="0" smtClean="0">
                <a:solidFill>
                  <a:schemeClr val="tx1"/>
                </a:solidFill>
                <a:effectLst/>
                <a:latin typeface="+mn-lt"/>
                <a:ea typeface="+mn-ea"/>
                <a:cs typeface="+mn-cs"/>
              </a:rPr>
              <a:t>This regulation</a:t>
            </a:r>
            <a:r>
              <a:rPr lang="en-US" sz="1200" b="0" i="0" kern="1200" baseline="0" dirty="0" smtClean="0">
                <a:solidFill>
                  <a:schemeClr val="tx1"/>
                </a:solidFill>
                <a:effectLst/>
                <a:latin typeface="+mn-lt"/>
                <a:ea typeface="+mn-ea"/>
                <a:cs typeface="+mn-cs"/>
              </a:rPr>
              <a:t> contains mitigating factors which a principal must consider when determining the appropriate penalty for the misconduct identified in sections 306 and 310. </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Section</a:t>
            </a:r>
            <a:r>
              <a:rPr lang="en-US" sz="1200" b="0" i="0" kern="1200" baseline="0" dirty="0" smtClean="0">
                <a:solidFill>
                  <a:schemeClr val="tx1"/>
                </a:solidFill>
                <a:effectLst/>
                <a:latin typeface="+mn-lt"/>
                <a:ea typeface="+mn-ea"/>
                <a:cs typeface="+mn-cs"/>
              </a:rPr>
              <a:t> 3 of </a:t>
            </a:r>
            <a:r>
              <a:rPr lang="en-US" sz="1200" b="0" i="0" kern="1200" baseline="0" dirty="0" err="1" smtClean="0">
                <a:solidFill>
                  <a:schemeClr val="tx1"/>
                </a:solidFill>
                <a:effectLst/>
                <a:latin typeface="+mn-lt"/>
                <a:ea typeface="+mn-ea"/>
                <a:cs typeface="+mn-cs"/>
              </a:rPr>
              <a:t>O.Reg</a:t>
            </a:r>
            <a:r>
              <a:rPr lang="en-US" sz="1200" b="0" i="0" kern="1200" baseline="0" dirty="0" smtClean="0">
                <a:solidFill>
                  <a:schemeClr val="tx1"/>
                </a:solidFill>
                <a:effectLst/>
                <a:latin typeface="+mn-lt"/>
                <a:ea typeface="+mn-ea"/>
                <a:cs typeface="+mn-cs"/>
              </a:rPr>
              <a:t>. 472/7 also sets out other factors:</a:t>
            </a:r>
            <a:endParaRPr lang="en-US" sz="1200" b="0" i="0" kern="1200" dirty="0" smtClean="0">
              <a:solidFill>
                <a:schemeClr val="tx1"/>
              </a:solidFill>
              <a:effectLst/>
              <a:latin typeface="+mn-lt"/>
              <a:ea typeface="+mn-ea"/>
              <a:cs typeface="+mn-cs"/>
            </a:endParaRPr>
          </a:p>
          <a:p>
            <a:endParaRPr lang="en-US" sz="1200" b="1" i="0" kern="1200" dirty="0" smtClean="0">
              <a:solidFill>
                <a:schemeClr val="tx1"/>
              </a:solidFill>
              <a:effectLst/>
              <a:latin typeface="+mn-lt"/>
              <a:ea typeface="+mn-ea"/>
              <a:cs typeface="+mn-cs"/>
            </a:endParaRPr>
          </a:p>
          <a:p>
            <a:r>
              <a:rPr lang="en-US" sz="1200" b="1" i="0" kern="1200" dirty="0" smtClean="0">
                <a:solidFill>
                  <a:schemeClr val="tx1"/>
                </a:solidFill>
                <a:effectLst/>
                <a:latin typeface="+mn-lt"/>
                <a:ea typeface="+mn-ea"/>
                <a:cs typeface="+mn-cs"/>
              </a:rPr>
              <a:t>Other factors</a:t>
            </a:r>
          </a:p>
          <a:p>
            <a:r>
              <a:rPr lang="en-US" sz="1200" b="1" i="0" kern="1200" dirty="0" smtClean="0">
                <a:solidFill>
                  <a:schemeClr val="tx1"/>
                </a:solidFill>
                <a:effectLst/>
                <a:latin typeface="+mn-lt"/>
                <a:ea typeface="+mn-ea"/>
                <a:cs typeface="+mn-cs"/>
              </a:rPr>
              <a:t>3. </a:t>
            </a:r>
            <a:r>
              <a:rPr lang="en-US" sz="1200" b="0" i="0" kern="1200" dirty="0" smtClean="0">
                <a:solidFill>
                  <a:schemeClr val="tx1"/>
                </a:solidFill>
                <a:effectLst/>
                <a:latin typeface="+mn-lt"/>
                <a:ea typeface="+mn-ea"/>
                <a:cs typeface="+mn-cs"/>
              </a:rPr>
              <a:t>For the purposes of subsections 306 (2), 306 (4), 310 (3), 311.1 (4) and clauses 311.3 (7) (b) and 311.4 (2) (b) of the Act, the following other factors shall be taken into account if they would mitigate the seriousness of the activity for which the pupil may be or is being suspended or expelled:</a:t>
            </a:r>
          </a:p>
          <a:p>
            <a:r>
              <a:rPr lang="en-US" sz="1200" b="0" i="0" kern="1200" dirty="0" smtClean="0">
                <a:solidFill>
                  <a:schemeClr val="tx1"/>
                </a:solidFill>
                <a:effectLst/>
                <a:latin typeface="+mn-lt"/>
                <a:ea typeface="+mn-ea"/>
                <a:cs typeface="+mn-cs"/>
              </a:rPr>
              <a:t>1. The pupil’s history.</a:t>
            </a:r>
          </a:p>
          <a:p>
            <a:r>
              <a:rPr lang="en-US" sz="1200" b="0" i="0" kern="1200" dirty="0" smtClean="0">
                <a:solidFill>
                  <a:schemeClr val="tx1"/>
                </a:solidFill>
                <a:effectLst/>
                <a:latin typeface="+mn-lt"/>
                <a:ea typeface="+mn-ea"/>
                <a:cs typeface="+mn-cs"/>
              </a:rPr>
              <a:t>2. Whether a progressive discipline approach has been used with the pupil.</a:t>
            </a:r>
          </a:p>
          <a:p>
            <a:r>
              <a:rPr lang="en-US" sz="1200" b="0" i="0" kern="1200" dirty="0" smtClean="0">
                <a:solidFill>
                  <a:schemeClr val="tx1"/>
                </a:solidFill>
                <a:effectLst/>
                <a:latin typeface="+mn-lt"/>
                <a:ea typeface="+mn-ea"/>
                <a:cs typeface="+mn-cs"/>
              </a:rPr>
              <a:t>3. Whether the activity for which the pupil may be or is being suspended or expelled was related to any harassment of the pupil because of his or her race, ethnic origin, religion, disability, gender or sexual orientation or to any other harassment.</a:t>
            </a:r>
          </a:p>
          <a:p>
            <a:r>
              <a:rPr lang="en-US" sz="1200" b="0" i="0" kern="1200" dirty="0" smtClean="0">
                <a:solidFill>
                  <a:schemeClr val="tx1"/>
                </a:solidFill>
                <a:effectLst/>
                <a:latin typeface="+mn-lt"/>
                <a:ea typeface="+mn-ea"/>
                <a:cs typeface="+mn-cs"/>
              </a:rPr>
              <a:t>4. How the suspension or expulsion would affect the pupil’s ongoing education.</a:t>
            </a:r>
          </a:p>
          <a:p>
            <a:r>
              <a:rPr lang="en-US" sz="1200" b="0" i="0" kern="1200" dirty="0" smtClean="0">
                <a:solidFill>
                  <a:schemeClr val="tx1"/>
                </a:solidFill>
                <a:effectLst/>
                <a:latin typeface="+mn-lt"/>
                <a:ea typeface="+mn-ea"/>
                <a:cs typeface="+mn-cs"/>
              </a:rPr>
              <a:t>5. The age of the pupil.</a:t>
            </a:r>
          </a:p>
          <a:p>
            <a:r>
              <a:rPr lang="en-US" sz="1200" b="0" i="0" kern="1200" dirty="0" smtClean="0">
                <a:solidFill>
                  <a:schemeClr val="tx1"/>
                </a:solidFill>
                <a:effectLst/>
                <a:latin typeface="+mn-lt"/>
                <a:ea typeface="+mn-ea"/>
                <a:cs typeface="+mn-cs"/>
              </a:rPr>
              <a:t>6. In the case of a pupil for whom an individual education plan has been developed,</a:t>
            </a:r>
          </a:p>
          <a:p>
            <a:r>
              <a:rPr lang="en-US" sz="1200" b="0" i="0" kern="1200" dirty="0" err="1" smtClean="0">
                <a:solidFill>
                  <a:schemeClr val="tx1"/>
                </a:solidFill>
                <a:effectLst/>
                <a:latin typeface="+mn-lt"/>
                <a:ea typeface="+mn-ea"/>
                <a:cs typeface="+mn-cs"/>
              </a:rPr>
              <a:t>i</a:t>
            </a:r>
            <a:r>
              <a:rPr lang="en-US" sz="1200" b="0" i="0" kern="1200" dirty="0" smtClean="0">
                <a:solidFill>
                  <a:schemeClr val="tx1"/>
                </a:solidFill>
                <a:effectLst/>
                <a:latin typeface="+mn-lt"/>
                <a:ea typeface="+mn-ea"/>
                <a:cs typeface="+mn-cs"/>
              </a:rPr>
              <a:t>. whether the </a:t>
            </a:r>
            <a:r>
              <a:rPr lang="en-US" sz="1200" b="0" i="0" kern="1200" dirty="0" err="1" smtClean="0">
                <a:solidFill>
                  <a:schemeClr val="tx1"/>
                </a:solidFill>
                <a:effectLst/>
                <a:latin typeface="+mn-lt"/>
                <a:ea typeface="+mn-ea"/>
                <a:cs typeface="+mn-cs"/>
              </a:rPr>
              <a:t>behaviour</a:t>
            </a:r>
            <a:r>
              <a:rPr lang="en-US" sz="1200" b="0" i="0" kern="1200" dirty="0" smtClean="0">
                <a:solidFill>
                  <a:schemeClr val="tx1"/>
                </a:solidFill>
                <a:effectLst/>
                <a:latin typeface="+mn-lt"/>
                <a:ea typeface="+mn-ea"/>
                <a:cs typeface="+mn-cs"/>
              </a:rPr>
              <a:t> was a manifestation of a disability identified in the pupil’s individual education plan,</a:t>
            </a:r>
          </a:p>
          <a:p>
            <a:r>
              <a:rPr lang="en-US" sz="1200" b="0" i="0" kern="1200" dirty="0" smtClean="0">
                <a:solidFill>
                  <a:schemeClr val="tx1"/>
                </a:solidFill>
                <a:effectLst/>
                <a:latin typeface="+mn-lt"/>
                <a:ea typeface="+mn-ea"/>
                <a:cs typeface="+mn-cs"/>
              </a:rPr>
              <a:t>ii. whether appropriate individualized accommodation has been provided, and</a:t>
            </a:r>
          </a:p>
          <a:p>
            <a:r>
              <a:rPr lang="en-US" sz="1200" b="0" i="0" kern="1200" dirty="0" smtClean="0">
                <a:solidFill>
                  <a:schemeClr val="tx1"/>
                </a:solidFill>
                <a:effectLst/>
                <a:latin typeface="+mn-lt"/>
                <a:ea typeface="+mn-ea"/>
                <a:cs typeface="+mn-cs"/>
              </a:rPr>
              <a:t>iii. whether the suspension or expulsion is likely to result in an aggravation or worsening of the pupil’s </a:t>
            </a:r>
            <a:r>
              <a:rPr lang="en-US" sz="1200" b="0" i="0" kern="1200" dirty="0" err="1" smtClean="0">
                <a:solidFill>
                  <a:schemeClr val="tx1"/>
                </a:solidFill>
                <a:effectLst/>
                <a:latin typeface="+mn-lt"/>
                <a:ea typeface="+mn-ea"/>
                <a:cs typeface="+mn-cs"/>
              </a:rPr>
              <a:t>behaviour</a:t>
            </a:r>
            <a:r>
              <a:rPr lang="en-US" sz="1200" b="0" i="0" kern="1200" dirty="0" smtClean="0">
                <a:solidFill>
                  <a:schemeClr val="tx1"/>
                </a:solidFill>
                <a:effectLst/>
                <a:latin typeface="+mn-lt"/>
                <a:ea typeface="+mn-ea"/>
                <a:cs typeface="+mn-cs"/>
              </a:rPr>
              <a:t> or conduct. </a:t>
            </a:r>
          </a:p>
          <a:p>
            <a:endParaRPr lang="en-US" sz="1200" b="0" i="0" kern="1200" dirty="0" smtClean="0">
              <a:solidFill>
                <a:schemeClr val="tx1"/>
              </a:solidFill>
              <a:effectLst/>
              <a:latin typeface="+mn-lt"/>
              <a:ea typeface="+mn-ea"/>
              <a:cs typeface="+mn-cs"/>
            </a:endParaRPr>
          </a:p>
          <a:p>
            <a:endParaRPr lang="en-US" sz="1200" b="0" i="0" kern="1200" baseline="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As mentioned earlier, under the </a:t>
            </a:r>
            <a:r>
              <a:rPr lang="en-US" sz="1200" b="0" i="0" kern="1200" dirty="0" err="1" smtClean="0">
                <a:solidFill>
                  <a:schemeClr val="tx1"/>
                </a:solidFill>
                <a:effectLst/>
                <a:latin typeface="+mn-lt"/>
                <a:ea typeface="+mn-ea"/>
                <a:cs typeface="+mn-cs"/>
              </a:rPr>
              <a:t>OHSA</a:t>
            </a:r>
            <a:r>
              <a:rPr lang="en-US" sz="1200" b="0" i="0" kern="1200" dirty="0" smtClean="0">
                <a:solidFill>
                  <a:schemeClr val="tx1"/>
                </a:solidFill>
                <a:effectLst/>
                <a:latin typeface="+mn-lt"/>
                <a:ea typeface="+mn-ea"/>
                <a:cs typeface="+mn-cs"/>
              </a:rPr>
              <a:t>, the</a:t>
            </a:r>
            <a:r>
              <a:rPr lang="en-US" sz="1200" b="0" i="0" kern="1200" baseline="0" dirty="0" smtClean="0">
                <a:solidFill>
                  <a:schemeClr val="tx1"/>
                </a:solidFill>
                <a:effectLst/>
                <a:latin typeface="+mn-lt"/>
                <a:ea typeface="+mn-ea"/>
                <a:cs typeface="+mn-cs"/>
              </a:rPr>
              <a:t> definition of workplace violence does not require intent. Many of these factors which relate to mitigating the consequences for a student who was violent are also improperly used to justify or “water down” a student’s actions. It may be that a student does not receive any substantial discipline, or any discipline at all, but that the incident still amounts to workplace violence under the </a:t>
            </a:r>
            <a:r>
              <a:rPr lang="en-US" sz="1200" b="0" i="0" kern="1200" baseline="0" dirty="0" err="1" smtClean="0">
                <a:solidFill>
                  <a:schemeClr val="tx1"/>
                </a:solidFill>
                <a:effectLst/>
                <a:latin typeface="+mn-lt"/>
                <a:ea typeface="+mn-ea"/>
                <a:cs typeface="+mn-cs"/>
              </a:rPr>
              <a:t>OHSA</a:t>
            </a:r>
            <a:r>
              <a:rPr lang="en-US" sz="1200" b="0" i="0" kern="1200" baseline="0" dirty="0" smtClean="0">
                <a:solidFill>
                  <a:schemeClr val="tx1"/>
                </a:solidFill>
                <a:effectLst/>
                <a:latin typeface="+mn-lt"/>
                <a:ea typeface="+mn-ea"/>
                <a:cs typeface="+mn-cs"/>
              </a:rPr>
              <a:t>. All serious incidents by students, as identified earlier, are required to be reported.</a:t>
            </a:r>
            <a:endParaRPr lang="en-US" sz="1200" b="0" i="0" kern="1200" dirty="0" smtClean="0">
              <a:solidFill>
                <a:schemeClr val="tx1"/>
              </a:solidFill>
              <a:effectLst/>
              <a:latin typeface="+mn-lt"/>
              <a:ea typeface="+mn-ea"/>
              <a:cs typeface="+mn-cs"/>
            </a:endParaRPr>
          </a:p>
          <a:p>
            <a:endParaRPr lang="en-US" sz="1200" b="0" i="0" kern="1200" dirty="0" smtClean="0">
              <a:solidFill>
                <a:schemeClr val="tx1"/>
              </a:solidFill>
              <a:effectLst/>
              <a:latin typeface="+mn-lt"/>
              <a:ea typeface="+mn-ea"/>
              <a:cs typeface="+mn-cs"/>
            </a:endParaRPr>
          </a:p>
          <a:p>
            <a:endParaRPr lang="en-CA" dirty="0"/>
          </a:p>
        </p:txBody>
      </p:sp>
      <p:sp>
        <p:nvSpPr>
          <p:cNvPr id="4" name="Slide Number Placeholder 3"/>
          <p:cNvSpPr>
            <a:spLocks noGrp="1"/>
          </p:cNvSpPr>
          <p:nvPr>
            <p:ph type="sldNum" sz="quarter" idx="10"/>
          </p:nvPr>
        </p:nvSpPr>
        <p:spPr/>
        <p:txBody>
          <a:bodyPr/>
          <a:lstStyle/>
          <a:p>
            <a:fld id="{E90C5129-FC5F-4A0E-A98B-D319C5761447}" type="slidenum">
              <a:rPr lang="en-US" smtClean="0"/>
              <a:t>17</a:t>
            </a:fld>
            <a:endParaRPr lang="en-US" dirty="0"/>
          </a:p>
        </p:txBody>
      </p:sp>
    </p:spTree>
    <p:extLst>
      <p:ext uri="{BB962C8B-B14F-4D97-AF65-F5344CB8AC3E}">
        <p14:creationId xmlns:p14="http://schemas.microsoft.com/office/powerpoint/2010/main" val="36239374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smtClean="0">
                <a:solidFill>
                  <a:schemeClr val="tx1"/>
                </a:solidFill>
                <a:effectLst/>
                <a:latin typeface="+mn-lt"/>
                <a:ea typeface="+mn-ea"/>
                <a:cs typeface="+mn-cs"/>
              </a:rPr>
              <a:t>violent incident</a:t>
            </a:r>
            <a:r>
              <a:rPr lang="en-US" sz="1200" b="0" i="0" kern="1200" dirty="0" smtClean="0">
                <a:solidFill>
                  <a:schemeClr val="tx1"/>
                </a:solidFill>
                <a:effectLst/>
                <a:latin typeface="+mn-lt"/>
                <a:ea typeface="+mn-ea"/>
                <a:cs typeface="+mn-cs"/>
              </a:rPr>
              <a:t> is defined as the occurrence of any one of the following </a:t>
            </a:r>
            <a:r>
              <a:rPr lang="en-US" sz="1200" b="0" i="1" kern="1200" dirty="0" smtClean="0">
                <a:solidFill>
                  <a:schemeClr val="tx1"/>
                </a:solidFill>
                <a:effectLst/>
                <a:latin typeface="+mn-lt"/>
                <a:ea typeface="+mn-ea"/>
                <a:cs typeface="+mn-cs"/>
              </a:rPr>
              <a:t>or</a:t>
            </a:r>
            <a:r>
              <a:rPr lang="en-US" sz="1200" b="0" i="0" kern="1200" dirty="0" smtClean="0">
                <a:solidFill>
                  <a:schemeClr val="tx1"/>
                </a:solidFill>
                <a:effectLst/>
                <a:latin typeface="+mn-lt"/>
                <a:ea typeface="+mn-ea"/>
                <a:cs typeface="+mn-cs"/>
              </a:rPr>
              <a:t> the occurrence of a combination of any of the following:</a:t>
            </a:r>
          </a:p>
          <a:p>
            <a:pPr marL="171450" indent="-171450">
              <a:buFont typeface="Arial" panose="020B0604020202020204" pitchFamily="34" charset="0"/>
              <a:buChar char="•"/>
            </a:pPr>
            <a:r>
              <a:rPr lang="en-US" sz="1200" b="0" i="0" kern="1200" dirty="0" smtClean="0">
                <a:solidFill>
                  <a:schemeClr val="tx1"/>
                </a:solidFill>
                <a:effectLst/>
                <a:latin typeface="+mn-lt"/>
                <a:ea typeface="+mn-ea"/>
                <a:cs typeface="+mn-cs"/>
              </a:rPr>
              <a:t>possessing a weapon, including possessing a firearm</a:t>
            </a:r>
          </a:p>
          <a:p>
            <a:pPr marL="171450" indent="-171450">
              <a:buFont typeface="Arial" panose="020B0604020202020204" pitchFamily="34" charset="0"/>
              <a:buChar char="•"/>
            </a:pPr>
            <a:r>
              <a:rPr lang="en-US" sz="1200" b="0" i="0" kern="1200" dirty="0" smtClean="0">
                <a:solidFill>
                  <a:schemeClr val="tx1"/>
                </a:solidFill>
                <a:effectLst/>
                <a:latin typeface="+mn-lt"/>
                <a:ea typeface="+mn-ea"/>
                <a:cs typeface="+mn-cs"/>
              </a:rPr>
              <a:t>physical assault causing bodily harm requiring medical attention</a:t>
            </a:r>
          </a:p>
          <a:p>
            <a:pPr marL="171450" indent="-171450">
              <a:buFont typeface="Arial" panose="020B0604020202020204" pitchFamily="34" charset="0"/>
              <a:buChar char="•"/>
            </a:pPr>
            <a:r>
              <a:rPr lang="en-US" sz="1200" b="0" i="0" kern="1200" dirty="0" smtClean="0">
                <a:solidFill>
                  <a:schemeClr val="tx1"/>
                </a:solidFill>
                <a:effectLst/>
                <a:latin typeface="+mn-lt"/>
                <a:ea typeface="+mn-ea"/>
                <a:cs typeface="+mn-cs"/>
              </a:rPr>
              <a:t>sexual assault</a:t>
            </a:r>
          </a:p>
          <a:p>
            <a:pPr marL="171450" indent="-171450">
              <a:buFont typeface="Arial" panose="020B0604020202020204" pitchFamily="34" charset="0"/>
              <a:buChar char="•"/>
            </a:pPr>
            <a:r>
              <a:rPr lang="en-US" sz="1200" b="0" i="0" kern="1200" dirty="0" smtClean="0">
                <a:solidFill>
                  <a:schemeClr val="tx1"/>
                </a:solidFill>
                <a:effectLst/>
                <a:latin typeface="+mn-lt"/>
                <a:ea typeface="+mn-ea"/>
                <a:cs typeface="+mn-cs"/>
              </a:rPr>
              <a:t>robbery</a:t>
            </a:r>
          </a:p>
          <a:p>
            <a:pPr marL="171450" indent="-171450">
              <a:buFont typeface="Arial" panose="020B0604020202020204" pitchFamily="34" charset="0"/>
              <a:buChar char="•"/>
            </a:pPr>
            <a:r>
              <a:rPr lang="en-US" sz="1200" b="0" i="0" kern="1200" dirty="0" smtClean="0">
                <a:solidFill>
                  <a:schemeClr val="tx1"/>
                </a:solidFill>
                <a:effectLst/>
                <a:latin typeface="+mn-lt"/>
                <a:ea typeface="+mn-ea"/>
                <a:cs typeface="+mn-cs"/>
              </a:rPr>
              <a:t>using a weapon to cause or to threaten bodily harm to another person</a:t>
            </a:r>
          </a:p>
          <a:p>
            <a:pPr marL="171450" indent="-171450">
              <a:buFont typeface="Arial" panose="020B0604020202020204" pitchFamily="34" charset="0"/>
              <a:buChar char="•"/>
            </a:pPr>
            <a:r>
              <a:rPr lang="en-US" sz="1200" b="0" i="0" kern="1200" dirty="0" smtClean="0">
                <a:solidFill>
                  <a:schemeClr val="tx1"/>
                </a:solidFill>
                <a:effectLst/>
                <a:latin typeface="+mn-lt"/>
                <a:ea typeface="+mn-ea"/>
                <a:cs typeface="+mn-cs"/>
              </a:rPr>
              <a:t>extortion</a:t>
            </a:r>
          </a:p>
          <a:p>
            <a:pPr marL="171450" indent="-171450">
              <a:buFont typeface="Arial" panose="020B0604020202020204" pitchFamily="34" charset="0"/>
              <a:buChar char="•"/>
            </a:pPr>
            <a:r>
              <a:rPr lang="en-US" sz="1200" b="0" i="0" kern="1200" dirty="0" smtClean="0">
                <a:solidFill>
                  <a:schemeClr val="tx1"/>
                </a:solidFill>
                <a:effectLst/>
                <a:latin typeface="+mn-lt"/>
                <a:ea typeface="+mn-ea"/>
                <a:cs typeface="+mn-cs"/>
              </a:rPr>
              <a:t>hate and/or bias-motivated occurrences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smtClean="0">
                <a:solidFill>
                  <a:schemeClr val="tx1"/>
                </a:solidFill>
              </a:rPr>
              <a:t>All</a:t>
            </a:r>
            <a:r>
              <a:rPr lang="en-US" dirty="0" smtClean="0">
                <a:solidFill>
                  <a:schemeClr val="tx1"/>
                </a:solidFill>
              </a:rPr>
              <a:t> violent incidents that occur on school premises during school-run programs must be reported to the ministry, whether the violent incident was committed by a student of the school or whether it was committed by any other person</a:t>
            </a:r>
            <a:endParaRPr lang="en-CA"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p:txBody>
      </p:sp>
      <p:sp>
        <p:nvSpPr>
          <p:cNvPr id="4" name="Slide Number Placeholder 3"/>
          <p:cNvSpPr>
            <a:spLocks noGrp="1"/>
          </p:cNvSpPr>
          <p:nvPr>
            <p:ph type="sldNum" sz="quarter" idx="10"/>
          </p:nvPr>
        </p:nvSpPr>
        <p:spPr/>
        <p:txBody>
          <a:bodyPr/>
          <a:lstStyle/>
          <a:p>
            <a:fld id="{E90C5129-FC5F-4A0E-A98B-D319C5761447}" type="slidenum">
              <a:rPr lang="en-US" smtClean="0"/>
              <a:t>18</a:t>
            </a:fld>
            <a:endParaRPr lang="en-US" dirty="0"/>
          </a:p>
        </p:txBody>
      </p:sp>
    </p:spTree>
    <p:extLst>
      <p:ext uri="{BB962C8B-B14F-4D97-AF65-F5344CB8AC3E}">
        <p14:creationId xmlns:p14="http://schemas.microsoft.com/office/powerpoint/2010/main" val="35765418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aseline="0" dirty="0" smtClean="0"/>
              <a:t>To facilitate the reporting of serious incidents, referred to throughout the Education Act and the PPMs, this is a standardized tool for each board, implemented by each Board in consultation with the Ministry of Education, to report various types of violent incidents.</a:t>
            </a:r>
          </a:p>
          <a:p>
            <a:endParaRPr lang="en-CA" baseline="0" dirty="0" smtClean="0"/>
          </a:p>
          <a:p>
            <a:r>
              <a:rPr lang="en-CA" baseline="0" dirty="0" smtClean="0"/>
              <a:t>It includes information regarding the incident, persons involved, weapons, injury, and the union.</a:t>
            </a:r>
          </a:p>
          <a:p>
            <a:endParaRPr lang="en-CA" baseline="0" dirty="0" smtClean="0"/>
          </a:p>
          <a:p>
            <a:r>
              <a:rPr lang="en-CA" baseline="0" dirty="0" smtClean="0"/>
              <a:t>It has the ability to generate reminders about any additional reporting obligations, such as under PPM 120, and create summary reports about the incident.</a:t>
            </a:r>
          </a:p>
          <a:p>
            <a:endParaRPr lang="en-CA" baseline="0" dirty="0" smtClean="0"/>
          </a:p>
        </p:txBody>
      </p:sp>
      <p:sp>
        <p:nvSpPr>
          <p:cNvPr id="4" name="Footer Placeholder 3"/>
          <p:cNvSpPr>
            <a:spLocks noGrp="1"/>
          </p:cNvSpPr>
          <p:nvPr>
            <p:ph type="ftr" sz="quarter" idx="10"/>
          </p:nvPr>
        </p:nvSpPr>
        <p:spPr/>
        <p:txBody>
          <a:bodyPr/>
          <a:lstStyle/>
          <a:p>
            <a:r>
              <a:rPr lang="en-US" smtClean="0"/>
              <a:t>Filion Wakely Thorup Angeletti LLP.</a:t>
            </a:r>
            <a:endParaRPr lang="en-US" dirty="0"/>
          </a:p>
        </p:txBody>
      </p:sp>
      <p:sp>
        <p:nvSpPr>
          <p:cNvPr id="5" name="Slide Number Placeholder 4"/>
          <p:cNvSpPr>
            <a:spLocks noGrp="1"/>
          </p:cNvSpPr>
          <p:nvPr>
            <p:ph type="sldNum" sz="quarter" idx="11"/>
          </p:nvPr>
        </p:nvSpPr>
        <p:spPr/>
        <p:txBody>
          <a:bodyPr/>
          <a:lstStyle/>
          <a:p>
            <a:fld id="{E90C5129-FC5F-4A0E-A98B-D319C5761447}" type="slidenum">
              <a:rPr lang="en-US" smtClean="0"/>
              <a:t>19</a:t>
            </a:fld>
            <a:endParaRPr lang="en-US" dirty="0"/>
          </a:p>
        </p:txBody>
      </p:sp>
    </p:spTree>
    <p:extLst>
      <p:ext uri="{BB962C8B-B14F-4D97-AF65-F5344CB8AC3E}">
        <p14:creationId xmlns:p14="http://schemas.microsoft.com/office/powerpoint/2010/main" val="14551074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CA" dirty="0" smtClean="0"/>
              <a:t>In order to have a uniform</a:t>
            </a:r>
            <a:r>
              <a:rPr lang="en-CA" baseline="0" dirty="0" smtClean="0"/>
              <a:t> approach across the province, the following steps are required to be included in the agreement:</a:t>
            </a:r>
          </a:p>
          <a:p>
            <a:endParaRPr lang="en-CA" baseline="0" dirty="0" smtClean="0"/>
          </a:p>
          <a:p>
            <a:pPr marL="228600" indent="-228600">
              <a:buAutoNum type="arabicPeriod"/>
            </a:pPr>
            <a:r>
              <a:rPr lang="en-CA" baseline="0" dirty="0" smtClean="0"/>
              <a:t>Statement of principles relevant to jurisdiction</a:t>
            </a:r>
          </a:p>
          <a:p>
            <a:pPr marL="228600" indent="-228600">
              <a:buAutoNum type="arabicPeriod"/>
            </a:pPr>
            <a:r>
              <a:rPr lang="en-CA" baseline="0" dirty="0" smtClean="0"/>
              <a:t>Introduction to the protocol</a:t>
            </a:r>
          </a:p>
          <a:p>
            <a:pPr marL="228600" indent="-228600">
              <a:buAutoNum type="arabicPeriod"/>
            </a:pPr>
            <a:r>
              <a:rPr lang="en-CA" baseline="0" dirty="0" smtClean="0"/>
              <a:t>Role and mandate of each party</a:t>
            </a:r>
          </a:p>
          <a:p>
            <a:pPr marL="228600" indent="-228600">
              <a:buAutoNum type="arabicPeriod"/>
            </a:pPr>
            <a:r>
              <a:rPr lang="en-CA" baseline="0" dirty="0" smtClean="0"/>
              <a:t>Definition and explanation of terms</a:t>
            </a:r>
          </a:p>
          <a:p>
            <a:pPr marL="228600" indent="-228600">
              <a:buAutoNum type="arabicPeriod"/>
            </a:pPr>
            <a:r>
              <a:rPr lang="en-CA" baseline="0" dirty="0" smtClean="0"/>
              <a:t>Coordinated approach to violence prevention</a:t>
            </a:r>
          </a:p>
          <a:p>
            <a:pPr marL="228600" indent="-228600">
              <a:buAutoNum type="arabicPeriod"/>
            </a:pPr>
            <a:r>
              <a:rPr lang="en-CA" baseline="0" dirty="0" smtClean="0"/>
              <a:t>Occurrences requiring police response – both mandatory and discretionary</a:t>
            </a:r>
          </a:p>
          <a:p>
            <a:pPr marL="228600" indent="-228600">
              <a:buAutoNum type="arabicPeriod"/>
            </a:pPr>
            <a:r>
              <a:rPr lang="en-CA" baseline="0" dirty="0" smtClean="0"/>
              <a:t>Information sharing and disclosure under relevant legislation, including the Criminal Code, Youth Criminal Justice Act, </a:t>
            </a:r>
            <a:r>
              <a:rPr lang="en-CA" baseline="0" dirty="0" err="1" smtClean="0"/>
              <a:t>MFIPPA</a:t>
            </a:r>
            <a:r>
              <a:rPr lang="en-CA" baseline="0" dirty="0" smtClean="0"/>
              <a:t>, Child and Youth Family Services Act</a:t>
            </a:r>
          </a:p>
          <a:p>
            <a:pPr marL="228600" indent="-228600">
              <a:buAutoNum type="arabicPeriod"/>
            </a:pPr>
            <a:r>
              <a:rPr lang="en-CA" baseline="0" dirty="0" smtClean="0"/>
              <a:t>Reporting procedures for the school</a:t>
            </a:r>
          </a:p>
          <a:p>
            <a:pPr marL="228600" indent="-228600">
              <a:buAutoNum type="arabicPeriod"/>
            </a:pPr>
            <a:r>
              <a:rPr lang="en-CA" baseline="0" dirty="0" smtClean="0"/>
              <a:t>Initial police contact</a:t>
            </a:r>
          </a:p>
          <a:p>
            <a:pPr marL="228600" indent="-228600">
              <a:buAutoNum type="arabicPeriod"/>
            </a:pPr>
            <a:r>
              <a:rPr lang="en-CA" baseline="0" dirty="0" smtClean="0"/>
              <a:t>Investigation of incidents, including rights of students, search and seizure rules, detention and arrest, and support for victims</a:t>
            </a:r>
          </a:p>
          <a:p>
            <a:pPr marL="228600" indent="-228600">
              <a:buAutoNum type="arabicPeriod"/>
            </a:pPr>
            <a:r>
              <a:rPr lang="en-CA" baseline="0" dirty="0" smtClean="0"/>
              <a:t>Police interviews of students, including notifying parents, preparation and conducting interviews</a:t>
            </a:r>
          </a:p>
          <a:p>
            <a:pPr marL="228600" indent="-228600">
              <a:buAutoNum type="arabicPeriod"/>
            </a:pPr>
            <a:r>
              <a:rPr lang="en-CA" baseline="0" dirty="0" smtClean="0"/>
              <a:t>Reporting children in need of protection</a:t>
            </a:r>
          </a:p>
          <a:p>
            <a:pPr marL="228600" indent="-228600">
              <a:buAutoNum type="arabicPeriod"/>
            </a:pPr>
            <a:r>
              <a:rPr lang="en-CA" baseline="0" dirty="0" smtClean="0"/>
              <a:t>Investigations involving students with special education needs</a:t>
            </a:r>
          </a:p>
          <a:p>
            <a:pPr marL="228600" indent="-228600">
              <a:buAutoNum type="arabicPeriod"/>
            </a:pPr>
            <a:r>
              <a:rPr lang="en-CA" baseline="0" dirty="0" smtClean="0"/>
              <a:t>Occurrences involving students under the age of 12</a:t>
            </a:r>
          </a:p>
          <a:p>
            <a:pPr marL="228600" indent="-228600">
              <a:buAutoNum type="arabicPeriod"/>
            </a:pPr>
            <a:r>
              <a:rPr lang="en-CA" baseline="0" dirty="0" smtClean="0"/>
              <a:t>School Board communication strategies</a:t>
            </a:r>
          </a:p>
          <a:p>
            <a:pPr marL="228600" indent="-228600">
              <a:buAutoNum type="arabicPeriod"/>
            </a:pPr>
            <a:r>
              <a:rPr lang="en-CA" baseline="0" dirty="0" smtClean="0"/>
              <a:t>A review process</a:t>
            </a:r>
          </a:p>
          <a:p>
            <a:pPr marL="228600" indent="-228600">
              <a:buAutoNum type="arabicPeriod"/>
            </a:pPr>
            <a:r>
              <a:rPr lang="en-CA" baseline="0" dirty="0" smtClean="0"/>
              <a:t>Physical safety issues</a:t>
            </a:r>
          </a:p>
          <a:p>
            <a:pPr marL="228600" indent="-228600">
              <a:buAutoNum type="arabicPeriod"/>
            </a:pPr>
            <a:r>
              <a:rPr lang="en-CA" baseline="0" dirty="0" smtClean="0"/>
              <a:t>Threat management and awareness services</a:t>
            </a:r>
          </a:p>
          <a:p>
            <a:pPr marL="228600" indent="-228600">
              <a:buAutoNum type="arabicPeriod"/>
            </a:pPr>
            <a:r>
              <a:rPr lang="en-CA" baseline="0" dirty="0" smtClean="0"/>
              <a:t>Emergency planning and threats to school safety, such as lockdowns</a:t>
            </a:r>
          </a:p>
          <a:p>
            <a:pPr marL="228600" indent="-228600">
              <a:buAutoNum type="arabicPeriod"/>
            </a:pPr>
            <a:r>
              <a:rPr lang="en-CA" baseline="0" dirty="0" smtClean="0"/>
              <a:t>Training</a:t>
            </a:r>
          </a:p>
          <a:p>
            <a:pPr marL="228600" indent="-228600">
              <a:buAutoNum type="arabicPeriod"/>
            </a:pPr>
            <a:endParaRPr lang="en-CA" dirty="0"/>
          </a:p>
        </p:txBody>
      </p:sp>
      <p:sp>
        <p:nvSpPr>
          <p:cNvPr id="4" name="Footer Placeholder 3"/>
          <p:cNvSpPr>
            <a:spLocks noGrp="1"/>
          </p:cNvSpPr>
          <p:nvPr>
            <p:ph type="ftr" sz="quarter" idx="10"/>
          </p:nvPr>
        </p:nvSpPr>
        <p:spPr/>
        <p:txBody>
          <a:bodyPr/>
          <a:lstStyle/>
          <a:p>
            <a:r>
              <a:rPr lang="en-US" smtClean="0"/>
              <a:t>Filion Wakely Thorup Angeletti LLP.</a:t>
            </a:r>
            <a:endParaRPr lang="en-US" dirty="0"/>
          </a:p>
        </p:txBody>
      </p:sp>
      <p:sp>
        <p:nvSpPr>
          <p:cNvPr id="5" name="Slide Number Placeholder 4"/>
          <p:cNvSpPr>
            <a:spLocks noGrp="1"/>
          </p:cNvSpPr>
          <p:nvPr>
            <p:ph type="sldNum" sz="quarter" idx="11"/>
          </p:nvPr>
        </p:nvSpPr>
        <p:spPr/>
        <p:txBody>
          <a:bodyPr/>
          <a:lstStyle/>
          <a:p>
            <a:fld id="{E90C5129-FC5F-4A0E-A98B-D319C5761447}" type="slidenum">
              <a:rPr lang="en-US" smtClean="0"/>
              <a:t>20</a:t>
            </a:fld>
            <a:endParaRPr lang="en-US" dirty="0"/>
          </a:p>
        </p:txBody>
      </p:sp>
    </p:spTree>
    <p:extLst>
      <p:ext uri="{BB962C8B-B14F-4D97-AF65-F5344CB8AC3E}">
        <p14:creationId xmlns:p14="http://schemas.microsoft.com/office/powerpoint/2010/main" val="11050158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r>
              <a:rPr lang="en-CA" dirty="0" smtClean="0"/>
              <a:t>It is important to recognize there may be situations of competing rights as</a:t>
            </a:r>
            <a:r>
              <a:rPr lang="en-CA" baseline="0" dirty="0" smtClean="0"/>
              <a:t> a result of the multiple sources of obligations identified previously, as well as other sources of obligations, such as human rights legislation, the Charter, and the common law. F</a:t>
            </a:r>
            <a:r>
              <a:rPr lang="en-CA" dirty="0" smtClean="0"/>
              <a:t>or example a teacher’s with a student’s rights,</a:t>
            </a:r>
            <a:r>
              <a:rPr lang="en-CA" baseline="0" dirty="0" smtClean="0"/>
              <a:t> or a board’s with a teacher’s rights, or an individual’s rights versus the directions from the Ministry of Education.</a:t>
            </a:r>
            <a:endParaRPr lang="en-CA" dirty="0" smtClean="0"/>
          </a:p>
          <a:p>
            <a:endParaRPr lang="en-CA" dirty="0" smtClean="0"/>
          </a:p>
          <a:p>
            <a:r>
              <a:rPr lang="en-CA" dirty="0" smtClean="0"/>
              <a:t>From the Ontario Humans Rights Commission’s “Policy on Competing Human Rights”:</a:t>
            </a:r>
          </a:p>
          <a:p>
            <a:endParaRPr lang="en-CA" dirty="0" smtClean="0"/>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A consistent principle in the case law is that no legal right is absolute, but is inherently limited by the rights and freedoms of others. </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In </a:t>
            </a:r>
            <a:r>
              <a:rPr lang="en-US" sz="1200" b="0" i="1" u="none" strike="noStrike" kern="1200" baseline="0" dirty="0" smtClean="0">
                <a:solidFill>
                  <a:schemeClr val="tx1"/>
                </a:solidFill>
                <a:latin typeface="+mn-lt"/>
                <a:ea typeface="+mn-ea"/>
                <a:cs typeface="+mn-cs"/>
              </a:rPr>
              <a:t>R. </a:t>
            </a:r>
            <a:r>
              <a:rPr lang="en-US" sz="1200" b="0" i="0" u="none" strike="noStrike" kern="1200" baseline="0" dirty="0" smtClean="0">
                <a:solidFill>
                  <a:schemeClr val="tx1"/>
                </a:solidFill>
                <a:latin typeface="+mn-lt"/>
                <a:ea typeface="+mn-ea"/>
                <a:cs typeface="+mn-cs"/>
              </a:rPr>
              <a:t>v. </a:t>
            </a:r>
            <a:r>
              <a:rPr lang="en-US" sz="1200" b="0" i="1" u="none" strike="noStrike" kern="1200" baseline="0" dirty="0" smtClean="0">
                <a:solidFill>
                  <a:schemeClr val="tx1"/>
                </a:solidFill>
                <a:latin typeface="+mn-lt"/>
                <a:ea typeface="+mn-ea"/>
                <a:cs typeface="+mn-cs"/>
              </a:rPr>
              <a:t>Mills</a:t>
            </a:r>
            <a:r>
              <a:rPr lang="en-US" sz="1200" b="0" i="0" u="none" strike="noStrike" kern="1200" baseline="0" dirty="0" smtClean="0">
                <a:solidFill>
                  <a:schemeClr val="tx1"/>
                </a:solidFill>
                <a:latin typeface="+mn-lt"/>
                <a:ea typeface="+mn-ea"/>
                <a:cs typeface="+mn-cs"/>
              </a:rPr>
              <a:t>, Supreme Court of Canada Justice </a:t>
            </a:r>
            <a:r>
              <a:rPr lang="en-US" sz="1200" b="0" i="0" u="none" strike="noStrike" kern="1200" baseline="0" dirty="0" err="1" smtClean="0">
                <a:solidFill>
                  <a:schemeClr val="tx1"/>
                </a:solidFill>
                <a:latin typeface="+mn-lt"/>
                <a:ea typeface="+mn-ea"/>
                <a:cs typeface="+mn-cs"/>
              </a:rPr>
              <a:t>McLachlin</a:t>
            </a:r>
            <a:r>
              <a:rPr lang="en-US" sz="1200" b="0" i="0" u="none" strike="noStrike" kern="1200" baseline="0" dirty="0" smtClean="0">
                <a:solidFill>
                  <a:schemeClr val="tx1"/>
                </a:solidFill>
                <a:latin typeface="+mn-lt"/>
                <a:ea typeface="+mn-ea"/>
                <a:cs typeface="+mn-cs"/>
              </a:rPr>
              <a:t> (as she then was) and Supreme Court of Canada Justice </a:t>
            </a:r>
            <a:r>
              <a:rPr lang="en-US" sz="1200" b="0" i="0" u="none" strike="noStrike" kern="1200" baseline="0" dirty="0" err="1" smtClean="0">
                <a:solidFill>
                  <a:schemeClr val="tx1"/>
                </a:solidFill>
                <a:latin typeface="+mn-lt"/>
                <a:ea typeface="+mn-ea"/>
                <a:cs typeface="+mn-cs"/>
              </a:rPr>
              <a:t>Iacobucci</a:t>
            </a:r>
            <a:r>
              <a:rPr lang="en-US" sz="1200" b="0" i="0" u="none" strike="noStrike" kern="1200" baseline="0" dirty="0" smtClean="0">
                <a:solidFill>
                  <a:schemeClr val="tx1"/>
                </a:solidFill>
                <a:latin typeface="+mn-lt"/>
                <a:ea typeface="+mn-ea"/>
                <a:cs typeface="+mn-cs"/>
              </a:rPr>
              <a:t> stated: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“At play in this appeal are three principles, which find their support in provisions of the </a:t>
            </a:r>
            <a:r>
              <a:rPr lang="en-US" sz="1200" b="0" i="1" u="none" strike="noStrike" kern="1200" baseline="0" dirty="0" smtClean="0">
                <a:solidFill>
                  <a:schemeClr val="tx1"/>
                </a:solidFill>
                <a:latin typeface="+mn-lt"/>
                <a:ea typeface="+mn-ea"/>
                <a:cs typeface="+mn-cs"/>
              </a:rPr>
              <a:t>Charter</a:t>
            </a:r>
            <a:r>
              <a:rPr lang="en-US" sz="1200" b="0" i="0" u="none" strike="noStrike" kern="1200" baseline="0" dirty="0" smtClean="0">
                <a:solidFill>
                  <a:schemeClr val="tx1"/>
                </a:solidFill>
                <a:latin typeface="+mn-lt"/>
                <a:ea typeface="+mn-ea"/>
                <a:cs typeface="+mn-cs"/>
              </a:rPr>
              <a:t>. These are full answer and </a:t>
            </a:r>
            <a:r>
              <a:rPr lang="en-US" sz="1200" b="0" i="0" u="none" strike="noStrike" kern="1200" baseline="0" dirty="0" err="1" smtClean="0">
                <a:solidFill>
                  <a:schemeClr val="tx1"/>
                </a:solidFill>
                <a:latin typeface="+mn-lt"/>
                <a:ea typeface="+mn-ea"/>
                <a:cs typeface="+mn-cs"/>
              </a:rPr>
              <a:t>defence</a:t>
            </a:r>
            <a:r>
              <a:rPr lang="en-US" sz="1200" b="0" i="0" u="none" strike="noStrike" kern="1200" baseline="0" dirty="0" smtClean="0">
                <a:solidFill>
                  <a:schemeClr val="tx1"/>
                </a:solidFill>
                <a:latin typeface="+mn-lt"/>
                <a:ea typeface="+mn-ea"/>
                <a:cs typeface="+mn-cs"/>
              </a:rPr>
              <a:t>, privacy, and equality</a:t>
            </a:r>
            <a:r>
              <a:rPr lang="en-US" sz="1200" b="1" i="0" u="sng" strike="noStrike" kern="1200" baseline="0" dirty="0" smtClean="0">
                <a:solidFill>
                  <a:schemeClr val="tx1"/>
                </a:solidFill>
                <a:latin typeface="+mn-lt"/>
                <a:ea typeface="+mn-ea"/>
                <a:cs typeface="+mn-cs"/>
              </a:rPr>
              <a:t>. No single principle is absolute and capable of trumping the others; all must be defined in light of competing claims</a:t>
            </a:r>
            <a:r>
              <a:rPr lang="en-US" sz="1200" b="0" i="0" u="none" strike="noStrike" kern="1200" baseline="0" dirty="0" smtClean="0">
                <a:solidFill>
                  <a:schemeClr val="tx1"/>
                </a:solidFill>
                <a:latin typeface="+mn-lt"/>
                <a:ea typeface="+mn-ea"/>
                <a:cs typeface="+mn-cs"/>
              </a:rPr>
              <a:t>. As Lamer </a:t>
            </a:r>
            <a:r>
              <a:rPr lang="en-US" sz="1200" b="0" i="0" u="none" strike="noStrike" kern="1200" baseline="0" dirty="0" err="1" smtClean="0">
                <a:solidFill>
                  <a:schemeClr val="tx1"/>
                </a:solidFill>
                <a:latin typeface="+mn-lt"/>
                <a:ea typeface="+mn-ea"/>
                <a:cs typeface="+mn-cs"/>
              </a:rPr>
              <a:t>C.J</a:t>
            </a:r>
            <a:r>
              <a:rPr lang="en-US" sz="1200" b="0" i="0" u="none" strike="noStrike" kern="1200" baseline="0" dirty="0" smtClean="0">
                <a:solidFill>
                  <a:schemeClr val="tx1"/>
                </a:solidFill>
                <a:latin typeface="+mn-lt"/>
                <a:ea typeface="+mn-ea"/>
                <a:cs typeface="+mn-cs"/>
              </a:rPr>
              <a:t>. stated in </a:t>
            </a:r>
            <a:r>
              <a:rPr lang="en-US" sz="1200" b="0" i="1" u="none" strike="noStrike" kern="1200" baseline="0" dirty="0" err="1" smtClean="0">
                <a:solidFill>
                  <a:schemeClr val="tx1"/>
                </a:solidFill>
                <a:latin typeface="+mn-lt"/>
                <a:ea typeface="+mn-ea"/>
                <a:cs typeface="+mn-cs"/>
              </a:rPr>
              <a:t>Dagenais</a:t>
            </a:r>
            <a:r>
              <a:rPr lang="en-US" sz="1200" b="0" i="1" u="none" strike="noStrike" kern="1200" baseline="0" dirty="0" smtClean="0">
                <a:solidFill>
                  <a:schemeClr val="tx1"/>
                </a:solidFill>
                <a:latin typeface="+mn-lt"/>
                <a:ea typeface="+mn-ea"/>
                <a:cs typeface="+mn-cs"/>
              </a:rPr>
              <a:t> … </a:t>
            </a:r>
            <a:r>
              <a:rPr lang="en-US" sz="1200" b="0" i="0" u="none" strike="noStrike" kern="1200" baseline="0" dirty="0" smtClean="0">
                <a:solidFill>
                  <a:schemeClr val="tx1"/>
                </a:solidFill>
                <a:latin typeface="+mn-lt"/>
                <a:ea typeface="+mn-ea"/>
                <a:cs typeface="+mn-cs"/>
              </a:rPr>
              <a:t>“When the protected rights of two individuals come into conflict… </a:t>
            </a:r>
            <a:r>
              <a:rPr lang="en-US" sz="1200" b="0" i="1" u="none" strike="noStrike" kern="1200" baseline="0" dirty="0" smtClean="0">
                <a:solidFill>
                  <a:schemeClr val="tx1"/>
                </a:solidFill>
                <a:latin typeface="+mn-lt"/>
                <a:ea typeface="+mn-ea"/>
                <a:cs typeface="+mn-cs"/>
              </a:rPr>
              <a:t>Charter </a:t>
            </a:r>
            <a:r>
              <a:rPr lang="en-US" sz="1200" b="0" i="0" u="none" strike="noStrike" kern="1200" baseline="0" dirty="0" smtClean="0">
                <a:solidFill>
                  <a:schemeClr val="tx1"/>
                </a:solidFill>
                <a:latin typeface="+mn-lt"/>
                <a:ea typeface="+mn-ea"/>
                <a:cs typeface="+mn-cs"/>
              </a:rPr>
              <a:t>principles require a balance to be achieved that fully respects the importance of both sets of rights.” This illustrates the importance of interpreting rights in a contextual manner - not because they are of intermittent importance but because they often inform, and are informed by, other similarly deserving rights or values at play in particular circumstances.”</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No hierarchy of rights: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In </a:t>
            </a:r>
            <a:r>
              <a:rPr lang="en-US" sz="1200" b="0" i="1" u="none" strike="noStrike" kern="1200" baseline="0" dirty="0" err="1" smtClean="0">
                <a:solidFill>
                  <a:schemeClr val="tx1"/>
                </a:solidFill>
                <a:latin typeface="+mn-lt"/>
                <a:ea typeface="+mn-ea"/>
                <a:cs typeface="+mn-cs"/>
              </a:rPr>
              <a:t>Dagenais</a:t>
            </a:r>
            <a:r>
              <a:rPr lang="en-US" sz="1200" b="0" i="1"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v. </a:t>
            </a:r>
            <a:r>
              <a:rPr lang="en-US" sz="1200" b="0" i="1" u="none" strike="noStrike" kern="1200" baseline="0" dirty="0" smtClean="0">
                <a:solidFill>
                  <a:schemeClr val="tx1"/>
                </a:solidFill>
                <a:latin typeface="+mn-lt"/>
                <a:ea typeface="+mn-ea"/>
                <a:cs typeface="+mn-cs"/>
              </a:rPr>
              <a:t>Canadian Broadcasting Corporation</a:t>
            </a:r>
            <a:r>
              <a:rPr lang="en-US" sz="1200" b="0" i="0" u="none" strike="noStrike" kern="1200" baseline="0" dirty="0" smtClean="0">
                <a:solidFill>
                  <a:schemeClr val="tx1"/>
                </a:solidFill>
                <a:latin typeface="+mn-lt"/>
                <a:ea typeface="+mn-ea"/>
                <a:cs typeface="+mn-cs"/>
              </a:rPr>
              <a:t>, the Supreme Court of Canada was asked to order a publication ban. </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The ban would have prevented the </a:t>
            </a:r>
            <a:r>
              <a:rPr lang="en-US" sz="1200" b="0" i="0" u="none" strike="noStrike" kern="1200" baseline="0" dirty="0" err="1" smtClean="0">
                <a:solidFill>
                  <a:schemeClr val="tx1"/>
                </a:solidFill>
                <a:latin typeface="+mn-lt"/>
                <a:ea typeface="+mn-ea"/>
                <a:cs typeface="+mn-cs"/>
              </a:rPr>
              <a:t>CBC</a:t>
            </a:r>
            <a:r>
              <a:rPr lang="en-US" sz="1200" b="0" i="0" u="none" strike="noStrike" kern="1200" baseline="0" dirty="0" smtClean="0">
                <a:solidFill>
                  <a:schemeClr val="tx1"/>
                </a:solidFill>
                <a:latin typeface="+mn-lt"/>
                <a:ea typeface="+mn-ea"/>
                <a:cs typeface="+mn-cs"/>
              </a:rPr>
              <a:t> from airing a mini-series showing a fictional account of sexual and physical abuse at a Catholic boy’s school in Newfoundland during the trial of several members of a Catholic religious order. </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They were charged with physical and sexual abuse of young boys at schools in Ontario. </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The request for the publication ban required the court to balance the key constitutional rights of free expression (s. 2(b) of the </a:t>
            </a:r>
            <a:r>
              <a:rPr lang="en-US" sz="1200" b="0" i="1" u="none" strike="noStrike" kern="1200" baseline="0" dirty="0" smtClean="0">
                <a:solidFill>
                  <a:schemeClr val="tx1"/>
                </a:solidFill>
                <a:latin typeface="+mn-lt"/>
                <a:ea typeface="+mn-ea"/>
                <a:cs typeface="+mn-cs"/>
              </a:rPr>
              <a:t>Charter</a:t>
            </a:r>
            <a:r>
              <a:rPr lang="en-US" sz="1200" b="0" i="0" u="none" strike="noStrike" kern="1200" baseline="0" dirty="0" smtClean="0">
                <a:solidFill>
                  <a:schemeClr val="tx1"/>
                </a:solidFill>
                <a:latin typeface="+mn-lt"/>
                <a:ea typeface="+mn-ea"/>
                <a:cs typeface="+mn-cs"/>
              </a:rPr>
              <a:t>) and the right to a fair trial (s. 11(d)). </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Chief Justice Lamer stated: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a:t>
            </a:r>
            <a:r>
              <a:rPr lang="en-US" sz="1200" b="1" i="0" u="sng" strike="noStrike" kern="1200" baseline="0" dirty="0" smtClean="0">
                <a:solidFill>
                  <a:schemeClr val="tx1"/>
                </a:solidFill>
                <a:latin typeface="+mn-lt"/>
                <a:ea typeface="+mn-ea"/>
                <a:cs typeface="+mn-cs"/>
              </a:rPr>
              <a:t>A hierarchical approach to rights, which places some rights over others, must be avoided</a:t>
            </a:r>
            <a:r>
              <a:rPr lang="en-US" sz="1200" b="0" i="0" u="none" strike="noStrike" kern="1200" baseline="0" dirty="0" smtClean="0">
                <a:solidFill>
                  <a:schemeClr val="tx1"/>
                </a:solidFill>
                <a:latin typeface="+mn-lt"/>
                <a:ea typeface="+mn-ea"/>
                <a:cs typeface="+mn-cs"/>
              </a:rPr>
              <a:t>, both when interpreting the Charter and when developing the common law. When the protected rights of two individuals come into conflict … Charter principles require a balance to be achieved that fully respects the importance of both sets of rights.” </a:t>
            </a:r>
            <a:endParaRPr lang="en-CA" dirty="0" smtClean="0"/>
          </a:p>
          <a:p>
            <a:pPr marL="0" indent="0">
              <a:buFont typeface="Arial" panose="020B0604020202020204" pitchFamily="34" charset="0"/>
              <a:buNone/>
            </a:pPr>
            <a:endParaRPr lang="en-US" sz="1200" b="0" i="0"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en-US" sz="1200" b="0" i="0" kern="1200" dirty="0" smtClean="0">
                <a:solidFill>
                  <a:schemeClr val="tx1"/>
                </a:solidFill>
                <a:effectLst/>
                <a:latin typeface="+mn-lt"/>
                <a:ea typeface="+mn-ea"/>
                <a:cs typeface="+mn-cs"/>
              </a:rPr>
              <a:t>Human</a:t>
            </a:r>
            <a:r>
              <a:rPr lang="en-US" sz="1200" b="0" i="0" kern="1200" baseline="0" dirty="0" smtClean="0">
                <a:solidFill>
                  <a:schemeClr val="tx1"/>
                </a:solidFill>
                <a:effectLst/>
                <a:latin typeface="+mn-lt"/>
                <a:ea typeface="+mn-ea"/>
                <a:cs typeface="+mn-cs"/>
              </a:rPr>
              <a:t> rights legislation</a:t>
            </a:r>
            <a:r>
              <a:rPr lang="en-US" sz="1200" b="0" i="0" kern="1200" dirty="0" smtClean="0">
                <a:solidFill>
                  <a:schemeClr val="tx1"/>
                </a:solidFill>
                <a:effectLst/>
                <a:latin typeface="+mn-lt"/>
                <a:ea typeface="+mn-ea"/>
                <a:cs typeface="+mn-cs"/>
              </a:rPr>
              <a:t> should not be treated the same as other pieces of provincial legislation because it is almost as important as the constitution, or “quasi-constitutional.”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smtClean="0">
                <a:solidFill>
                  <a:schemeClr val="tx1"/>
                </a:solidFill>
                <a:effectLst/>
                <a:latin typeface="+mn-lt"/>
                <a:ea typeface="+mn-ea"/>
                <a:cs typeface="+mn-cs"/>
              </a:rPr>
              <a:t>This</a:t>
            </a:r>
            <a:r>
              <a:rPr lang="en-US" sz="1200" b="0" i="0" kern="1200" baseline="0" dirty="0" smtClean="0">
                <a:solidFill>
                  <a:schemeClr val="tx1"/>
                </a:solidFill>
                <a:effectLst/>
                <a:latin typeface="+mn-lt"/>
                <a:ea typeface="+mn-ea"/>
                <a:cs typeface="+mn-cs"/>
              </a:rPr>
              <a:t> point has been made clear by the Supreme Court of Canada.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baseline="0" dirty="0" smtClean="0">
                <a:solidFill>
                  <a:schemeClr val="tx1"/>
                </a:solidFill>
                <a:effectLst/>
                <a:latin typeface="+mn-lt"/>
                <a:ea typeface="+mn-ea"/>
                <a:cs typeface="+mn-cs"/>
              </a:rPr>
              <a:t>For instance </a:t>
            </a:r>
            <a:r>
              <a:rPr lang="en-US" sz="1200" b="0" i="1" kern="1200" dirty="0" smtClean="0">
                <a:solidFill>
                  <a:schemeClr val="tx1"/>
                </a:solidFill>
                <a:effectLst/>
                <a:latin typeface="+mn-lt"/>
                <a:ea typeface="+mn-ea"/>
                <a:cs typeface="+mn-cs"/>
              </a:rPr>
              <a:t>Winnipeg School Division No. 1 v. Craton</a:t>
            </a:r>
            <a:r>
              <a:rPr lang="en-US" sz="1200" b="0" i="0" kern="1200" dirty="0" smtClean="0">
                <a:solidFill>
                  <a:schemeClr val="tx1"/>
                </a:solidFill>
                <a:effectLst/>
                <a:latin typeface="+mn-lt"/>
                <a:ea typeface="+mn-ea"/>
                <a:cs typeface="+mn-cs"/>
              </a:rPr>
              <a:t>,</a:t>
            </a:r>
            <a:r>
              <a:rPr lang="en-US" sz="1200" b="0" i="0" kern="1200" baseline="0" dirty="0" smtClean="0">
                <a:solidFill>
                  <a:schemeClr val="tx1"/>
                </a:solidFill>
                <a:effectLst/>
                <a:latin typeface="+mn-lt"/>
                <a:ea typeface="+mn-ea"/>
                <a:cs typeface="+mn-cs"/>
              </a:rPr>
              <a:t> where Justice McIntyre, quoting from the decision of the Court of Appeal below, stated the following:</a:t>
            </a:r>
          </a:p>
          <a:p>
            <a:pPr marL="171450" indent="-171450">
              <a:buFont typeface="Arial" panose="020B0604020202020204" pitchFamily="34" charset="0"/>
              <a:buChar char="•"/>
            </a:pPr>
            <a:endParaRPr lang="en-US" sz="1200" b="0" i="0"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kern="1200" baseline="0" dirty="0" smtClean="0">
                <a:solidFill>
                  <a:schemeClr val="tx1"/>
                </a:solidFill>
                <a:effectLst/>
                <a:latin typeface="+mn-lt"/>
                <a:ea typeface="+mn-ea"/>
                <a:cs typeface="+mn-cs"/>
              </a:rPr>
              <a:t>“</a:t>
            </a:r>
            <a:r>
              <a:rPr lang="en-US" sz="1200" b="0" i="0" kern="1200" dirty="0" smtClean="0">
                <a:solidFill>
                  <a:schemeClr val="tx1"/>
                </a:solidFill>
                <a:effectLst/>
                <a:latin typeface="+mn-lt"/>
                <a:ea typeface="+mn-ea"/>
                <a:cs typeface="+mn-cs"/>
              </a:rPr>
              <a:t>Human rights legislation is public and fundamental law of general application. If there is a conflict between this fundamental law and other specific legislation, unless an exception is created, the human rights legislation must govern.”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i="0" kern="1200" baseline="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baseline="0" dirty="0" smtClean="0">
                <a:solidFill>
                  <a:schemeClr val="tx1"/>
                </a:solidFill>
                <a:effectLst/>
                <a:latin typeface="+mn-lt"/>
                <a:ea typeface="+mn-ea"/>
                <a:cs typeface="+mn-cs"/>
              </a:rPr>
              <a:t>The decision in </a:t>
            </a:r>
            <a:r>
              <a:rPr lang="en-US" sz="1200" b="0" i="1" kern="1200" dirty="0" smtClean="0">
                <a:solidFill>
                  <a:schemeClr val="tx1"/>
                </a:solidFill>
                <a:effectLst/>
                <a:latin typeface="+mn-lt"/>
                <a:ea typeface="+mn-ea"/>
                <a:cs typeface="+mn-cs"/>
              </a:rPr>
              <a:t>Winnipeg School Division No. 1 v. Craton </a:t>
            </a:r>
            <a:r>
              <a:rPr lang="en-US" sz="1200" b="0" i="0" kern="1200" dirty="0" smtClean="0">
                <a:solidFill>
                  <a:schemeClr val="tx1"/>
                </a:solidFill>
                <a:effectLst/>
                <a:latin typeface="+mn-lt"/>
                <a:ea typeface="+mn-ea"/>
                <a:cs typeface="+mn-cs"/>
              </a:rPr>
              <a:t>concerned a successful</a:t>
            </a:r>
            <a:r>
              <a:rPr lang="en-US" sz="1200" b="0" i="0" kern="1200" baseline="0" dirty="0" smtClean="0">
                <a:solidFill>
                  <a:schemeClr val="tx1"/>
                </a:solidFill>
                <a:effectLst/>
                <a:latin typeface="+mn-lt"/>
                <a:ea typeface="+mn-ea"/>
                <a:cs typeface="+mn-cs"/>
              </a:rPr>
              <a:t> challenge to the mandatory retirement provision in a collective agreement on the grounds that it offended the Manitoba Human rights Code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i="0" kern="1200" baseline="0" dirty="0" smtClean="0">
              <a:solidFill>
                <a:schemeClr val="tx1"/>
              </a:solidFill>
              <a:effectLst/>
              <a:latin typeface="+mn-lt"/>
              <a:ea typeface="+mn-ea"/>
              <a:cs typeface="+mn-cs"/>
            </a:endParaRPr>
          </a:p>
          <a:p>
            <a:pPr marL="171450" indent="-171450">
              <a:buFont typeface="Arial" panose="020B0604020202020204" pitchFamily="34" charset="0"/>
              <a:buChar char="•"/>
            </a:pPr>
            <a:r>
              <a:rPr lang="en-US" sz="1200" b="0" i="0" kern="1200" dirty="0" smtClean="0">
                <a:solidFill>
                  <a:schemeClr val="tx1"/>
                </a:solidFill>
                <a:effectLst/>
                <a:latin typeface="+mn-lt"/>
                <a:ea typeface="+mn-ea"/>
                <a:cs typeface="+mn-cs"/>
              </a:rPr>
              <a:t>This means that you must comply with the </a:t>
            </a:r>
            <a:r>
              <a:rPr lang="en-US" sz="1200" b="0" i="1" kern="1200" dirty="0" smtClean="0">
                <a:solidFill>
                  <a:schemeClr val="tx1"/>
                </a:solidFill>
                <a:effectLst/>
                <a:latin typeface="+mn-lt"/>
                <a:ea typeface="+mn-ea"/>
                <a:cs typeface="+mn-cs"/>
              </a:rPr>
              <a:t>Code</a:t>
            </a:r>
            <a:r>
              <a:rPr lang="en-US" sz="1200" b="0" i="0" kern="1200" dirty="0" smtClean="0">
                <a:solidFill>
                  <a:schemeClr val="tx1"/>
                </a:solidFill>
                <a:effectLst/>
                <a:latin typeface="+mn-lt"/>
                <a:ea typeface="+mn-ea"/>
                <a:cs typeface="+mn-cs"/>
              </a:rPr>
              <a:t> before other laws, </a:t>
            </a:r>
            <a:r>
              <a:rPr lang="en-US" sz="1200" b="1" i="0" u="sng" kern="1200" dirty="0" smtClean="0">
                <a:solidFill>
                  <a:schemeClr val="tx1"/>
                </a:solidFill>
                <a:effectLst/>
                <a:latin typeface="+mn-lt"/>
                <a:ea typeface="+mn-ea"/>
                <a:cs typeface="+mn-cs"/>
              </a:rPr>
              <a:t>unless there is a specific exception</a:t>
            </a:r>
            <a:r>
              <a:rPr lang="en-US" sz="1200" b="0" i="0" kern="1200" dirty="0" smtClean="0">
                <a:solidFill>
                  <a:schemeClr val="tx1"/>
                </a:solidFill>
                <a:effectLst/>
                <a:latin typeface="+mn-lt"/>
                <a:ea typeface="+mn-ea"/>
                <a:cs typeface="+mn-cs"/>
              </a:rPr>
              <a:t>. </a:t>
            </a:r>
          </a:p>
          <a:p>
            <a:pPr marL="171450" indent="-171450">
              <a:buFont typeface="Arial" panose="020B0604020202020204" pitchFamily="34" charset="0"/>
              <a:buChar char="•"/>
            </a:pPr>
            <a:r>
              <a:rPr lang="en-US" sz="1200" b="0" i="0" kern="1200" dirty="0" smtClean="0">
                <a:solidFill>
                  <a:schemeClr val="tx1"/>
                </a:solidFill>
                <a:effectLst/>
                <a:latin typeface="+mn-lt"/>
                <a:ea typeface="+mn-ea"/>
                <a:cs typeface="+mn-cs"/>
              </a:rPr>
              <a:t>The requirements in other legislation may be considered to be minimum standards that can be exceeded to comply</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with the </a:t>
            </a:r>
            <a:r>
              <a:rPr lang="en-US" sz="1200" b="0" i="1" kern="1200" dirty="0" smtClean="0">
                <a:solidFill>
                  <a:schemeClr val="tx1"/>
                </a:solidFill>
                <a:effectLst/>
                <a:latin typeface="+mn-lt"/>
                <a:ea typeface="+mn-ea"/>
                <a:cs typeface="+mn-cs"/>
              </a:rPr>
              <a:t>Code</a:t>
            </a:r>
            <a:r>
              <a:rPr lang="en-US" sz="1200" b="0" i="0" kern="1200" dirty="0" smtClean="0">
                <a:solidFill>
                  <a:schemeClr val="tx1"/>
                </a:solidFill>
                <a:effectLst/>
                <a:latin typeface="+mn-lt"/>
                <a:ea typeface="+mn-ea"/>
                <a:cs typeface="+mn-cs"/>
              </a:rPr>
              <a:t>.</a:t>
            </a:r>
          </a:p>
          <a:p>
            <a:pPr marL="171450" indent="-171450">
              <a:buFont typeface="Arial" panose="020B0604020202020204" pitchFamily="34" charset="0"/>
              <a:buChar char="•"/>
            </a:pPr>
            <a:endParaRPr lang="en-US" sz="1200" b="0" i="0" kern="1200" dirty="0" smtClean="0">
              <a:solidFill>
                <a:schemeClr val="tx1"/>
              </a:solidFill>
              <a:effectLst/>
              <a:latin typeface="+mn-lt"/>
              <a:ea typeface="+mn-ea"/>
              <a:cs typeface="+mn-cs"/>
            </a:endParaRPr>
          </a:p>
          <a:p>
            <a:pPr marL="0" indent="0">
              <a:buFont typeface="Arial" panose="020B0604020202020204" pitchFamily="34" charset="0"/>
              <a:buNone/>
            </a:pPr>
            <a:r>
              <a:rPr lang="en-US" sz="1200" b="0" i="0" kern="1200" dirty="0" smtClean="0">
                <a:solidFill>
                  <a:schemeClr val="tx1"/>
                </a:solidFill>
                <a:effectLst/>
                <a:latin typeface="+mn-lt"/>
                <a:ea typeface="+mn-ea"/>
                <a:cs typeface="+mn-cs"/>
              </a:rPr>
              <a:t>The</a:t>
            </a:r>
            <a:r>
              <a:rPr lang="en-US" sz="1200" b="0" i="0" kern="1200" baseline="0" dirty="0" smtClean="0">
                <a:solidFill>
                  <a:schemeClr val="tx1"/>
                </a:solidFill>
                <a:effectLst/>
                <a:latin typeface="+mn-lt"/>
                <a:ea typeface="+mn-ea"/>
                <a:cs typeface="+mn-cs"/>
              </a:rPr>
              <a:t> Ontario Human Rights Commission identifies three steps to ensure competing rights are properly addressed:</a:t>
            </a:r>
          </a:p>
          <a:p>
            <a:pPr marL="228600" indent="-228600">
              <a:buFont typeface="Arial" panose="020B0604020202020204" pitchFamily="34" charset="0"/>
              <a:buAutoNum type="arabicPeriod"/>
            </a:pPr>
            <a:r>
              <a:rPr lang="en-US" sz="1200" b="0" i="0" kern="1200" baseline="0" dirty="0" smtClean="0">
                <a:solidFill>
                  <a:schemeClr val="tx1"/>
                </a:solidFill>
                <a:effectLst/>
                <a:latin typeface="+mn-lt"/>
                <a:ea typeface="+mn-ea"/>
                <a:cs typeface="+mn-cs"/>
              </a:rPr>
              <a:t>Recognizing competing rights claims – is there more than a minimal interference in a recognized right or legal entitlement?</a:t>
            </a:r>
          </a:p>
          <a:p>
            <a:pPr marL="228600" indent="-228600">
              <a:buFont typeface="Arial" panose="020B0604020202020204" pitchFamily="34" charset="0"/>
              <a:buAutoNum type="arabicPeriod"/>
            </a:pPr>
            <a:r>
              <a:rPr lang="en-US" sz="1200" b="0" i="0" kern="1200" baseline="0" dirty="0" smtClean="0">
                <a:solidFill>
                  <a:schemeClr val="tx1"/>
                </a:solidFill>
                <a:effectLst/>
                <a:latin typeface="+mn-lt"/>
                <a:ea typeface="+mn-ea"/>
                <a:cs typeface="+mn-cs"/>
              </a:rPr>
              <a:t>Reconciling competing claims – can the competing rights both be enjoyed, and, if not, is there a next best solution?</a:t>
            </a:r>
          </a:p>
          <a:p>
            <a:pPr marL="228600" indent="-228600">
              <a:buFont typeface="Arial" panose="020B0604020202020204" pitchFamily="34" charset="0"/>
              <a:buAutoNum type="arabicPeriod"/>
            </a:pPr>
            <a:r>
              <a:rPr lang="en-US" sz="1200" b="0" i="0" kern="1200" baseline="0" dirty="0" smtClean="0">
                <a:solidFill>
                  <a:schemeClr val="tx1"/>
                </a:solidFill>
                <a:effectLst/>
                <a:latin typeface="+mn-lt"/>
                <a:ea typeface="+mn-ea"/>
                <a:cs typeface="+mn-cs"/>
              </a:rPr>
              <a:t>Making a decision which is consistent with human rights and other laws and other applicable legal decisions.</a:t>
            </a:r>
            <a:endParaRPr lang="en-US" sz="1200" b="0" i="0" kern="1200" dirty="0" smtClean="0">
              <a:solidFill>
                <a:schemeClr val="tx1"/>
              </a:solidFill>
              <a:effectLst/>
              <a:latin typeface="+mn-lt"/>
              <a:ea typeface="+mn-ea"/>
              <a:cs typeface="+mn-cs"/>
            </a:endParaRPr>
          </a:p>
          <a:p>
            <a:pPr marL="171450" indent="-171450">
              <a:buFont typeface="Arial" panose="020B0604020202020204" pitchFamily="34" charset="0"/>
              <a:buChar char="•"/>
            </a:pPr>
            <a:endParaRPr lang="en-US" sz="1200" b="0" i="0" kern="1200" dirty="0" smtClean="0">
              <a:solidFill>
                <a:schemeClr val="tx1"/>
              </a:solidFill>
              <a:effectLst/>
              <a:latin typeface="+mn-lt"/>
              <a:ea typeface="+mn-ea"/>
              <a:cs typeface="+mn-cs"/>
            </a:endParaRPr>
          </a:p>
        </p:txBody>
      </p:sp>
      <p:sp>
        <p:nvSpPr>
          <p:cNvPr id="4" name="Footer Placeholder 3"/>
          <p:cNvSpPr>
            <a:spLocks noGrp="1"/>
          </p:cNvSpPr>
          <p:nvPr>
            <p:ph type="ftr" sz="quarter" idx="10"/>
          </p:nvPr>
        </p:nvSpPr>
        <p:spPr/>
        <p:txBody>
          <a:bodyPr/>
          <a:lstStyle/>
          <a:p>
            <a:r>
              <a:rPr lang="en-US" smtClean="0"/>
              <a:t>Filion Wakely Thorup Angeletti LLP.</a:t>
            </a:r>
            <a:endParaRPr lang="en-US" dirty="0"/>
          </a:p>
        </p:txBody>
      </p:sp>
      <p:sp>
        <p:nvSpPr>
          <p:cNvPr id="5" name="Slide Number Placeholder 4"/>
          <p:cNvSpPr>
            <a:spLocks noGrp="1"/>
          </p:cNvSpPr>
          <p:nvPr>
            <p:ph type="sldNum" sz="quarter" idx="11"/>
          </p:nvPr>
        </p:nvSpPr>
        <p:spPr/>
        <p:txBody>
          <a:bodyPr/>
          <a:lstStyle/>
          <a:p>
            <a:fld id="{E90C5129-FC5F-4A0E-A98B-D319C5761447}" type="slidenum">
              <a:rPr lang="en-US" smtClean="0"/>
              <a:t>23</a:t>
            </a:fld>
            <a:endParaRPr lang="en-US" dirty="0"/>
          </a:p>
        </p:txBody>
      </p:sp>
    </p:spTree>
    <p:extLst>
      <p:ext uri="{BB962C8B-B14F-4D97-AF65-F5344CB8AC3E}">
        <p14:creationId xmlns:p14="http://schemas.microsoft.com/office/powerpoint/2010/main" val="36613873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CA" dirty="0" smtClean="0"/>
              <a:t>The decision in </a:t>
            </a:r>
            <a:r>
              <a:rPr lang="en-CA" dirty="0" err="1" smtClean="0"/>
              <a:t>Halton</a:t>
            </a:r>
            <a:r>
              <a:rPr lang="en-CA" dirty="0" smtClean="0"/>
              <a:t> illustrates the competing rights between employees under Human</a:t>
            </a:r>
            <a:r>
              <a:rPr lang="en-CA" baseline="0" dirty="0" smtClean="0"/>
              <a:t> Rights legislation, and a school board under Occupational Health and Safety legislation to protect its employees in relation to student violence. </a:t>
            </a:r>
          </a:p>
          <a:p>
            <a:endParaRPr lang="en-CA" baseline="0" dirty="0" smtClean="0"/>
          </a:p>
          <a:p>
            <a:r>
              <a:rPr lang="en-CA" dirty="0" smtClean="0"/>
              <a:t>The </a:t>
            </a:r>
            <a:r>
              <a:rPr lang="en-CA" dirty="0" err="1" smtClean="0"/>
              <a:t>Halton</a:t>
            </a:r>
            <a:r>
              <a:rPr lang="en-CA" dirty="0" smtClean="0"/>
              <a:t> Board</a:t>
            </a:r>
            <a:r>
              <a:rPr lang="en-CA" baseline="0" dirty="0" smtClean="0"/>
              <a:t> implemented this training </a:t>
            </a:r>
            <a:r>
              <a:rPr lang="en-US" sz="1200" b="0" i="0" kern="1200" dirty="0" smtClean="0">
                <a:solidFill>
                  <a:schemeClr val="tx1"/>
                </a:solidFill>
                <a:effectLst/>
                <a:latin typeface="+mn-lt"/>
                <a:ea typeface="+mn-ea"/>
                <a:cs typeface="+mn-cs"/>
              </a:rPr>
              <a:t>to ensure that educators are able to safely and effectively manage student </a:t>
            </a:r>
            <a:r>
              <a:rPr lang="en-US" sz="1200" b="0" i="0" kern="1200" dirty="0" err="1" smtClean="0">
                <a:solidFill>
                  <a:schemeClr val="tx1"/>
                </a:solidFill>
                <a:effectLst/>
                <a:latin typeface="+mn-lt"/>
                <a:ea typeface="+mn-ea"/>
                <a:cs typeface="+mn-cs"/>
              </a:rPr>
              <a:t>behaviours</a:t>
            </a:r>
            <a:r>
              <a:rPr lang="en-US" sz="1200" b="0" i="0" kern="1200" dirty="0" smtClean="0">
                <a:solidFill>
                  <a:schemeClr val="tx1"/>
                </a:solidFill>
                <a:effectLst/>
                <a:latin typeface="+mn-lt"/>
                <a:ea typeface="+mn-ea"/>
                <a:cs typeface="+mn-cs"/>
              </a:rPr>
              <a:t> in a way that is safe for both the student and the staff member.  BMS training emphasizes the understanding and use of proven early intervention techniques of a non-physical nature, while recognizing and addressing the need for safe and effective physical interventions. </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The Union grieved on the basis that employees should have the right to choose to participate in the physical aspects of the training, and requiring this portion to be mandatory violated a teacher’s personal integrity and personal autonomy. As</a:t>
            </a:r>
            <a:r>
              <a:rPr lang="en-US" sz="1200" b="0" i="0" kern="1200" baseline="0" dirty="0" smtClean="0">
                <a:solidFill>
                  <a:schemeClr val="tx1"/>
                </a:solidFill>
                <a:effectLst/>
                <a:latin typeface="+mn-lt"/>
                <a:ea typeface="+mn-ea"/>
                <a:cs typeface="+mn-cs"/>
              </a:rPr>
              <a:t> argued by the Union, these are rights recognized by the common law, and supported by the Charter (right to life, liberty and security of the person in section 7). </a:t>
            </a:r>
          </a:p>
          <a:p>
            <a:endParaRPr lang="en-US" sz="1200" b="0" i="0" kern="1200" baseline="0" dirty="0" smtClean="0">
              <a:solidFill>
                <a:schemeClr val="tx1"/>
              </a:solidFill>
              <a:effectLst/>
              <a:latin typeface="+mn-lt"/>
              <a:ea typeface="+mn-ea"/>
              <a:cs typeface="+mn-cs"/>
            </a:endParaRPr>
          </a:p>
          <a:p>
            <a:r>
              <a:rPr lang="en-US" sz="1200" b="0" i="0" kern="1200" baseline="0" dirty="0" smtClean="0">
                <a:solidFill>
                  <a:schemeClr val="tx1"/>
                </a:solidFill>
                <a:effectLst/>
                <a:latin typeface="+mn-lt"/>
                <a:ea typeface="+mn-ea"/>
                <a:cs typeface="+mn-cs"/>
              </a:rPr>
              <a:t>In determining whether the requirement to participate in the physical training was reasonable, the Arbitrator had to consider the employees’ rights to personal autonomy, and the Board’s rights and obligations to take all reasonable measures to protect its workers.</a:t>
            </a:r>
          </a:p>
          <a:p>
            <a:endParaRPr lang="en-US" sz="1200" b="0" i="0" kern="1200" baseline="0" dirty="0" smtClean="0">
              <a:solidFill>
                <a:schemeClr val="tx1"/>
              </a:solidFill>
              <a:effectLst/>
              <a:latin typeface="+mn-lt"/>
              <a:ea typeface="+mn-ea"/>
              <a:cs typeface="+mn-cs"/>
            </a:endParaRPr>
          </a:p>
          <a:p>
            <a:r>
              <a:rPr lang="en-US" sz="1200" b="1" i="0" kern="1200" baseline="0" dirty="0" smtClean="0">
                <a:solidFill>
                  <a:schemeClr val="tx1"/>
                </a:solidFill>
                <a:effectLst/>
                <a:latin typeface="+mn-lt"/>
                <a:ea typeface="+mn-ea"/>
                <a:cs typeface="+mn-cs"/>
              </a:rPr>
              <a:t>The Arbitrator upheld the Union’s grievance, </a:t>
            </a:r>
            <a:r>
              <a:rPr lang="en-US" sz="1200" b="1" i="0" u="sng" kern="1200" baseline="0" dirty="0" smtClean="0">
                <a:solidFill>
                  <a:schemeClr val="tx1"/>
                </a:solidFill>
                <a:effectLst/>
                <a:latin typeface="+mn-lt"/>
                <a:ea typeface="+mn-ea"/>
                <a:cs typeface="+mn-cs"/>
              </a:rPr>
              <a:t>in part.</a:t>
            </a:r>
            <a:r>
              <a:rPr lang="en-US" sz="1200" b="1" i="0" u="none" kern="1200" baseline="0" dirty="0" smtClean="0">
                <a:solidFill>
                  <a:schemeClr val="tx1"/>
                </a:solidFill>
                <a:effectLst/>
                <a:latin typeface="+mn-lt"/>
                <a:ea typeface="+mn-ea"/>
                <a:cs typeface="+mn-cs"/>
              </a:rPr>
              <a:t> He essentially</a:t>
            </a:r>
            <a:r>
              <a:rPr lang="en-US" sz="1200" b="1" i="0" kern="1200" baseline="0" dirty="0" smtClean="0">
                <a:solidFill>
                  <a:schemeClr val="tx1"/>
                </a:solidFill>
                <a:effectLst/>
                <a:latin typeface="+mn-lt"/>
                <a:ea typeface="+mn-ea"/>
                <a:cs typeface="+mn-cs"/>
              </a:rPr>
              <a:t> concluded that the policy was overbroad: requiring </a:t>
            </a:r>
            <a:r>
              <a:rPr lang="en-US" sz="1200" b="1" i="0" u="sng" kern="1200" baseline="0" dirty="0" smtClean="0">
                <a:solidFill>
                  <a:schemeClr val="tx1"/>
                </a:solidFill>
                <a:effectLst/>
                <a:latin typeface="+mn-lt"/>
                <a:ea typeface="+mn-ea"/>
                <a:cs typeface="+mn-cs"/>
              </a:rPr>
              <a:t>all teachers</a:t>
            </a:r>
            <a:r>
              <a:rPr lang="en-US" sz="1200" b="1" i="0" u="none" kern="1200" baseline="0" dirty="0" smtClean="0">
                <a:solidFill>
                  <a:schemeClr val="tx1"/>
                </a:solidFill>
                <a:effectLst/>
                <a:latin typeface="+mn-lt"/>
                <a:ea typeface="+mn-ea"/>
                <a:cs typeface="+mn-cs"/>
              </a:rPr>
              <a:t> to participate in the </a:t>
            </a:r>
            <a:r>
              <a:rPr lang="en-US" sz="1200" b="1" i="0" u="sng" kern="1200" baseline="0" dirty="0" smtClean="0">
                <a:solidFill>
                  <a:schemeClr val="tx1"/>
                </a:solidFill>
                <a:effectLst/>
                <a:latin typeface="+mn-lt"/>
                <a:ea typeface="+mn-ea"/>
                <a:cs typeface="+mn-cs"/>
              </a:rPr>
              <a:t>physical portions</a:t>
            </a:r>
            <a:r>
              <a:rPr lang="en-US" sz="1200" b="1" i="0" u="none" kern="1200" baseline="0" dirty="0" smtClean="0">
                <a:solidFill>
                  <a:schemeClr val="tx1"/>
                </a:solidFill>
                <a:effectLst/>
                <a:latin typeface="+mn-lt"/>
                <a:ea typeface="+mn-ea"/>
                <a:cs typeface="+mn-cs"/>
              </a:rPr>
              <a:t> of the training was not reasonable, as all teachers are not regularly involved with students with behavioral issues where physical intervention is required. Requiring teachers to participate in BMS training </a:t>
            </a:r>
            <a:r>
              <a:rPr lang="en-US" sz="1200" b="1" i="0" u="sng" kern="1200" baseline="0" dirty="0" smtClean="0">
                <a:solidFill>
                  <a:schemeClr val="tx1"/>
                </a:solidFill>
                <a:effectLst/>
                <a:latin typeface="+mn-lt"/>
                <a:ea typeface="+mn-ea"/>
                <a:cs typeface="+mn-cs"/>
              </a:rPr>
              <a:t>absent the physical portions</a:t>
            </a:r>
            <a:r>
              <a:rPr lang="en-US" sz="1200" b="1" i="0" u="none" kern="1200" baseline="0" dirty="0" smtClean="0">
                <a:solidFill>
                  <a:schemeClr val="tx1"/>
                </a:solidFill>
                <a:effectLst/>
                <a:latin typeface="+mn-lt"/>
                <a:ea typeface="+mn-ea"/>
                <a:cs typeface="+mn-cs"/>
              </a:rPr>
              <a:t> was reasonable, and the arbitrator went as far as suggesting that </a:t>
            </a:r>
            <a:r>
              <a:rPr lang="en-US" sz="1200" b="1" i="0" u="sng" kern="1200" baseline="0" dirty="0" smtClean="0">
                <a:solidFill>
                  <a:schemeClr val="tx1"/>
                </a:solidFill>
                <a:effectLst/>
                <a:latin typeface="+mn-lt"/>
                <a:ea typeface="+mn-ea"/>
                <a:cs typeface="+mn-cs"/>
              </a:rPr>
              <a:t>requiring</a:t>
            </a:r>
            <a:r>
              <a:rPr lang="en-US" sz="1200" b="1" i="0" u="none" kern="1200" baseline="0" dirty="0" smtClean="0">
                <a:solidFill>
                  <a:schemeClr val="tx1"/>
                </a:solidFill>
                <a:effectLst/>
                <a:latin typeface="+mn-lt"/>
                <a:ea typeface="+mn-ea"/>
                <a:cs typeface="+mn-cs"/>
              </a:rPr>
              <a:t> some employees who are regularly involved with students with </a:t>
            </a:r>
            <a:r>
              <a:rPr lang="en-US" sz="1200" b="1" i="0" u="none" kern="1200" baseline="0" dirty="0" err="1" smtClean="0">
                <a:solidFill>
                  <a:schemeClr val="tx1"/>
                </a:solidFill>
                <a:effectLst/>
                <a:latin typeface="+mn-lt"/>
                <a:ea typeface="+mn-ea"/>
                <a:cs typeface="+mn-cs"/>
              </a:rPr>
              <a:t>behavioural</a:t>
            </a:r>
            <a:r>
              <a:rPr lang="en-US" sz="1200" b="1" i="0" u="none" kern="1200" baseline="0" dirty="0" smtClean="0">
                <a:solidFill>
                  <a:schemeClr val="tx1"/>
                </a:solidFill>
                <a:effectLst/>
                <a:latin typeface="+mn-lt"/>
                <a:ea typeface="+mn-ea"/>
                <a:cs typeface="+mn-cs"/>
              </a:rPr>
              <a:t> issues to participate in the physical portions of the training would be reasonable. The union specifically requested that this issue be remitted to the parties, so there is no decision on when mandatory physical training may be required, and which employees it may apply to.</a:t>
            </a:r>
          </a:p>
          <a:p>
            <a:endParaRPr lang="en-US" sz="1200" b="1" i="0" u="none" kern="1200" baseline="0" dirty="0" smtClean="0">
              <a:solidFill>
                <a:schemeClr val="tx1"/>
              </a:solidFill>
              <a:effectLst/>
              <a:latin typeface="+mn-lt"/>
              <a:ea typeface="+mn-ea"/>
              <a:cs typeface="+mn-cs"/>
            </a:endParaRPr>
          </a:p>
          <a:p>
            <a:r>
              <a:rPr lang="en-US" sz="1200" b="1" i="0" u="none" kern="1200" baseline="0" dirty="0" smtClean="0">
                <a:solidFill>
                  <a:schemeClr val="tx1"/>
                </a:solidFill>
                <a:effectLst/>
                <a:latin typeface="+mn-lt"/>
                <a:ea typeface="+mn-ea"/>
                <a:cs typeface="+mn-cs"/>
              </a:rPr>
              <a:t>The Arbitrator also noted that, if the parties were going to have mandatory physical training, there had to be an appropriate accommodation mechanism to account for exemptions on </a:t>
            </a:r>
            <a:r>
              <a:rPr lang="en-US" sz="1200" b="1" i="1" u="none" kern="1200" baseline="0" dirty="0" smtClean="0">
                <a:solidFill>
                  <a:schemeClr val="tx1"/>
                </a:solidFill>
                <a:effectLst/>
                <a:latin typeface="+mn-lt"/>
                <a:ea typeface="+mn-ea"/>
                <a:cs typeface="+mn-cs"/>
              </a:rPr>
              <a:t>Code </a:t>
            </a:r>
            <a:r>
              <a:rPr lang="en-US" sz="1200" b="1" i="0" u="none" kern="1200" baseline="0" dirty="0" smtClean="0">
                <a:solidFill>
                  <a:schemeClr val="tx1"/>
                </a:solidFill>
                <a:effectLst/>
                <a:latin typeface="+mn-lt"/>
                <a:ea typeface="+mn-ea"/>
                <a:cs typeface="+mn-cs"/>
              </a:rPr>
              <a:t>grounds.</a:t>
            </a:r>
            <a:endParaRPr lang="en-CA" b="1" dirty="0"/>
          </a:p>
        </p:txBody>
      </p:sp>
      <p:sp>
        <p:nvSpPr>
          <p:cNvPr id="4" name="Footer Placeholder 3"/>
          <p:cNvSpPr>
            <a:spLocks noGrp="1"/>
          </p:cNvSpPr>
          <p:nvPr>
            <p:ph type="ftr" sz="quarter" idx="10"/>
          </p:nvPr>
        </p:nvSpPr>
        <p:spPr/>
        <p:txBody>
          <a:bodyPr/>
          <a:lstStyle/>
          <a:p>
            <a:r>
              <a:rPr lang="en-US" smtClean="0"/>
              <a:t>Filion Wakely Thorup Angeletti LLP.</a:t>
            </a:r>
            <a:endParaRPr lang="en-US" dirty="0"/>
          </a:p>
        </p:txBody>
      </p:sp>
      <p:sp>
        <p:nvSpPr>
          <p:cNvPr id="5" name="Slide Number Placeholder 4"/>
          <p:cNvSpPr>
            <a:spLocks noGrp="1"/>
          </p:cNvSpPr>
          <p:nvPr>
            <p:ph type="sldNum" sz="quarter" idx="11"/>
          </p:nvPr>
        </p:nvSpPr>
        <p:spPr/>
        <p:txBody>
          <a:bodyPr/>
          <a:lstStyle/>
          <a:p>
            <a:fld id="{E90C5129-FC5F-4A0E-A98B-D319C5761447}" type="slidenum">
              <a:rPr lang="en-US" smtClean="0"/>
              <a:t>24</a:t>
            </a:fld>
            <a:endParaRPr lang="en-US" dirty="0"/>
          </a:p>
        </p:txBody>
      </p:sp>
    </p:spTree>
    <p:extLst>
      <p:ext uri="{BB962C8B-B14F-4D97-AF65-F5344CB8AC3E}">
        <p14:creationId xmlns:p14="http://schemas.microsoft.com/office/powerpoint/2010/main" val="3587983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Footer Placeholder 3"/>
          <p:cNvSpPr>
            <a:spLocks noGrp="1"/>
          </p:cNvSpPr>
          <p:nvPr>
            <p:ph type="ftr" sz="quarter" idx="10"/>
          </p:nvPr>
        </p:nvSpPr>
        <p:spPr/>
        <p:txBody>
          <a:bodyPr/>
          <a:lstStyle/>
          <a:p>
            <a:r>
              <a:rPr lang="en-US" smtClean="0"/>
              <a:t>Filion Wakely Thorup Angeletti LLP.</a:t>
            </a:r>
            <a:endParaRPr lang="en-US" dirty="0"/>
          </a:p>
        </p:txBody>
      </p:sp>
      <p:sp>
        <p:nvSpPr>
          <p:cNvPr id="5" name="Slide Number Placeholder 4"/>
          <p:cNvSpPr>
            <a:spLocks noGrp="1"/>
          </p:cNvSpPr>
          <p:nvPr>
            <p:ph type="sldNum" sz="quarter" idx="11"/>
          </p:nvPr>
        </p:nvSpPr>
        <p:spPr/>
        <p:txBody>
          <a:bodyPr/>
          <a:lstStyle/>
          <a:p>
            <a:fld id="{E90C5129-FC5F-4A0E-A98B-D319C5761447}" type="slidenum">
              <a:rPr lang="en-US" smtClean="0"/>
              <a:t>25</a:t>
            </a:fld>
            <a:endParaRPr lang="en-US" dirty="0"/>
          </a:p>
        </p:txBody>
      </p:sp>
    </p:spTree>
    <p:extLst>
      <p:ext uri="{BB962C8B-B14F-4D97-AF65-F5344CB8AC3E}">
        <p14:creationId xmlns:p14="http://schemas.microsoft.com/office/powerpoint/2010/main" val="2599635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These sections outline some of the situations</a:t>
            </a:r>
            <a:r>
              <a:rPr lang="en-CA" baseline="0" dirty="0" smtClean="0"/>
              <a:t> in which disclosure to the </a:t>
            </a:r>
            <a:r>
              <a:rPr lang="en-CA" baseline="0" dirty="0" err="1" smtClean="0"/>
              <a:t>JHSC</a:t>
            </a:r>
            <a:r>
              <a:rPr lang="en-CA" baseline="0" dirty="0" smtClean="0"/>
              <a:t> is required:</a:t>
            </a:r>
          </a:p>
          <a:p>
            <a:pPr marL="228600" indent="-228600">
              <a:buAutoNum type="arabicPeriod"/>
            </a:pPr>
            <a:r>
              <a:rPr lang="en-CA" baseline="0" dirty="0" smtClean="0"/>
              <a:t>Under section 25 where the employer possesses a report regarding occupational health and safety </a:t>
            </a:r>
          </a:p>
          <a:p>
            <a:pPr marL="228600" indent="-228600">
              <a:buAutoNum type="arabicPeriod"/>
            </a:pPr>
            <a:r>
              <a:rPr lang="en-CA" baseline="0" dirty="0" smtClean="0"/>
              <a:t>Under section 32.03 where an employer has developed a program regarding workplace violence and undertakes an assessment pursuant to that program</a:t>
            </a:r>
            <a:endParaRPr lang="en-CA" dirty="0"/>
          </a:p>
        </p:txBody>
      </p:sp>
      <p:sp>
        <p:nvSpPr>
          <p:cNvPr id="4" name="Footer Placeholder 3"/>
          <p:cNvSpPr>
            <a:spLocks noGrp="1"/>
          </p:cNvSpPr>
          <p:nvPr>
            <p:ph type="ftr" sz="quarter" idx="10"/>
          </p:nvPr>
        </p:nvSpPr>
        <p:spPr/>
        <p:txBody>
          <a:bodyPr/>
          <a:lstStyle/>
          <a:p>
            <a:r>
              <a:rPr lang="en-US" smtClean="0"/>
              <a:t>Filion Wakely Thorup Angeletti LLP.</a:t>
            </a:r>
            <a:endParaRPr lang="en-US" dirty="0"/>
          </a:p>
        </p:txBody>
      </p:sp>
      <p:sp>
        <p:nvSpPr>
          <p:cNvPr id="5" name="Slide Number Placeholder 4"/>
          <p:cNvSpPr>
            <a:spLocks noGrp="1"/>
          </p:cNvSpPr>
          <p:nvPr>
            <p:ph type="sldNum" sz="quarter" idx="11"/>
          </p:nvPr>
        </p:nvSpPr>
        <p:spPr/>
        <p:txBody>
          <a:bodyPr/>
          <a:lstStyle/>
          <a:p>
            <a:fld id="{E90C5129-FC5F-4A0E-A98B-D319C5761447}" type="slidenum">
              <a:rPr lang="en-US" smtClean="0"/>
              <a:t>26</a:t>
            </a:fld>
            <a:endParaRPr lang="en-US" dirty="0"/>
          </a:p>
        </p:txBody>
      </p:sp>
    </p:spTree>
    <p:extLst>
      <p:ext uri="{BB962C8B-B14F-4D97-AF65-F5344CB8AC3E}">
        <p14:creationId xmlns:p14="http://schemas.microsoft.com/office/powerpoint/2010/main" val="11160851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0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b="1" dirty="0" smtClean="0"/>
              <a:t>Other provinces?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b="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CA" b="1" dirty="0" smtClean="0"/>
              <a:t>Manitoba </a:t>
            </a:r>
            <a:r>
              <a:rPr lang="en-US" sz="1200" b="1" i="0" kern="1200" dirty="0" smtClean="0">
                <a:solidFill>
                  <a:schemeClr val="tx1"/>
                </a:solidFill>
                <a:effectLst/>
                <a:latin typeface="+mn-lt"/>
                <a:ea typeface="+mn-ea"/>
                <a:cs typeface="+mn-cs"/>
              </a:rPr>
              <a:t>Workplace Safety and Health Regulation, Man </a:t>
            </a:r>
            <a:r>
              <a:rPr lang="en-US" sz="1200" b="1" i="0" kern="1200" dirty="0" err="1" smtClean="0">
                <a:solidFill>
                  <a:schemeClr val="tx1"/>
                </a:solidFill>
                <a:effectLst/>
                <a:latin typeface="+mn-lt"/>
                <a:ea typeface="+mn-ea"/>
                <a:cs typeface="+mn-cs"/>
              </a:rPr>
              <a:t>Reg</a:t>
            </a:r>
            <a:r>
              <a:rPr lang="en-US" sz="1200" b="1" i="0" kern="1200" dirty="0" smtClean="0">
                <a:solidFill>
                  <a:schemeClr val="tx1"/>
                </a:solidFill>
                <a:effectLst/>
                <a:latin typeface="+mn-lt"/>
                <a:ea typeface="+mn-ea"/>
                <a:cs typeface="+mn-cs"/>
              </a:rPr>
              <a:t> 217/2006 </a:t>
            </a:r>
          </a:p>
          <a:p>
            <a:endParaRPr lang="en-CA" b="1" dirty="0" smtClean="0"/>
          </a:p>
          <a:p>
            <a:r>
              <a:rPr lang="en-US" sz="1200" b="1" i="0" kern="1200" dirty="0" smtClean="0">
                <a:solidFill>
                  <a:schemeClr val="tx1"/>
                </a:solidFill>
                <a:effectLst/>
                <a:latin typeface="+mn-lt"/>
                <a:ea typeface="+mn-ea"/>
                <a:cs typeface="+mn-cs"/>
              </a:rPr>
              <a:t>2.9(3)  </a:t>
            </a:r>
            <a:r>
              <a:rPr lang="en-US" sz="1200" b="0" i="0" kern="1200" dirty="0" smtClean="0">
                <a:solidFill>
                  <a:schemeClr val="tx1"/>
                </a:solidFill>
                <a:effectLst/>
                <a:latin typeface="+mn-lt"/>
                <a:ea typeface="+mn-ea"/>
                <a:cs typeface="+mn-cs"/>
              </a:rPr>
              <a:t> After an investigation is completed, an employer, in consultation with the co-chairpersons or their designates, the representative or the worker, as applicable, must prepare a written report that includes the following:</a:t>
            </a:r>
          </a:p>
          <a:p>
            <a:r>
              <a:rPr lang="en-US" sz="1200" b="0" i="0" kern="1200" dirty="0" smtClean="0">
                <a:solidFill>
                  <a:schemeClr val="tx1"/>
                </a:solidFill>
                <a:effectLst/>
                <a:latin typeface="+mn-lt"/>
                <a:ea typeface="+mn-ea"/>
                <a:cs typeface="+mn-cs"/>
              </a:rPr>
              <a:t>(a) the name of any person injured or killed;</a:t>
            </a:r>
          </a:p>
          <a:p>
            <a:r>
              <a:rPr lang="en-US" sz="1200" b="0" i="0" kern="1200" dirty="0" smtClean="0">
                <a:solidFill>
                  <a:schemeClr val="tx1"/>
                </a:solidFill>
                <a:effectLst/>
                <a:latin typeface="+mn-lt"/>
                <a:ea typeface="+mn-ea"/>
                <a:cs typeface="+mn-cs"/>
              </a:rPr>
              <a:t>(b) the date, time and place of the incident, accident or dangerous occurrence;</a:t>
            </a:r>
          </a:p>
          <a:p>
            <a:r>
              <a:rPr lang="en-US" sz="1200" b="0" i="0" kern="1200" dirty="0" smtClean="0">
                <a:solidFill>
                  <a:schemeClr val="tx1"/>
                </a:solidFill>
                <a:effectLst/>
                <a:latin typeface="+mn-lt"/>
                <a:ea typeface="+mn-ea"/>
                <a:cs typeface="+mn-cs"/>
              </a:rPr>
              <a:t>(c) a description of the incident, accident or dangerous occurrence;</a:t>
            </a:r>
          </a:p>
          <a:p>
            <a:r>
              <a:rPr lang="en-US" sz="1200" b="0" i="0" kern="1200" dirty="0" smtClean="0">
                <a:solidFill>
                  <a:schemeClr val="tx1"/>
                </a:solidFill>
                <a:effectLst/>
                <a:latin typeface="+mn-lt"/>
                <a:ea typeface="+mn-ea"/>
                <a:cs typeface="+mn-cs"/>
              </a:rPr>
              <a:t>(d) any graphics, photographs or other evidence that may assist in determining the cause or causes of the incident, accident or dangerous occurrence;</a:t>
            </a:r>
          </a:p>
          <a:p>
            <a:r>
              <a:rPr lang="en-US" sz="1200" b="0" i="0" kern="1200" dirty="0" smtClean="0">
                <a:solidFill>
                  <a:schemeClr val="tx1"/>
                </a:solidFill>
                <a:effectLst/>
                <a:latin typeface="+mn-lt"/>
                <a:ea typeface="+mn-ea"/>
                <a:cs typeface="+mn-cs"/>
              </a:rPr>
              <a:t>(e) an explanation of the cause of the incident, accident or dangerous occurrence, including any factors or events that indirectly contributed to it occurring;</a:t>
            </a:r>
          </a:p>
          <a:p>
            <a:r>
              <a:rPr lang="en-US" sz="1200" b="0" i="0" kern="1200" dirty="0" smtClean="0">
                <a:solidFill>
                  <a:schemeClr val="tx1"/>
                </a:solidFill>
                <a:effectLst/>
                <a:latin typeface="+mn-lt"/>
                <a:ea typeface="+mn-ea"/>
                <a:cs typeface="+mn-cs"/>
              </a:rPr>
              <a:t>(f) any immediate corrective action taken;</a:t>
            </a:r>
          </a:p>
          <a:p>
            <a:r>
              <a:rPr lang="en-US" sz="1200" b="0" i="0" kern="1200" dirty="0" smtClean="0">
                <a:solidFill>
                  <a:schemeClr val="tx1"/>
                </a:solidFill>
                <a:effectLst/>
                <a:latin typeface="+mn-lt"/>
                <a:ea typeface="+mn-ea"/>
                <a:cs typeface="+mn-cs"/>
              </a:rPr>
              <a:t>(g) any long-term action that will be taken to prevent the occurrence of a similar incident, accident or dangerous occurrence, or the reasons for no action being taken.</a:t>
            </a:r>
          </a:p>
          <a:p>
            <a:endParaRPr lang="en-CA"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CA" b="1" dirty="0" smtClean="0"/>
              <a:t>Northwest Territories - </a:t>
            </a:r>
            <a:r>
              <a:rPr lang="en-US" sz="1200" b="1" i="0" kern="1200" dirty="0" smtClean="0">
                <a:solidFill>
                  <a:schemeClr val="tx1"/>
                </a:solidFill>
                <a:effectLst/>
                <a:latin typeface="+mn-lt"/>
                <a:ea typeface="+mn-ea"/>
                <a:cs typeface="+mn-cs"/>
              </a:rPr>
              <a:t>Occupational Health and Safety Regulations, NWT </a:t>
            </a:r>
            <a:r>
              <a:rPr lang="en-US" sz="1200" b="1" i="0" kern="1200" dirty="0" err="1" smtClean="0">
                <a:solidFill>
                  <a:schemeClr val="tx1"/>
                </a:solidFill>
                <a:effectLst/>
                <a:latin typeface="+mn-lt"/>
                <a:ea typeface="+mn-ea"/>
                <a:cs typeface="+mn-cs"/>
              </a:rPr>
              <a:t>Reg</a:t>
            </a:r>
            <a:r>
              <a:rPr lang="en-US" sz="1200" b="1" i="0" kern="1200" dirty="0" smtClean="0">
                <a:solidFill>
                  <a:schemeClr val="tx1"/>
                </a:solidFill>
                <a:effectLst/>
                <a:latin typeface="+mn-lt"/>
                <a:ea typeface="+mn-ea"/>
                <a:cs typeface="+mn-cs"/>
              </a:rPr>
              <a:t> 039-2015</a:t>
            </a:r>
          </a:p>
          <a:p>
            <a:endParaRPr lang="en-CA" dirty="0" smtClean="0"/>
          </a:p>
          <a:p>
            <a:r>
              <a:rPr lang="en-CA" dirty="0" smtClean="0"/>
              <a:t>29(1) After the investigation of an accident</a:t>
            </a:r>
            <a:r>
              <a:rPr lang="en-CA" baseline="0" dirty="0" smtClean="0"/>
              <a:t> causing serious bodily injury or dangerous occurrence, an employer shall, in consultation with the Committee or representative, or if no committee or rep is available, the workers, prepare a written report that includes:</a:t>
            </a:r>
          </a:p>
          <a:p>
            <a:pPr marL="228600" indent="-228600">
              <a:buAutoNum type="alphaLcParenBoth"/>
            </a:pPr>
            <a:r>
              <a:rPr lang="en-CA" baseline="0" dirty="0" smtClean="0"/>
              <a:t>Description of the accident or occurrence;</a:t>
            </a:r>
          </a:p>
          <a:p>
            <a:pPr marL="228600" indent="-228600">
              <a:buAutoNum type="alphaLcParenBoth"/>
            </a:pPr>
            <a:r>
              <a:rPr lang="en-CA" baseline="0" dirty="0" smtClean="0"/>
              <a:t>graphics, photographs, or other evidence</a:t>
            </a:r>
          </a:p>
          <a:p>
            <a:pPr marL="228600" indent="-228600">
              <a:buAutoNum type="alphaLcParenBoth"/>
            </a:pPr>
            <a:r>
              <a:rPr lang="en-CA" baseline="0" dirty="0" smtClean="0"/>
              <a:t>Identification of unsafe work conditions, acts, omission, or procedures that contributed to the accident</a:t>
            </a:r>
          </a:p>
          <a:p>
            <a:pPr marL="228600" indent="-228600">
              <a:buAutoNum type="alphaLcParenBoth"/>
            </a:pPr>
            <a:r>
              <a:rPr lang="en-CA" baseline="0" dirty="0" smtClean="0"/>
              <a:t>Explanation of the cause</a:t>
            </a:r>
          </a:p>
          <a:p>
            <a:pPr marL="228600" indent="-228600">
              <a:buAutoNum type="alphaLcParenBoth"/>
            </a:pPr>
            <a:r>
              <a:rPr lang="en-CA" baseline="0" dirty="0" smtClean="0"/>
              <a:t>Description of immediate corrective action taken; and</a:t>
            </a:r>
          </a:p>
          <a:p>
            <a:pPr marL="228600" indent="-228600">
              <a:buAutoNum type="alphaLcParenBoth"/>
            </a:pPr>
            <a:r>
              <a:rPr lang="en-CA" baseline="0" dirty="0" smtClean="0"/>
              <a:t>Description of longer-term actions that will be taken</a:t>
            </a:r>
          </a:p>
          <a:p>
            <a:endParaRPr lang="en-CA"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CA" b="1" dirty="0" smtClean="0"/>
              <a:t>Nunavut - </a:t>
            </a:r>
            <a:r>
              <a:rPr lang="en-US" sz="1200" b="1" i="0" kern="1200" dirty="0" smtClean="0">
                <a:solidFill>
                  <a:schemeClr val="tx1"/>
                </a:solidFill>
                <a:effectLst/>
                <a:latin typeface="+mn-lt"/>
                <a:ea typeface="+mn-ea"/>
                <a:cs typeface="+mn-cs"/>
              </a:rPr>
              <a:t>Occupational Health and Safety Regulations, Nu </a:t>
            </a:r>
            <a:r>
              <a:rPr lang="en-US" sz="1200" b="1" i="0" kern="1200" dirty="0" err="1" smtClean="0">
                <a:solidFill>
                  <a:schemeClr val="tx1"/>
                </a:solidFill>
                <a:effectLst/>
                <a:latin typeface="+mn-lt"/>
                <a:ea typeface="+mn-ea"/>
                <a:cs typeface="+mn-cs"/>
              </a:rPr>
              <a:t>Reg</a:t>
            </a:r>
            <a:r>
              <a:rPr lang="en-US" sz="1200" b="1" i="0" kern="1200" dirty="0" smtClean="0">
                <a:solidFill>
                  <a:schemeClr val="tx1"/>
                </a:solidFill>
                <a:effectLst/>
                <a:latin typeface="+mn-lt"/>
                <a:ea typeface="+mn-ea"/>
                <a:cs typeface="+mn-cs"/>
              </a:rPr>
              <a:t> 003-2016</a:t>
            </a:r>
          </a:p>
          <a:p>
            <a:endParaRPr lang="en-CA" dirty="0" smtClean="0"/>
          </a:p>
          <a:p>
            <a:r>
              <a:rPr lang="en-CA" dirty="0" smtClean="0"/>
              <a:t>28 </a:t>
            </a:r>
            <a:r>
              <a:rPr lang="en-US" dirty="0" smtClean="0"/>
              <a:t>(2) After the investigation of an accident causing serious bodily injury or a dangerous occurrence, an employer shall, in consultation with the Committee or representative or, if no Committee or representative is available, the workers, prepare a written report that includes </a:t>
            </a:r>
          </a:p>
          <a:p>
            <a:pPr marL="228600" indent="-228600">
              <a:buAutoNum type="alphaLcParenBoth"/>
            </a:pPr>
            <a:r>
              <a:rPr lang="en-US" dirty="0" smtClean="0"/>
              <a:t>a description of the accident or occurrence; </a:t>
            </a:r>
          </a:p>
          <a:p>
            <a:pPr marL="228600" indent="-228600">
              <a:buAutoNum type="alphaLcParenBoth"/>
            </a:pPr>
            <a:r>
              <a:rPr lang="en-US" dirty="0" smtClean="0"/>
              <a:t>graphics, photographs, video or other evidence that could assist in determining the causes of the accident or occurrence;</a:t>
            </a:r>
          </a:p>
          <a:p>
            <a:pPr marL="228600" indent="-228600">
              <a:buAutoNum type="alphaLcParenBoth"/>
            </a:pPr>
            <a:endParaRPr lang="en-US" dirty="0" smtClean="0"/>
          </a:p>
          <a:p>
            <a:r>
              <a:rPr lang="en-CA" b="1" dirty="0" smtClean="0"/>
              <a:t>Quebec - </a:t>
            </a:r>
            <a:r>
              <a:rPr lang="en-US" sz="1200" b="1" i="0" kern="1200" dirty="0" smtClean="0">
                <a:solidFill>
                  <a:schemeClr val="tx1"/>
                </a:solidFill>
                <a:effectLst/>
                <a:latin typeface="+mn-lt"/>
                <a:ea typeface="+mn-ea"/>
                <a:cs typeface="+mn-cs"/>
              </a:rPr>
              <a:t>Act respecting Occupational Health and Safety (</a:t>
            </a:r>
            <a:r>
              <a:rPr lang="en-US" sz="1200" b="1" i="0" kern="1200" dirty="0" err="1" smtClean="0">
                <a:solidFill>
                  <a:schemeClr val="tx1"/>
                </a:solidFill>
                <a:effectLst/>
                <a:latin typeface="+mn-lt"/>
                <a:ea typeface="+mn-ea"/>
                <a:cs typeface="+mn-cs"/>
              </a:rPr>
              <a:t>LSST</a:t>
            </a:r>
            <a:r>
              <a:rPr lang="en-US" sz="1200" b="1" i="0" kern="1200" dirty="0" smtClean="0">
                <a:solidFill>
                  <a:schemeClr val="tx1"/>
                </a:solidFill>
                <a:effectLst/>
                <a:latin typeface="+mn-lt"/>
                <a:ea typeface="+mn-ea"/>
                <a:cs typeface="+mn-cs"/>
              </a:rPr>
              <a:t>), </a:t>
            </a:r>
            <a:r>
              <a:rPr lang="en-US" sz="1200" b="1" i="0" kern="1200" dirty="0" err="1" smtClean="0">
                <a:solidFill>
                  <a:schemeClr val="tx1"/>
                </a:solidFill>
                <a:effectLst/>
                <a:latin typeface="+mn-lt"/>
                <a:ea typeface="+mn-ea"/>
                <a:cs typeface="+mn-cs"/>
              </a:rPr>
              <a:t>CQLR</a:t>
            </a:r>
            <a:r>
              <a:rPr lang="en-US" sz="1200" b="1" i="0" kern="1200" dirty="0" smtClean="0">
                <a:solidFill>
                  <a:schemeClr val="tx1"/>
                </a:solidFill>
                <a:effectLst/>
                <a:latin typeface="+mn-lt"/>
                <a:ea typeface="+mn-ea"/>
                <a:cs typeface="+mn-cs"/>
              </a:rPr>
              <a:t>, c. S-2.1</a:t>
            </a:r>
            <a:endParaRPr lang="en-CA" b="1" dirty="0" smtClean="0"/>
          </a:p>
          <a:p>
            <a:r>
              <a:rPr lang="en-US" dirty="0" smtClean="0"/>
              <a:t>78. The functions of a health and safety committee are</a:t>
            </a:r>
          </a:p>
          <a:p>
            <a:r>
              <a:rPr lang="en-US" sz="1200" b="0" i="0" u="none" strike="noStrike" kern="1200" dirty="0" smtClean="0">
                <a:solidFill>
                  <a:schemeClr val="tx1"/>
                </a:solidFill>
                <a:effectLst/>
                <a:latin typeface="+mn-lt"/>
                <a:ea typeface="+mn-ea"/>
                <a:cs typeface="+mn-cs"/>
              </a:rPr>
              <a:t>(</a:t>
            </a:r>
            <a:r>
              <a:rPr lang="en-US" sz="1200" b="0" i="0" kern="1200" dirty="0" smtClean="0">
                <a:solidFill>
                  <a:schemeClr val="tx1"/>
                </a:solidFill>
                <a:effectLst/>
                <a:latin typeface="+mn-lt"/>
                <a:ea typeface="+mn-ea"/>
                <a:cs typeface="+mn-cs"/>
              </a:rPr>
              <a:t>9</a:t>
            </a:r>
            <a:r>
              <a:rPr lang="en-US" sz="1200" b="0" i="0" u="none" strike="noStrike" kern="120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 to receive copy of notices of accident and to inquire into incidents that have caused or could have caused a work accident or an occupational disease and to submit the appropriate recommendations to the employer and the Commission;</a:t>
            </a:r>
          </a:p>
          <a:p>
            <a:endParaRPr lang="en-CA" dirty="0" smtClean="0"/>
          </a:p>
          <a:p>
            <a:r>
              <a:rPr lang="en-US" dirty="0" smtClean="0"/>
              <a:t>90. The functions of a safety representative are</a:t>
            </a:r>
          </a:p>
          <a:p>
            <a:r>
              <a:rPr lang="en-US" sz="1200" b="0" i="0" u="none" strike="noStrike" kern="1200" dirty="0" smtClean="0">
                <a:solidFill>
                  <a:schemeClr val="tx1"/>
                </a:solidFill>
                <a:effectLst/>
                <a:latin typeface="+mn-lt"/>
                <a:ea typeface="+mn-ea"/>
                <a:cs typeface="+mn-cs"/>
              </a:rPr>
              <a:t>(</a:t>
            </a:r>
            <a:r>
              <a:rPr lang="en-US" sz="1200" b="0" i="0" kern="1200" dirty="0" smtClean="0">
                <a:solidFill>
                  <a:schemeClr val="tx1"/>
                </a:solidFill>
                <a:effectLst/>
                <a:latin typeface="+mn-lt"/>
                <a:ea typeface="+mn-ea"/>
                <a:cs typeface="+mn-cs"/>
              </a:rPr>
              <a:t>2</a:t>
            </a:r>
            <a:r>
              <a:rPr lang="en-US" sz="1200" b="0" i="0" u="none" strike="noStrike" kern="120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 to receive copies of accident notices and investigate incidents that have caused or could have caused an accident;</a:t>
            </a:r>
            <a:endParaRPr lang="en-CA" dirty="0" smtClean="0"/>
          </a:p>
          <a:p>
            <a:r>
              <a:rPr lang="en-US" sz="1200" b="0" i="0" u="none" strike="noStrike" kern="1200" dirty="0" smtClean="0">
                <a:solidFill>
                  <a:schemeClr val="tx1"/>
                </a:solidFill>
                <a:effectLst/>
                <a:latin typeface="+mn-lt"/>
                <a:ea typeface="+mn-ea"/>
                <a:cs typeface="+mn-cs"/>
              </a:rPr>
              <a:t>(</a:t>
            </a:r>
            <a:r>
              <a:rPr lang="en-US" sz="1200" b="0" i="0" kern="1200" dirty="0" smtClean="0">
                <a:solidFill>
                  <a:schemeClr val="tx1"/>
                </a:solidFill>
                <a:effectLst/>
                <a:latin typeface="+mn-lt"/>
                <a:ea typeface="+mn-ea"/>
                <a:cs typeface="+mn-cs"/>
              </a:rPr>
              <a:t>4</a:t>
            </a:r>
            <a:r>
              <a:rPr lang="en-US" sz="1200" b="0" i="0" u="none" strike="noStrike" kern="120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 to make such recommendations to the health and safety committee as he deems appropriate or, if there is no such committee, to the workers or their certified association and the employer;</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The Committee also has a formal annual reporting obligation. It must file annual reports with the </a:t>
            </a:r>
            <a:r>
              <a:rPr lang="en-US" sz="1200" b="0" i="0" kern="1200" dirty="0" err="1" smtClean="0">
                <a:solidFill>
                  <a:schemeClr val="tx1"/>
                </a:solidFill>
                <a:effectLst/>
                <a:latin typeface="+mn-lt"/>
                <a:ea typeface="+mn-ea"/>
                <a:cs typeface="+mn-cs"/>
              </a:rPr>
              <a:t>CNESST</a:t>
            </a:r>
            <a:r>
              <a:rPr lang="en-US" sz="1200" b="0" i="0" kern="1200" dirty="0" smtClean="0">
                <a:solidFill>
                  <a:schemeClr val="tx1"/>
                </a:solidFill>
                <a:effectLst/>
                <a:latin typeface="+mn-lt"/>
                <a:ea typeface="+mn-ea"/>
                <a:cs typeface="+mn-cs"/>
              </a:rPr>
              <a:t> before March 31 of each year, covering the period from January 1 to December 31:</a:t>
            </a:r>
          </a:p>
          <a:p>
            <a:r>
              <a:rPr lang="en-US" sz="1200" b="0" i="0" kern="1200" dirty="0" smtClean="0">
                <a:solidFill>
                  <a:schemeClr val="tx1"/>
                </a:solidFill>
                <a:effectLst/>
                <a:latin typeface="+mn-lt"/>
                <a:ea typeface="+mn-ea"/>
                <a:cs typeface="+mn-cs"/>
              </a:rPr>
              <a:t>	Regulation respecting Health and Safety Committees, </a:t>
            </a:r>
            <a:r>
              <a:rPr lang="en-US" sz="1200" b="0" i="0" kern="1200" dirty="0" err="1" smtClean="0">
                <a:solidFill>
                  <a:schemeClr val="tx1"/>
                </a:solidFill>
                <a:effectLst/>
                <a:latin typeface="+mn-lt"/>
                <a:ea typeface="+mn-ea"/>
                <a:cs typeface="+mn-cs"/>
              </a:rPr>
              <a:t>CQLR</a:t>
            </a:r>
            <a:r>
              <a:rPr lang="en-US" sz="1200" b="0" i="0" kern="1200" dirty="0" smtClean="0">
                <a:solidFill>
                  <a:schemeClr val="tx1"/>
                </a:solidFill>
                <a:effectLst/>
                <a:latin typeface="+mn-lt"/>
                <a:ea typeface="+mn-ea"/>
                <a:cs typeface="+mn-cs"/>
              </a:rPr>
              <a:t>, c. S-2.1, r. 5</a:t>
            </a:r>
          </a:p>
          <a:p>
            <a:endParaRPr lang="en-US" sz="1200" b="1"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	34 Before 31 March of each year, a committee shall send to the Commission an annual report of activities covering the period from 1 January to 31 December and containing the following information:</a:t>
            </a:r>
            <a:r>
              <a:rPr lang="en-US" sz="1200" b="0" i="0" u="none" strike="noStrike" kern="1200" dirty="0" smtClean="0">
                <a:solidFill>
                  <a:schemeClr val="tx1"/>
                </a:solidFill>
                <a:effectLst/>
                <a:latin typeface="+mn-lt"/>
                <a:ea typeface="+mn-ea"/>
                <a:cs typeface="+mn-cs"/>
              </a:rPr>
              <a:t>(</a:t>
            </a:r>
            <a:r>
              <a:rPr lang="en-US" sz="1200" b="0" i="0" kern="1200" dirty="0" smtClean="0">
                <a:solidFill>
                  <a:schemeClr val="tx1"/>
                </a:solidFill>
                <a:effectLst/>
                <a:latin typeface="+mn-lt"/>
                <a:ea typeface="+mn-ea"/>
                <a:cs typeface="+mn-cs"/>
              </a:rPr>
              <a:t>1</a:t>
            </a:r>
            <a:r>
              <a:rPr lang="en-US" sz="1200" b="0" i="0" u="none" strike="noStrike" kern="120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 identification of the 	certified associations represented on the committee;</a:t>
            </a:r>
          </a:p>
          <a:p>
            <a:r>
              <a:rPr lang="en-US" sz="1200" b="0" i="0" u="none" strike="noStrike" kern="120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2</a:t>
            </a:r>
            <a:r>
              <a:rPr lang="en-US" sz="1200" b="0" i="0" u="none" strike="noStrike" kern="120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 the number of workers in the establishment;</a:t>
            </a:r>
          </a:p>
          <a:p>
            <a:r>
              <a:rPr lang="en-US" sz="1200" b="0" i="0" u="none" strike="noStrike" kern="120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3</a:t>
            </a:r>
            <a:r>
              <a:rPr lang="en-US" sz="1200" b="0" i="0" u="none" strike="noStrike" kern="120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 the list of committee members and their function in the establishment;</a:t>
            </a:r>
          </a:p>
          <a:p>
            <a:r>
              <a:rPr lang="en-US" sz="1200" b="0" i="0" u="none" strike="noStrike" kern="120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4</a:t>
            </a:r>
            <a:r>
              <a:rPr lang="en-US" sz="1200" b="0" i="0" u="none" strike="noStrike" kern="120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 the frequency of meetings and the average annual rate of attendance at the meetings;</a:t>
            </a:r>
          </a:p>
          <a:p>
            <a:r>
              <a:rPr lang="en-US" sz="1200" b="0" i="0" u="none" strike="noStrike" kern="120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5</a:t>
            </a:r>
            <a:r>
              <a:rPr lang="en-US" sz="1200" b="0" i="0" u="none" strike="noStrike" kern="120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 the name of the physician in charge of health services in the establishment;</a:t>
            </a:r>
          </a:p>
          <a:p>
            <a:r>
              <a:rPr lang="en-US" sz="1200" b="0" i="0" u="none" strike="noStrike" kern="120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6</a:t>
            </a:r>
            <a:r>
              <a:rPr lang="en-US" sz="1200" b="0" i="0" u="none" strike="noStrike" kern="120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 any amendments made to the prevention program that ensue from recommendations of the committee;</a:t>
            </a:r>
          </a:p>
          <a:p>
            <a:r>
              <a:rPr lang="en-US" sz="1200" b="0" i="0" u="none" strike="noStrike" kern="120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7</a:t>
            </a:r>
            <a:r>
              <a:rPr lang="en-US" sz="1200" b="0" i="0" u="none" strike="noStrike" kern="120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 the number and the nature of complaints received; and</a:t>
            </a:r>
          </a:p>
          <a:p>
            <a:r>
              <a:rPr lang="en-US" sz="1200" b="0" i="0" u="none" strike="noStrike" kern="120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8</a:t>
            </a:r>
            <a:r>
              <a:rPr lang="en-US" sz="1200" b="0" i="0" u="none" strike="noStrike" kern="120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 the number of inquiries carried out pursuant to paragraph 9 of section 78 of the Act, specifying the incidents that caused a work accident or an occupational disease.</a:t>
            </a:r>
          </a:p>
          <a:p>
            <a:pPr marL="228600" indent="-228600">
              <a:buAutoNum type="alphaLcParenBoth"/>
            </a:pPr>
            <a:endParaRPr lang="en-CA" dirty="0"/>
          </a:p>
        </p:txBody>
      </p:sp>
      <p:sp>
        <p:nvSpPr>
          <p:cNvPr id="4" name="Footer Placeholder 3"/>
          <p:cNvSpPr>
            <a:spLocks noGrp="1"/>
          </p:cNvSpPr>
          <p:nvPr>
            <p:ph type="ftr" sz="quarter" idx="10"/>
          </p:nvPr>
        </p:nvSpPr>
        <p:spPr/>
        <p:txBody>
          <a:bodyPr/>
          <a:lstStyle/>
          <a:p>
            <a:r>
              <a:rPr lang="en-US" smtClean="0"/>
              <a:t>Filion Wakely Thorup Angeletti LLP.</a:t>
            </a:r>
            <a:endParaRPr lang="en-US" dirty="0"/>
          </a:p>
        </p:txBody>
      </p:sp>
      <p:sp>
        <p:nvSpPr>
          <p:cNvPr id="5" name="Slide Number Placeholder 4"/>
          <p:cNvSpPr>
            <a:spLocks noGrp="1"/>
          </p:cNvSpPr>
          <p:nvPr>
            <p:ph type="sldNum" sz="quarter" idx="11"/>
          </p:nvPr>
        </p:nvSpPr>
        <p:spPr/>
        <p:txBody>
          <a:bodyPr/>
          <a:lstStyle/>
          <a:p>
            <a:fld id="{E90C5129-FC5F-4A0E-A98B-D319C5761447}" type="slidenum">
              <a:rPr lang="en-US" smtClean="0"/>
              <a:t>27</a:t>
            </a:fld>
            <a:endParaRPr lang="en-US" dirty="0"/>
          </a:p>
        </p:txBody>
      </p:sp>
    </p:spTree>
    <p:extLst>
      <p:ext uri="{BB962C8B-B14F-4D97-AF65-F5344CB8AC3E}">
        <p14:creationId xmlns:p14="http://schemas.microsoft.com/office/powerpoint/2010/main" val="12539320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effectLst/>
                <a:latin typeface="+mn-lt"/>
                <a:ea typeface="+mn-ea"/>
                <a:cs typeface="+mn-cs"/>
              </a:rPr>
              <a:t>Arbitrator Parmar issued a series of decisions in respect of grievances regarding the obligation of the Toronto Catholic District School Board (the “Board”) to provide its </a:t>
            </a:r>
            <a:r>
              <a:rPr lang="en-CA" sz="1200" kern="1200" dirty="0" err="1" smtClean="0">
                <a:solidFill>
                  <a:schemeClr val="tx1"/>
                </a:solidFill>
                <a:effectLst/>
                <a:latin typeface="+mn-lt"/>
                <a:ea typeface="+mn-ea"/>
                <a:cs typeface="+mn-cs"/>
              </a:rPr>
              <a:t>JHSCs</a:t>
            </a:r>
            <a:r>
              <a:rPr lang="en-CA" sz="1200" kern="1200" dirty="0" smtClean="0">
                <a:solidFill>
                  <a:schemeClr val="tx1"/>
                </a:solidFill>
                <a:effectLst/>
                <a:latin typeface="+mn-lt"/>
                <a:ea typeface="+mn-ea"/>
                <a:cs typeface="+mn-cs"/>
              </a:rPr>
              <a:t> with documents that the Board creates in complying with the safe schools provisions of the </a:t>
            </a:r>
            <a:r>
              <a:rPr lang="en-CA" sz="1200" i="1" kern="1200" dirty="0" smtClean="0">
                <a:solidFill>
                  <a:schemeClr val="tx1"/>
                </a:solidFill>
                <a:effectLst/>
                <a:latin typeface="+mn-lt"/>
                <a:ea typeface="+mn-ea"/>
                <a:cs typeface="+mn-cs"/>
              </a:rPr>
              <a:t>Education Act</a:t>
            </a:r>
            <a:r>
              <a:rPr lang="en-CA" sz="1200" kern="1200" dirty="0" smtClean="0">
                <a:solidFill>
                  <a:schemeClr val="tx1"/>
                </a:solidFill>
                <a:effectLst/>
                <a:latin typeface="+mn-lt"/>
                <a:ea typeface="+mn-ea"/>
                <a:cs typeface="+mn-cs"/>
              </a:rPr>
              <a:t>. </a:t>
            </a:r>
          </a:p>
          <a:p>
            <a:endParaRPr lang="en-CA" sz="1200" kern="1200" dirty="0" smtClean="0">
              <a:solidFill>
                <a:schemeClr val="tx1"/>
              </a:solidFill>
              <a:effectLst/>
              <a:latin typeface="+mn-lt"/>
              <a:ea typeface="+mn-ea"/>
              <a:cs typeface="+mn-cs"/>
            </a:endParaRP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At issue in this decision was whether the Board must disclose safe schools reports to the </a:t>
            </a:r>
            <a:r>
              <a:rPr lang="en-CA" sz="1200" kern="1200" dirty="0" err="1" smtClean="0">
                <a:solidFill>
                  <a:schemeClr val="tx1"/>
                </a:solidFill>
                <a:effectLst/>
                <a:latin typeface="+mn-lt"/>
                <a:ea typeface="+mn-ea"/>
                <a:cs typeface="+mn-cs"/>
              </a:rPr>
              <a:t>JHSCs</a:t>
            </a:r>
            <a:r>
              <a:rPr lang="en-CA" sz="1200" kern="1200" dirty="0" smtClean="0">
                <a:solidFill>
                  <a:schemeClr val="tx1"/>
                </a:solidFill>
                <a:effectLst/>
                <a:latin typeface="+mn-lt"/>
                <a:ea typeface="+mn-ea"/>
                <a:cs typeface="+mn-cs"/>
              </a:rPr>
              <a:t>; in particular, student safety plans and transition plans. </a:t>
            </a:r>
          </a:p>
          <a:p>
            <a:r>
              <a:rPr lang="en-CA" sz="1200" kern="1200" dirty="0" smtClean="0">
                <a:solidFill>
                  <a:schemeClr val="tx1"/>
                </a:solidFill>
                <a:effectLst/>
                <a:latin typeface="+mn-lt"/>
                <a:ea typeface="+mn-ea"/>
                <a:cs typeface="+mn-cs"/>
              </a:rPr>
              <a:t>Arbitrator </a:t>
            </a:r>
            <a:r>
              <a:rPr lang="en-CA" sz="1200" kern="1200" dirty="0" err="1" smtClean="0">
                <a:solidFill>
                  <a:schemeClr val="tx1"/>
                </a:solidFill>
                <a:effectLst/>
                <a:latin typeface="+mn-lt"/>
                <a:ea typeface="+mn-ea"/>
                <a:cs typeface="+mn-cs"/>
              </a:rPr>
              <a:t>Parmar</a:t>
            </a:r>
            <a:r>
              <a:rPr lang="en-CA" sz="1200" kern="1200" dirty="0" smtClean="0">
                <a:solidFill>
                  <a:schemeClr val="tx1"/>
                </a:solidFill>
                <a:effectLst/>
                <a:latin typeface="+mn-lt"/>
                <a:ea typeface="+mn-ea"/>
                <a:cs typeface="+mn-cs"/>
              </a:rPr>
              <a:t> considered the relevant provisions of the </a:t>
            </a:r>
            <a:r>
              <a:rPr lang="en-CA" sz="1200" i="1" kern="1200" dirty="0" err="1" smtClean="0">
                <a:solidFill>
                  <a:schemeClr val="tx1"/>
                </a:solidFill>
                <a:effectLst/>
                <a:latin typeface="+mn-lt"/>
                <a:ea typeface="+mn-ea"/>
                <a:cs typeface="+mn-cs"/>
              </a:rPr>
              <a:t>OHSA</a:t>
            </a:r>
            <a:r>
              <a:rPr lang="en-CA" sz="1200" kern="1200" dirty="0" smtClean="0">
                <a:solidFill>
                  <a:schemeClr val="tx1"/>
                </a:solidFill>
                <a:effectLst/>
                <a:latin typeface="+mn-lt"/>
                <a:ea typeface="+mn-ea"/>
                <a:cs typeface="+mn-cs"/>
              </a:rPr>
              <a:t>, including: </a:t>
            </a:r>
          </a:p>
          <a:p>
            <a:pPr marL="171450" indent="-171450">
              <a:buFont typeface="Arial" panose="020B0604020202020204" pitchFamily="34" charset="0"/>
              <a:buChar char="•"/>
            </a:pPr>
            <a:r>
              <a:rPr lang="en-CA" sz="1200" kern="1200" dirty="0" smtClean="0">
                <a:solidFill>
                  <a:schemeClr val="tx1"/>
                </a:solidFill>
                <a:effectLst/>
                <a:latin typeface="+mn-lt"/>
                <a:ea typeface="+mn-ea"/>
                <a:cs typeface="+mn-cs"/>
              </a:rPr>
              <a:t>25 (2) Without limiting the strict duty imposed by subsection (1), an employer shall,</a:t>
            </a:r>
          </a:p>
          <a:p>
            <a:pPr marL="171450" indent="-171450">
              <a:buFont typeface="Arial" panose="020B0604020202020204" pitchFamily="34" charset="0"/>
              <a:buChar char="•"/>
            </a:pPr>
            <a:r>
              <a:rPr lang="en-CA" sz="1200" kern="1200" dirty="0" smtClean="0">
                <a:solidFill>
                  <a:schemeClr val="tx1"/>
                </a:solidFill>
                <a:effectLst/>
                <a:latin typeface="+mn-lt"/>
                <a:ea typeface="+mn-ea"/>
                <a:cs typeface="+mn-cs"/>
              </a:rPr>
              <a:t>(e)  afford assistance and co-operation to a committee and a health and safety representative in the carrying out by the committee and the health and safety representative of any of their functions;</a:t>
            </a:r>
          </a:p>
          <a:p>
            <a:pPr marL="171450" indent="-171450">
              <a:buFont typeface="Arial" panose="020B0604020202020204" pitchFamily="34" charset="0"/>
              <a:buChar char="•"/>
            </a:pPr>
            <a:r>
              <a:rPr lang="en-CA" sz="1200" kern="1200" dirty="0" smtClean="0">
                <a:solidFill>
                  <a:schemeClr val="tx1"/>
                </a:solidFill>
                <a:effectLst/>
                <a:latin typeface="+mn-lt"/>
                <a:ea typeface="+mn-ea"/>
                <a:cs typeface="+mn-cs"/>
              </a:rPr>
              <a:t>…</a:t>
            </a:r>
          </a:p>
          <a:p>
            <a:pPr marL="171450" indent="-171450">
              <a:buFont typeface="Arial" panose="020B0604020202020204" pitchFamily="34" charset="0"/>
              <a:buChar char="•"/>
            </a:pPr>
            <a:r>
              <a:rPr lang="en-CA" sz="1200" kern="1200" dirty="0" smtClean="0">
                <a:solidFill>
                  <a:schemeClr val="tx1"/>
                </a:solidFill>
                <a:effectLst/>
                <a:latin typeface="+mn-lt"/>
                <a:ea typeface="+mn-ea"/>
                <a:cs typeface="+mn-cs"/>
              </a:rPr>
              <a:t>(l) provide to the committee or to a health and safety representative the results of a report respecting occupational health and safety that is in the employer’s possession and, if that report is in writing, a copy of the portions of the report that concern occupational health and safety; </a:t>
            </a:r>
          </a:p>
          <a:p>
            <a:pPr marL="171450" indent="-171450">
              <a:buFont typeface="Arial" panose="020B0604020202020204" pitchFamily="34" charset="0"/>
              <a:buChar char="•"/>
            </a:pPr>
            <a:r>
              <a:rPr lang="en-CA" sz="1200" kern="1200" dirty="0" smtClean="0">
                <a:solidFill>
                  <a:schemeClr val="tx1"/>
                </a:solidFill>
                <a:effectLst/>
                <a:latin typeface="+mn-lt"/>
                <a:ea typeface="+mn-ea"/>
                <a:cs typeface="+mn-cs"/>
              </a:rPr>
              <a:t>…</a:t>
            </a:r>
          </a:p>
          <a:p>
            <a:pPr marL="171450" indent="-171450">
              <a:buFont typeface="Arial" panose="020B0604020202020204" pitchFamily="34" charset="0"/>
              <a:buChar char="•"/>
            </a:pPr>
            <a:r>
              <a:rPr lang="en-CA" sz="1200" kern="1200" dirty="0" smtClean="0">
                <a:solidFill>
                  <a:schemeClr val="tx1"/>
                </a:solidFill>
                <a:effectLst/>
                <a:latin typeface="+mn-lt"/>
                <a:ea typeface="+mn-ea"/>
                <a:cs typeface="+mn-cs"/>
              </a:rPr>
              <a:t>32.0.2 (1) An employer shall develop and maintain a program to implement the policy with respect to workplace violence required under clause 32.0.1 (1) (a). </a:t>
            </a:r>
          </a:p>
          <a:p>
            <a:pPr marL="171450" indent="-171450">
              <a:buFont typeface="Arial" panose="020B0604020202020204" pitchFamily="34" charset="0"/>
              <a:buChar char="•"/>
            </a:pPr>
            <a:r>
              <a:rPr lang="en-CA" sz="1200" kern="1200" dirty="0" smtClean="0">
                <a:solidFill>
                  <a:schemeClr val="tx1"/>
                </a:solidFill>
                <a:effectLst/>
                <a:latin typeface="+mn-lt"/>
                <a:ea typeface="+mn-ea"/>
                <a:cs typeface="+mn-cs"/>
              </a:rPr>
              <a:t>32.0.3 (1) An employer shall assess the risks of workplace violence that may arise from the nature of the workplace, the type of work or the conditions of work.</a:t>
            </a:r>
          </a:p>
          <a:p>
            <a:pPr marL="171450" indent="-171450">
              <a:buFont typeface="Arial" panose="020B0604020202020204" pitchFamily="34" charset="0"/>
              <a:buChar char="•"/>
            </a:pPr>
            <a:r>
              <a:rPr lang="en-CA" sz="1200" kern="1200" dirty="0" smtClean="0">
                <a:solidFill>
                  <a:schemeClr val="tx1"/>
                </a:solidFill>
                <a:effectLst/>
                <a:latin typeface="+mn-lt"/>
                <a:ea typeface="+mn-ea"/>
                <a:cs typeface="+mn-cs"/>
              </a:rPr>
              <a:t>32.0.3 (3) An employer shall,</a:t>
            </a:r>
          </a:p>
          <a:p>
            <a:pPr marL="171450" indent="-171450">
              <a:buFont typeface="Arial" panose="020B0604020202020204" pitchFamily="34" charset="0"/>
              <a:buChar char="•"/>
            </a:pPr>
            <a:r>
              <a:rPr lang="en-CA" sz="1200" kern="1200" dirty="0" smtClean="0">
                <a:solidFill>
                  <a:schemeClr val="tx1"/>
                </a:solidFill>
                <a:effectLst/>
                <a:latin typeface="+mn-lt"/>
                <a:ea typeface="+mn-ea"/>
                <a:cs typeface="+mn-cs"/>
              </a:rPr>
              <a:t>(a)  advise the committee or a health and safety representative, if any, of the results of the assessment, and provide a copy if the assessment is in writing;</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The primary issue was whether the documents created under the </a:t>
            </a:r>
            <a:r>
              <a:rPr lang="en-CA" sz="1200" i="1" kern="1200" dirty="0" smtClean="0">
                <a:solidFill>
                  <a:schemeClr val="tx1"/>
                </a:solidFill>
                <a:effectLst/>
                <a:latin typeface="+mn-lt"/>
                <a:ea typeface="+mn-ea"/>
                <a:cs typeface="+mn-cs"/>
              </a:rPr>
              <a:t>Education Act</a:t>
            </a:r>
            <a:r>
              <a:rPr lang="en-CA" sz="1200" kern="1200" dirty="0" smtClean="0">
                <a:solidFill>
                  <a:schemeClr val="tx1"/>
                </a:solidFill>
                <a:effectLst/>
                <a:latin typeface="+mn-lt"/>
                <a:ea typeface="+mn-ea"/>
                <a:cs typeface="+mn-cs"/>
              </a:rPr>
              <a:t> were considered reports respecting occupational health and safety in the employer’s possession as defined under s. 25(1) of the </a:t>
            </a:r>
            <a:r>
              <a:rPr lang="en-CA" sz="1200" i="1" kern="1200" dirty="0" err="1" smtClean="0">
                <a:solidFill>
                  <a:schemeClr val="tx1"/>
                </a:solidFill>
                <a:effectLst/>
                <a:latin typeface="+mn-lt"/>
                <a:ea typeface="+mn-ea"/>
                <a:cs typeface="+mn-cs"/>
              </a:rPr>
              <a:t>OHSA</a:t>
            </a:r>
            <a:r>
              <a:rPr lang="en-CA" sz="1200" kern="1200" dirty="0" smtClean="0">
                <a:solidFill>
                  <a:schemeClr val="tx1"/>
                </a:solidFill>
                <a:effectLst/>
                <a:latin typeface="+mn-lt"/>
                <a:ea typeface="+mn-ea"/>
                <a:cs typeface="+mn-cs"/>
              </a:rPr>
              <a:t>. If they are, the Board is required to provide those reports to the </a:t>
            </a:r>
            <a:r>
              <a:rPr lang="en-CA" sz="1200" kern="1200" dirty="0" err="1" smtClean="0">
                <a:solidFill>
                  <a:schemeClr val="tx1"/>
                </a:solidFill>
                <a:effectLst/>
                <a:latin typeface="+mn-lt"/>
                <a:ea typeface="+mn-ea"/>
                <a:cs typeface="+mn-cs"/>
              </a:rPr>
              <a:t>JHSCs</a:t>
            </a:r>
            <a:r>
              <a:rPr lang="en-CA" sz="1200" kern="1200" dirty="0" smtClean="0">
                <a:solidFill>
                  <a:schemeClr val="tx1"/>
                </a:solidFill>
                <a:effectLst/>
                <a:latin typeface="+mn-lt"/>
                <a:ea typeface="+mn-ea"/>
                <a:cs typeface="+mn-cs"/>
              </a:rPr>
              <a:t> or Designated Worker Members. </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Arbitrator </a:t>
            </a:r>
            <a:r>
              <a:rPr lang="en-CA" sz="1200" kern="1200" dirty="0" err="1" smtClean="0">
                <a:solidFill>
                  <a:schemeClr val="tx1"/>
                </a:solidFill>
                <a:effectLst/>
                <a:latin typeface="+mn-lt"/>
                <a:ea typeface="+mn-ea"/>
                <a:cs typeface="+mn-cs"/>
              </a:rPr>
              <a:t>Parmar</a:t>
            </a:r>
            <a:r>
              <a:rPr lang="en-CA" sz="1200" kern="1200" dirty="0" smtClean="0">
                <a:solidFill>
                  <a:schemeClr val="tx1"/>
                </a:solidFill>
                <a:effectLst/>
                <a:latin typeface="+mn-lt"/>
                <a:ea typeface="+mn-ea"/>
                <a:cs typeface="+mn-cs"/>
              </a:rPr>
              <a:t> found that under sections 32.0.3(3)(a) and (b), and section 32.03, the Board must disclose written workplace violence risk assessments that provide in-depth details about the risks identified in the workplace and the measures in place to control those risks.</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Although the safe schools reports are not in and of themselves “assessments of risks of violence”, if the assessment involves potential risks of workplace violence, the content of the report then falls under the </a:t>
            </a:r>
            <a:r>
              <a:rPr lang="en-CA" sz="1200" i="1" kern="1200" dirty="0" err="1" smtClean="0">
                <a:solidFill>
                  <a:schemeClr val="tx1"/>
                </a:solidFill>
                <a:effectLst/>
                <a:latin typeface="+mn-lt"/>
                <a:ea typeface="+mn-ea"/>
                <a:cs typeface="+mn-cs"/>
              </a:rPr>
              <a:t>OHSA</a:t>
            </a:r>
            <a:r>
              <a:rPr lang="en-CA" sz="1200" kern="1200" dirty="0" smtClean="0">
                <a:solidFill>
                  <a:schemeClr val="tx1"/>
                </a:solidFill>
                <a:effectLst/>
                <a:latin typeface="+mn-lt"/>
                <a:ea typeface="+mn-ea"/>
                <a:cs typeface="+mn-cs"/>
              </a:rPr>
              <a:t>. If there are risks identified, the Board is required to disclose details to the </a:t>
            </a:r>
            <a:r>
              <a:rPr lang="en-CA" sz="1200" kern="1200" dirty="0" err="1" smtClean="0">
                <a:solidFill>
                  <a:schemeClr val="tx1"/>
                </a:solidFill>
                <a:effectLst/>
                <a:latin typeface="+mn-lt"/>
                <a:ea typeface="+mn-ea"/>
                <a:cs typeface="+mn-cs"/>
              </a:rPr>
              <a:t>JHSCs</a:t>
            </a:r>
            <a:r>
              <a:rPr lang="en-CA" sz="1200" kern="1200" dirty="0" smtClean="0">
                <a:solidFill>
                  <a:schemeClr val="tx1"/>
                </a:solidFill>
                <a:effectLst/>
                <a:latin typeface="+mn-lt"/>
                <a:ea typeface="+mn-ea"/>
                <a:cs typeface="+mn-cs"/>
              </a:rPr>
              <a:t> so they can fulfil their functions under the </a:t>
            </a:r>
            <a:r>
              <a:rPr lang="en-CA" sz="1200" i="1" kern="1200" dirty="0" err="1" smtClean="0">
                <a:solidFill>
                  <a:schemeClr val="tx1"/>
                </a:solidFill>
                <a:effectLst/>
                <a:latin typeface="+mn-lt"/>
                <a:ea typeface="+mn-ea"/>
                <a:cs typeface="+mn-cs"/>
              </a:rPr>
              <a:t>OHSA</a:t>
            </a:r>
            <a:r>
              <a:rPr lang="en-CA" sz="1200" kern="1200" dirty="0" smtClean="0">
                <a:solidFill>
                  <a:schemeClr val="tx1"/>
                </a:solidFill>
                <a:effectLst/>
                <a:latin typeface="+mn-lt"/>
                <a:ea typeface="+mn-ea"/>
                <a:cs typeface="+mn-cs"/>
              </a:rPr>
              <a:t>.</a:t>
            </a:r>
            <a:r>
              <a:rPr lang="en-CA" sz="1200" b="1" kern="1200" dirty="0" smtClean="0">
                <a:solidFill>
                  <a:schemeClr val="tx1"/>
                </a:solidFill>
                <a:effectLst/>
                <a:latin typeface="+mn-lt"/>
                <a:ea typeface="+mn-ea"/>
                <a:cs typeface="+mn-cs"/>
              </a:rPr>
              <a:t> </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Arbitrator </a:t>
            </a:r>
            <a:r>
              <a:rPr lang="en-CA" sz="1200" kern="1200" dirty="0" err="1" smtClean="0">
                <a:solidFill>
                  <a:schemeClr val="tx1"/>
                </a:solidFill>
                <a:effectLst/>
                <a:latin typeface="+mn-lt"/>
                <a:ea typeface="+mn-ea"/>
                <a:cs typeface="+mn-cs"/>
              </a:rPr>
              <a:t>Parmar</a:t>
            </a:r>
            <a:r>
              <a:rPr lang="en-CA" sz="1200" kern="1200" dirty="0" smtClean="0">
                <a:solidFill>
                  <a:schemeClr val="tx1"/>
                </a:solidFill>
                <a:effectLst/>
                <a:latin typeface="+mn-lt"/>
                <a:ea typeface="+mn-ea"/>
                <a:cs typeface="+mn-cs"/>
              </a:rPr>
              <a:t> held that the Board must provide the </a:t>
            </a:r>
            <a:r>
              <a:rPr lang="en-CA" sz="1200" kern="1200" dirty="0" err="1" smtClean="0">
                <a:solidFill>
                  <a:schemeClr val="tx1"/>
                </a:solidFill>
                <a:effectLst/>
                <a:latin typeface="+mn-lt"/>
                <a:ea typeface="+mn-ea"/>
                <a:cs typeface="+mn-cs"/>
              </a:rPr>
              <a:t>JHSCs</a:t>
            </a:r>
            <a:r>
              <a:rPr lang="en-CA" sz="1200" kern="1200" dirty="0" smtClean="0">
                <a:solidFill>
                  <a:schemeClr val="tx1"/>
                </a:solidFill>
                <a:effectLst/>
                <a:latin typeface="+mn-lt"/>
                <a:ea typeface="+mn-ea"/>
                <a:cs typeface="+mn-cs"/>
              </a:rPr>
              <a:t> with those portions of documents it creates in carrying out the safe schools provisions of the </a:t>
            </a:r>
            <a:r>
              <a:rPr lang="en-CA" sz="1200" i="1" kern="1200" dirty="0" smtClean="0">
                <a:solidFill>
                  <a:schemeClr val="tx1"/>
                </a:solidFill>
                <a:effectLst/>
                <a:latin typeface="+mn-lt"/>
                <a:ea typeface="+mn-ea"/>
                <a:cs typeface="+mn-cs"/>
              </a:rPr>
              <a:t>Education Act</a:t>
            </a:r>
            <a:r>
              <a:rPr lang="en-CA" sz="1200" kern="1200" dirty="0" smtClean="0">
                <a:solidFill>
                  <a:schemeClr val="tx1"/>
                </a:solidFill>
                <a:effectLst/>
                <a:latin typeface="+mn-lt"/>
                <a:ea typeface="+mn-ea"/>
                <a:cs typeface="+mn-cs"/>
              </a:rPr>
              <a:t> which relate to the assessments of the </a:t>
            </a:r>
            <a:r>
              <a:rPr lang="en-CA" sz="1200" b="1" kern="1200" dirty="0" smtClean="0">
                <a:solidFill>
                  <a:schemeClr val="tx1"/>
                </a:solidFill>
                <a:effectLst/>
                <a:latin typeface="+mn-lt"/>
                <a:ea typeface="+mn-ea"/>
                <a:cs typeface="+mn-cs"/>
              </a:rPr>
              <a:t>specific</a:t>
            </a:r>
            <a:r>
              <a:rPr lang="en-CA" sz="1200" kern="1200" dirty="0" smtClean="0">
                <a:solidFill>
                  <a:schemeClr val="tx1"/>
                </a:solidFill>
                <a:effectLst/>
                <a:latin typeface="+mn-lt"/>
                <a:ea typeface="+mn-ea"/>
                <a:cs typeface="+mn-cs"/>
              </a:rPr>
              <a:t> risk of workplace violence from </a:t>
            </a:r>
            <a:r>
              <a:rPr lang="en-CA" sz="1200" b="1" kern="1200" dirty="0" smtClean="0">
                <a:solidFill>
                  <a:schemeClr val="tx1"/>
                </a:solidFill>
                <a:effectLst/>
                <a:latin typeface="+mn-lt"/>
                <a:ea typeface="+mn-ea"/>
                <a:cs typeface="+mn-cs"/>
              </a:rPr>
              <a:t>specific</a:t>
            </a:r>
            <a:r>
              <a:rPr lang="en-CA" sz="1200" kern="1200" dirty="0" smtClean="0">
                <a:solidFill>
                  <a:schemeClr val="tx1"/>
                </a:solidFill>
                <a:effectLst/>
                <a:latin typeface="+mn-lt"/>
                <a:ea typeface="+mn-ea"/>
                <a:cs typeface="+mn-cs"/>
              </a:rPr>
              <a:t> persons and the </a:t>
            </a:r>
            <a:r>
              <a:rPr lang="en-CA" sz="1200" b="1" kern="1200" dirty="0" smtClean="0">
                <a:solidFill>
                  <a:schemeClr val="tx1"/>
                </a:solidFill>
                <a:effectLst/>
                <a:latin typeface="+mn-lt"/>
                <a:ea typeface="+mn-ea"/>
                <a:cs typeface="+mn-cs"/>
              </a:rPr>
              <a:t>specific</a:t>
            </a:r>
            <a:r>
              <a:rPr lang="en-CA" sz="1200" kern="1200" dirty="0" smtClean="0">
                <a:solidFill>
                  <a:schemeClr val="tx1"/>
                </a:solidFill>
                <a:effectLst/>
                <a:latin typeface="+mn-lt"/>
                <a:ea typeface="+mn-ea"/>
                <a:cs typeface="+mn-cs"/>
              </a:rPr>
              <a:t> safety measures to control such risks. In particular, she found that student safety plans and transition plans should be disclosed, subject to redaction of “any identifying personal information that is not necessary to comply with its obligations under </a:t>
            </a:r>
            <a:r>
              <a:rPr lang="en-CA" sz="1200" kern="1200" dirty="0" err="1" smtClean="0">
                <a:solidFill>
                  <a:schemeClr val="tx1"/>
                </a:solidFill>
                <a:effectLst/>
                <a:latin typeface="+mn-lt"/>
                <a:ea typeface="+mn-ea"/>
                <a:cs typeface="+mn-cs"/>
              </a:rPr>
              <a:t>OHSA</a:t>
            </a:r>
            <a:r>
              <a:rPr lang="en-CA" sz="1200" kern="1200" dirty="0" smtClean="0">
                <a:solidFill>
                  <a:schemeClr val="tx1"/>
                </a:solidFill>
                <a:effectLst/>
                <a:latin typeface="+mn-lt"/>
                <a:ea typeface="+mn-ea"/>
                <a:cs typeface="+mn-cs"/>
              </a:rPr>
              <a:t>.” She left it to the parties to determine what other safe schools reports should be disclosed to the </a:t>
            </a:r>
            <a:r>
              <a:rPr lang="en-CA" sz="1200" kern="1200" dirty="0" err="1" smtClean="0">
                <a:solidFill>
                  <a:schemeClr val="tx1"/>
                </a:solidFill>
                <a:effectLst/>
                <a:latin typeface="+mn-lt"/>
                <a:ea typeface="+mn-ea"/>
                <a:cs typeface="+mn-cs"/>
              </a:rPr>
              <a:t>JHSC</a:t>
            </a:r>
            <a:r>
              <a:rPr lang="en-CA" sz="1200" kern="1200" dirty="0" smtClean="0">
                <a:solidFill>
                  <a:schemeClr val="tx1"/>
                </a:solidFill>
                <a:effectLst/>
                <a:latin typeface="+mn-lt"/>
                <a:ea typeface="+mn-ea"/>
                <a:cs typeface="+mn-cs"/>
              </a:rPr>
              <a:t> following the reasoning in this decision.</a:t>
            </a:r>
          </a:p>
          <a:p>
            <a:endParaRPr lang="en-CA" dirty="0"/>
          </a:p>
        </p:txBody>
      </p:sp>
      <p:sp>
        <p:nvSpPr>
          <p:cNvPr id="4" name="Footer Placeholder 3"/>
          <p:cNvSpPr>
            <a:spLocks noGrp="1"/>
          </p:cNvSpPr>
          <p:nvPr>
            <p:ph type="ftr" sz="quarter" idx="10"/>
          </p:nvPr>
        </p:nvSpPr>
        <p:spPr/>
        <p:txBody>
          <a:bodyPr/>
          <a:lstStyle/>
          <a:p>
            <a:r>
              <a:rPr lang="en-US" smtClean="0"/>
              <a:t>Filion Wakely Thorup Angeletti LLP.</a:t>
            </a:r>
            <a:endParaRPr lang="en-US" dirty="0"/>
          </a:p>
        </p:txBody>
      </p:sp>
      <p:sp>
        <p:nvSpPr>
          <p:cNvPr id="5" name="Slide Number Placeholder 4"/>
          <p:cNvSpPr>
            <a:spLocks noGrp="1"/>
          </p:cNvSpPr>
          <p:nvPr>
            <p:ph type="sldNum" sz="quarter" idx="11"/>
          </p:nvPr>
        </p:nvSpPr>
        <p:spPr/>
        <p:txBody>
          <a:bodyPr/>
          <a:lstStyle/>
          <a:p>
            <a:fld id="{E90C5129-FC5F-4A0E-A98B-D319C5761447}" type="slidenum">
              <a:rPr lang="en-US" smtClean="0"/>
              <a:t>28</a:t>
            </a:fld>
            <a:endParaRPr lang="en-US" dirty="0"/>
          </a:p>
        </p:txBody>
      </p:sp>
    </p:spTree>
    <p:extLst>
      <p:ext uri="{BB962C8B-B14F-4D97-AF65-F5344CB8AC3E}">
        <p14:creationId xmlns:p14="http://schemas.microsoft.com/office/powerpoint/2010/main" val="30023666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kern="1200" dirty="0" smtClean="0">
                <a:solidFill>
                  <a:schemeClr val="tx1"/>
                </a:solidFill>
                <a:effectLst/>
                <a:latin typeface="+mn-lt"/>
                <a:ea typeface="+mn-ea"/>
                <a:cs typeface="+mn-cs"/>
              </a:rPr>
              <a:t>The same parties returned before Arbitrator Parmar for a decision on what identifying personal information the Board could redact from the student safety plans that it is required to provide to the </a:t>
            </a:r>
            <a:r>
              <a:rPr lang="en-CA" sz="1200" kern="1200" dirty="0" err="1" smtClean="0">
                <a:solidFill>
                  <a:schemeClr val="tx1"/>
                </a:solidFill>
                <a:effectLst/>
                <a:latin typeface="+mn-lt"/>
                <a:ea typeface="+mn-ea"/>
                <a:cs typeface="+mn-cs"/>
              </a:rPr>
              <a:t>JHSC</a:t>
            </a:r>
            <a:r>
              <a:rPr lang="en-CA" sz="1200" kern="1200" dirty="0" smtClean="0">
                <a:solidFill>
                  <a:schemeClr val="tx1"/>
                </a:solidFill>
                <a:effectLst/>
                <a:latin typeface="+mn-lt"/>
                <a:ea typeface="+mn-ea"/>
                <a:cs typeface="+mn-cs"/>
              </a:rPr>
              <a:t>.</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The Arbitrator determined that the Board can redact </a:t>
            </a:r>
            <a:r>
              <a:rPr lang="en-CA" sz="1200" b="1" kern="1200" dirty="0" smtClean="0">
                <a:solidFill>
                  <a:schemeClr val="tx1"/>
                </a:solidFill>
                <a:effectLst/>
                <a:latin typeface="+mn-lt"/>
                <a:ea typeface="+mn-ea"/>
                <a:cs typeface="+mn-cs"/>
              </a:rPr>
              <a:t>only</a:t>
            </a:r>
            <a:r>
              <a:rPr lang="en-CA" sz="1200" kern="1200" dirty="0" smtClean="0">
                <a:solidFill>
                  <a:schemeClr val="tx1"/>
                </a:solidFill>
                <a:effectLst/>
                <a:latin typeface="+mn-lt"/>
                <a:ea typeface="+mn-ea"/>
                <a:cs typeface="+mn-cs"/>
              </a:rPr>
              <a:t> the following information from the student safety plans:</a:t>
            </a:r>
          </a:p>
          <a:p>
            <a:pPr marL="171450" lvl="0" indent="-171450">
              <a:buFont typeface="Arial" panose="020B0604020202020204" pitchFamily="34" charset="0"/>
              <a:buChar char="•"/>
            </a:pPr>
            <a:r>
              <a:rPr lang="en-CA" sz="1200" kern="1200" dirty="0" smtClean="0">
                <a:solidFill>
                  <a:schemeClr val="tx1"/>
                </a:solidFill>
                <a:effectLst/>
                <a:latin typeface="+mn-lt"/>
                <a:ea typeface="+mn-ea"/>
                <a:cs typeface="+mn-cs"/>
              </a:rPr>
              <a:t>Student name and </a:t>
            </a:r>
            <a:r>
              <a:rPr lang="en-CA" sz="1200" kern="1200" dirty="0" err="1" smtClean="0">
                <a:solidFill>
                  <a:schemeClr val="tx1"/>
                </a:solidFill>
                <a:effectLst/>
                <a:latin typeface="+mn-lt"/>
                <a:ea typeface="+mn-ea"/>
                <a:cs typeface="+mn-cs"/>
              </a:rPr>
              <a:t>OEN</a:t>
            </a:r>
            <a:r>
              <a:rPr lang="en-CA" sz="1200" kern="1200" dirty="0" smtClean="0">
                <a:solidFill>
                  <a:schemeClr val="tx1"/>
                </a:solidFill>
                <a:effectLst/>
                <a:latin typeface="+mn-lt"/>
                <a:ea typeface="+mn-ea"/>
                <a:cs typeface="+mn-cs"/>
              </a:rPr>
              <a:t> (to be replaced with another identifying number) </a:t>
            </a:r>
          </a:p>
          <a:p>
            <a:pPr marL="171450" lvl="0" indent="-171450">
              <a:buFont typeface="Arial" panose="020B0604020202020204" pitchFamily="34" charset="0"/>
              <a:buChar char="•"/>
            </a:pPr>
            <a:r>
              <a:rPr lang="en-CA" sz="1200" kern="1200" dirty="0" smtClean="0">
                <a:solidFill>
                  <a:schemeClr val="tx1"/>
                </a:solidFill>
                <a:effectLst/>
                <a:latin typeface="+mn-lt"/>
                <a:ea typeface="+mn-ea"/>
                <a:cs typeface="+mn-cs"/>
              </a:rPr>
              <a:t>Student photo</a:t>
            </a:r>
          </a:p>
          <a:p>
            <a:pPr marL="171450" lvl="0" indent="-171450">
              <a:buFont typeface="Arial" panose="020B0604020202020204" pitchFamily="34" charset="0"/>
              <a:buChar char="•"/>
            </a:pPr>
            <a:r>
              <a:rPr lang="en-CA" sz="1200" kern="1200" dirty="0" smtClean="0">
                <a:solidFill>
                  <a:schemeClr val="tx1"/>
                </a:solidFill>
                <a:effectLst/>
                <a:latin typeface="+mn-lt"/>
                <a:ea typeface="+mn-ea"/>
                <a:cs typeface="+mn-cs"/>
              </a:rPr>
              <a:t>Student medical/psychiatric/educational history and curriculum programming</a:t>
            </a:r>
          </a:p>
          <a:p>
            <a:r>
              <a:rPr lang="en-CA" sz="1200" kern="1200" dirty="0" smtClean="0">
                <a:solidFill>
                  <a:schemeClr val="tx1"/>
                </a:solidFill>
                <a:effectLst/>
                <a:latin typeface="+mn-lt"/>
                <a:ea typeface="+mn-ea"/>
                <a:cs typeface="+mn-cs"/>
              </a:rPr>
              <a:t> </a:t>
            </a:r>
          </a:p>
          <a:p>
            <a:r>
              <a:rPr lang="en-CA" sz="1200" kern="1200" dirty="0" smtClean="0">
                <a:solidFill>
                  <a:schemeClr val="tx1"/>
                </a:solidFill>
                <a:effectLst/>
                <a:latin typeface="+mn-lt"/>
                <a:ea typeface="+mn-ea"/>
                <a:cs typeface="+mn-cs"/>
              </a:rPr>
              <a:t>Arbitrator </a:t>
            </a:r>
            <a:r>
              <a:rPr lang="en-CA" sz="1200" kern="1200" dirty="0" err="1" smtClean="0">
                <a:solidFill>
                  <a:schemeClr val="tx1"/>
                </a:solidFill>
                <a:effectLst/>
                <a:latin typeface="+mn-lt"/>
                <a:ea typeface="+mn-ea"/>
                <a:cs typeface="+mn-cs"/>
              </a:rPr>
              <a:t>Parmar</a:t>
            </a:r>
            <a:r>
              <a:rPr lang="en-CA" sz="1200" kern="1200" dirty="0" smtClean="0">
                <a:solidFill>
                  <a:schemeClr val="tx1"/>
                </a:solidFill>
                <a:effectLst/>
                <a:latin typeface="+mn-lt"/>
                <a:ea typeface="+mn-ea"/>
                <a:cs typeface="+mn-cs"/>
              </a:rPr>
              <a:t> found that sections 32 (c), (d), and (e) of the </a:t>
            </a:r>
            <a:r>
              <a:rPr lang="en-CA" sz="1200" i="1" kern="1200" dirty="0" smtClean="0">
                <a:solidFill>
                  <a:schemeClr val="tx1"/>
                </a:solidFill>
                <a:effectLst/>
                <a:latin typeface="+mn-lt"/>
                <a:ea typeface="+mn-ea"/>
                <a:cs typeface="+mn-cs"/>
              </a:rPr>
              <a:t>Municipal Freedom of Information and Protection of Privacy Act</a:t>
            </a:r>
            <a:r>
              <a:rPr lang="en-CA" sz="1200" kern="1200" dirty="0" smtClean="0">
                <a:solidFill>
                  <a:schemeClr val="tx1"/>
                </a:solidFill>
                <a:effectLst/>
                <a:latin typeface="+mn-lt"/>
                <a:ea typeface="+mn-ea"/>
                <a:cs typeface="+mn-cs"/>
              </a:rPr>
              <a:t> expressly permitted disclosure of the above information in these circumstances.</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Although Arbitrator </a:t>
            </a:r>
            <a:r>
              <a:rPr lang="en-CA" sz="1200" kern="1200" dirty="0" err="1" smtClean="0">
                <a:solidFill>
                  <a:schemeClr val="tx1"/>
                </a:solidFill>
                <a:effectLst/>
                <a:latin typeface="+mn-lt"/>
                <a:ea typeface="+mn-ea"/>
                <a:cs typeface="+mn-cs"/>
              </a:rPr>
              <a:t>Parmar</a:t>
            </a:r>
            <a:r>
              <a:rPr lang="en-CA" sz="1200" kern="1200" dirty="0" smtClean="0">
                <a:solidFill>
                  <a:schemeClr val="tx1"/>
                </a:solidFill>
                <a:effectLst/>
                <a:latin typeface="+mn-lt"/>
                <a:ea typeface="+mn-ea"/>
                <a:cs typeface="+mn-cs"/>
              </a:rPr>
              <a:t> agreed with the Board that student names and </a:t>
            </a:r>
            <a:r>
              <a:rPr lang="en-CA" sz="1200" kern="1200" dirty="0" err="1" smtClean="0">
                <a:solidFill>
                  <a:schemeClr val="tx1"/>
                </a:solidFill>
                <a:effectLst/>
                <a:latin typeface="+mn-lt"/>
                <a:ea typeface="+mn-ea"/>
                <a:cs typeface="+mn-cs"/>
              </a:rPr>
              <a:t>OENs</a:t>
            </a:r>
            <a:r>
              <a:rPr lang="en-CA" sz="1200" kern="1200" dirty="0" smtClean="0">
                <a:solidFill>
                  <a:schemeClr val="tx1"/>
                </a:solidFill>
                <a:effectLst/>
                <a:latin typeface="+mn-lt"/>
                <a:ea typeface="+mn-ea"/>
                <a:cs typeface="+mn-cs"/>
              </a:rPr>
              <a:t> should not be disclosed for privacy reasons, she also agreed with </a:t>
            </a:r>
            <a:r>
              <a:rPr lang="en-CA" sz="1200" kern="1200" dirty="0" err="1" smtClean="0">
                <a:solidFill>
                  <a:schemeClr val="tx1"/>
                </a:solidFill>
                <a:effectLst/>
                <a:latin typeface="+mn-lt"/>
                <a:ea typeface="+mn-ea"/>
                <a:cs typeface="+mn-cs"/>
              </a:rPr>
              <a:t>OECTA</a:t>
            </a:r>
            <a:r>
              <a:rPr lang="en-CA" sz="1200" kern="1200" dirty="0" smtClean="0">
                <a:solidFill>
                  <a:schemeClr val="tx1"/>
                </a:solidFill>
                <a:effectLst/>
                <a:latin typeface="+mn-lt"/>
                <a:ea typeface="+mn-ea"/>
                <a:cs typeface="+mn-cs"/>
              </a:rPr>
              <a:t> that it may be important to be able to identify whether more than one report related to the same student. Accordingly, she also ordered the Board to create an anonymized number unique to each student that would be used to refer to that student in all health and safety related reports and assessments.</a:t>
            </a:r>
          </a:p>
          <a:p>
            <a:endParaRPr lang="en-CA" dirty="0"/>
          </a:p>
        </p:txBody>
      </p:sp>
      <p:sp>
        <p:nvSpPr>
          <p:cNvPr id="4" name="Footer Placeholder 3"/>
          <p:cNvSpPr>
            <a:spLocks noGrp="1"/>
          </p:cNvSpPr>
          <p:nvPr>
            <p:ph type="ftr" sz="quarter" idx="10"/>
          </p:nvPr>
        </p:nvSpPr>
        <p:spPr/>
        <p:txBody>
          <a:bodyPr/>
          <a:lstStyle/>
          <a:p>
            <a:r>
              <a:rPr lang="en-US" smtClean="0"/>
              <a:t>Filion Wakely Thorup Angeletti LLP.</a:t>
            </a:r>
            <a:endParaRPr lang="en-US" dirty="0"/>
          </a:p>
        </p:txBody>
      </p:sp>
      <p:sp>
        <p:nvSpPr>
          <p:cNvPr id="5" name="Slide Number Placeholder 4"/>
          <p:cNvSpPr>
            <a:spLocks noGrp="1"/>
          </p:cNvSpPr>
          <p:nvPr>
            <p:ph type="sldNum" sz="quarter" idx="11"/>
          </p:nvPr>
        </p:nvSpPr>
        <p:spPr/>
        <p:txBody>
          <a:bodyPr/>
          <a:lstStyle/>
          <a:p>
            <a:fld id="{E90C5129-FC5F-4A0E-A98B-D319C5761447}" type="slidenum">
              <a:rPr lang="en-US" smtClean="0"/>
              <a:t>29</a:t>
            </a:fld>
            <a:endParaRPr lang="en-US" dirty="0"/>
          </a:p>
        </p:txBody>
      </p:sp>
    </p:spTree>
    <p:extLst>
      <p:ext uri="{BB962C8B-B14F-4D97-AF65-F5344CB8AC3E}">
        <p14:creationId xmlns:p14="http://schemas.microsoft.com/office/powerpoint/2010/main" val="21323477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kern="1200" dirty="0" smtClean="0">
                <a:solidFill>
                  <a:schemeClr val="tx1"/>
                </a:solidFill>
                <a:effectLst/>
                <a:latin typeface="+mn-lt"/>
                <a:ea typeface="+mn-ea"/>
                <a:cs typeface="+mn-cs"/>
              </a:rPr>
              <a:t>Arbitrator </a:t>
            </a:r>
            <a:r>
              <a:rPr lang="en-CA" sz="1200" kern="1200" dirty="0" err="1" smtClean="0">
                <a:solidFill>
                  <a:schemeClr val="tx1"/>
                </a:solidFill>
                <a:effectLst/>
                <a:latin typeface="+mn-lt"/>
                <a:ea typeface="+mn-ea"/>
                <a:cs typeface="+mn-cs"/>
              </a:rPr>
              <a:t>Parmar</a:t>
            </a:r>
            <a:r>
              <a:rPr lang="en-CA" sz="1200" kern="1200" dirty="0" smtClean="0">
                <a:solidFill>
                  <a:schemeClr val="tx1"/>
                </a:solidFill>
                <a:effectLst/>
                <a:latin typeface="+mn-lt"/>
                <a:ea typeface="+mn-ea"/>
                <a:cs typeface="+mn-cs"/>
              </a:rPr>
              <a:t> found that whether a report was “respecting occupational health and safety” that must be produced under s. 25(2)(l) of the </a:t>
            </a:r>
            <a:r>
              <a:rPr lang="en-CA" sz="1200" i="1" kern="1200" dirty="0" err="1" smtClean="0">
                <a:solidFill>
                  <a:schemeClr val="tx1"/>
                </a:solidFill>
                <a:effectLst/>
                <a:latin typeface="+mn-lt"/>
                <a:ea typeface="+mn-ea"/>
                <a:cs typeface="+mn-cs"/>
              </a:rPr>
              <a:t>OHSA</a:t>
            </a:r>
            <a:r>
              <a:rPr lang="en-CA" sz="1200" kern="1200" dirty="0" smtClean="0">
                <a:solidFill>
                  <a:schemeClr val="tx1"/>
                </a:solidFill>
                <a:effectLst/>
                <a:latin typeface="+mn-lt"/>
                <a:ea typeface="+mn-ea"/>
                <a:cs typeface="+mn-cs"/>
              </a:rPr>
              <a:t> is to be determined on a case-by-case basis, considering the nature of the incident and/or behavior being addressed in the document, the context in which it is being addressed and the manner in which it is being addressed. If, based on these factors, it is concluded that the document is a report respecting occupational health and safety, the Board must produce the results of the report and the portions concerning occupational health and safety to the </a:t>
            </a:r>
            <a:r>
              <a:rPr lang="en-CA" sz="1200" kern="1200" dirty="0" err="1" smtClean="0">
                <a:solidFill>
                  <a:schemeClr val="tx1"/>
                </a:solidFill>
                <a:effectLst/>
                <a:latin typeface="+mn-lt"/>
                <a:ea typeface="+mn-ea"/>
                <a:cs typeface="+mn-cs"/>
              </a:rPr>
              <a:t>JHSC</a:t>
            </a:r>
            <a:r>
              <a:rPr lang="en-CA" sz="1200" kern="1200" dirty="0" smtClean="0">
                <a:solidFill>
                  <a:schemeClr val="tx1"/>
                </a:solidFill>
                <a:effectLst/>
                <a:latin typeface="+mn-lt"/>
                <a:ea typeface="+mn-ea"/>
                <a:cs typeface="+mn-cs"/>
              </a:rPr>
              <a:t>.</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In this decision, Arbitrator </a:t>
            </a:r>
            <a:r>
              <a:rPr lang="en-CA" sz="1200" kern="1200" dirty="0" err="1" smtClean="0">
                <a:solidFill>
                  <a:schemeClr val="tx1"/>
                </a:solidFill>
                <a:effectLst/>
                <a:latin typeface="+mn-lt"/>
                <a:ea typeface="+mn-ea"/>
                <a:cs typeface="+mn-cs"/>
              </a:rPr>
              <a:t>Parmar</a:t>
            </a:r>
            <a:r>
              <a:rPr lang="en-CA" sz="1200" kern="1200" dirty="0" smtClean="0">
                <a:solidFill>
                  <a:schemeClr val="tx1"/>
                </a:solidFill>
                <a:effectLst/>
                <a:latin typeface="+mn-lt"/>
                <a:ea typeface="+mn-ea"/>
                <a:cs typeface="+mn-cs"/>
              </a:rPr>
              <a:t> clarified that if a document speaks to occupational health and safety matters, even in part, that document or portion of the document must be produced. The Arbitrator explained that concept of “health and safety” does not exist in a vacuum, and therefore, any information that relates to a worker’s job duties may be relevant in determining whether a situation gives rise to a safety concern in the workplace. This means that even if the document does not report on a specific incident, it must be disclosed if it contains </a:t>
            </a:r>
            <a:r>
              <a:rPr lang="en-CA" sz="1200" b="1" u="sng" kern="1200" dirty="0" smtClean="0">
                <a:solidFill>
                  <a:schemeClr val="tx1"/>
                </a:solidFill>
                <a:effectLst/>
                <a:latin typeface="+mn-lt"/>
                <a:ea typeface="+mn-ea"/>
                <a:cs typeface="+mn-cs"/>
              </a:rPr>
              <a:t>any relevant information that may be used to identify or address a health and safety issue</a:t>
            </a:r>
            <a:r>
              <a:rPr lang="en-CA" sz="1200" kern="1200" dirty="0" smtClean="0">
                <a:solidFill>
                  <a:schemeClr val="tx1"/>
                </a:solidFill>
                <a:effectLst/>
                <a:latin typeface="+mn-lt"/>
                <a:ea typeface="+mn-ea"/>
                <a:cs typeface="+mn-cs"/>
              </a:rPr>
              <a:t>.</a:t>
            </a:r>
          </a:p>
          <a:p>
            <a:endParaRPr lang="en-CA" dirty="0"/>
          </a:p>
        </p:txBody>
      </p:sp>
      <p:sp>
        <p:nvSpPr>
          <p:cNvPr id="4" name="Footer Placeholder 3"/>
          <p:cNvSpPr>
            <a:spLocks noGrp="1"/>
          </p:cNvSpPr>
          <p:nvPr>
            <p:ph type="ftr" sz="quarter" idx="10"/>
          </p:nvPr>
        </p:nvSpPr>
        <p:spPr/>
        <p:txBody>
          <a:bodyPr/>
          <a:lstStyle/>
          <a:p>
            <a:r>
              <a:rPr lang="en-US" smtClean="0"/>
              <a:t>Filion Wakely Thorup Angeletti LLP.</a:t>
            </a:r>
            <a:endParaRPr lang="en-US" dirty="0"/>
          </a:p>
        </p:txBody>
      </p:sp>
      <p:sp>
        <p:nvSpPr>
          <p:cNvPr id="5" name="Slide Number Placeholder 4"/>
          <p:cNvSpPr>
            <a:spLocks noGrp="1"/>
          </p:cNvSpPr>
          <p:nvPr>
            <p:ph type="sldNum" sz="quarter" idx="11"/>
          </p:nvPr>
        </p:nvSpPr>
        <p:spPr/>
        <p:txBody>
          <a:bodyPr/>
          <a:lstStyle/>
          <a:p>
            <a:fld id="{E90C5129-FC5F-4A0E-A98B-D319C5761447}" type="slidenum">
              <a:rPr lang="en-US" smtClean="0"/>
              <a:t>30</a:t>
            </a:fld>
            <a:endParaRPr lang="en-US" dirty="0"/>
          </a:p>
        </p:txBody>
      </p:sp>
    </p:spTree>
    <p:extLst>
      <p:ext uri="{BB962C8B-B14F-4D97-AF65-F5344CB8AC3E}">
        <p14:creationId xmlns:p14="http://schemas.microsoft.com/office/powerpoint/2010/main" val="3126814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CA" sz="1200" kern="1200" dirty="0" smtClean="0">
                <a:solidFill>
                  <a:schemeClr val="tx1"/>
                </a:solidFill>
                <a:effectLst/>
                <a:latin typeface="+mn-lt"/>
                <a:ea typeface="+mn-ea"/>
                <a:cs typeface="+mn-cs"/>
              </a:rPr>
              <a:t>Arbitrator </a:t>
            </a:r>
            <a:r>
              <a:rPr lang="en-CA" sz="1200" kern="1200" dirty="0" err="1" smtClean="0">
                <a:solidFill>
                  <a:schemeClr val="tx1"/>
                </a:solidFill>
                <a:effectLst/>
                <a:latin typeface="+mn-lt"/>
                <a:ea typeface="+mn-ea"/>
                <a:cs typeface="+mn-cs"/>
              </a:rPr>
              <a:t>Parmar</a:t>
            </a:r>
            <a:r>
              <a:rPr lang="en-CA" sz="1200" kern="1200" dirty="0" smtClean="0">
                <a:solidFill>
                  <a:schemeClr val="tx1"/>
                </a:solidFill>
                <a:effectLst/>
                <a:latin typeface="+mn-lt"/>
                <a:ea typeface="+mn-ea"/>
                <a:cs typeface="+mn-cs"/>
              </a:rPr>
              <a:t> found that the following categories of documents </a:t>
            </a:r>
            <a:r>
              <a:rPr lang="en-CA" sz="1200" b="1" i="1" u="sng" kern="1200" dirty="0" smtClean="0">
                <a:solidFill>
                  <a:schemeClr val="tx1"/>
                </a:solidFill>
                <a:effectLst/>
                <a:latin typeface="+mn-lt"/>
                <a:ea typeface="+mn-ea"/>
                <a:cs typeface="+mn-cs"/>
              </a:rPr>
              <a:t>may</a:t>
            </a:r>
            <a:r>
              <a:rPr lang="en-CA" sz="1200" kern="1200" dirty="0" smtClean="0">
                <a:solidFill>
                  <a:schemeClr val="tx1"/>
                </a:solidFill>
                <a:effectLst/>
                <a:latin typeface="+mn-lt"/>
                <a:ea typeface="+mn-ea"/>
                <a:cs typeface="+mn-cs"/>
              </a:rPr>
              <a:t> need to be produced, considering the factors above:</a:t>
            </a:r>
          </a:p>
          <a:p>
            <a:pPr marL="171450" lvl="0" indent="-171450">
              <a:buFont typeface="Arial" panose="020B0604020202020204" pitchFamily="34" charset="0"/>
              <a:buChar char="•"/>
            </a:pPr>
            <a:r>
              <a:rPr lang="en-CA" sz="1200" kern="1200" dirty="0" smtClean="0">
                <a:solidFill>
                  <a:schemeClr val="tx1"/>
                </a:solidFill>
                <a:effectLst/>
                <a:latin typeface="+mn-lt"/>
                <a:ea typeface="+mn-ea"/>
                <a:cs typeface="+mn-cs"/>
              </a:rPr>
              <a:t>Behavioral support plans</a:t>
            </a:r>
          </a:p>
          <a:p>
            <a:pPr marL="171450" lvl="0" indent="-171450">
              <a:buFont typeface="Arial" panose="020B0604020202020204" pitchFamily="34" charset="0"/>
              <a:buChar char="•"/>
            </a:pPr>
            <a:r>
              <a:rPr lang="en-CA" sz="1200" kern="1200" dirty="0" smtClean="0">
                <a:solidFill>
                  <a:schemeClr val="tx1"/>
                </a:solidFill>
                <a:effectLst/>
                <a:latin typeface="+mn-lt"/>
                <a:ea typeface="+mn-ea"/>
                <a:cs typeface="+mn-cs"/>
              </a:rPr>
              <a:t>Threat assessments</a:t>
            </a:r>
          </a:p>
          <a:p>
            <a:pPr marL="171450" lvl="0" indent="-171450">
              <a:buFont typeface="Arial" panose="020B0604020202020204" pitchFamily="34" charset="0"/>
              <a:buChar char="•"/>
            </a:pPr>
            <a:r>
              <a:rPr lang="en-CA" sz="1200" kern="1200" dirty="0" smtClean="0">
                <a:solidFill>
                  <a:schemeClr val="tx1"/>
                </a:solidFill>
                <a:effectLst/>
                <a:latin typeface="+mn-lt"/>
                <a:ea typeface="+mn-ea"/>
                <a:cs typeface="+mn-cs"/>
              </a:rPr>
              <a:t>Principal’s investigation report regarding suspension/expulsion</a:t>
            </a:r>
          </a:p>
          <a:p>
            <a:pPr marL="171450" lvl="0" indent="-171450">
              <a:buFont typeface="Arial" panose="020B0604020202020204" pitchFamily="34" charset="0"/>
              <a:buChar char="•"/>
            </a:pPr>
            <a:r>
              <a:rPr lang="en-CA" sz="1200" kern="1200" dirty="0" smtClean="0">
                <a:solidFill>
                  <a:schemeClr val="tx1"/>
                </a:solidFill>
                <a:effectLst/>
                <a:latin typeface="+mn-lt"/>
                <a:ea typeface="+mn-ea"/>
                <a:cs typeface="+mn-cs"/>
              </a:rPr>
              <a:t>Progressive discipline logs (regarding student discipline)</a:t>
            </a:r>
          </a:p>
          <a:p>
            <a:pPr marL="171450" lvl="0" indent="-171450">
              <a:buFont typeface="Arial" panose="020B0604020202020204" pitchFamily="34" charset="0"/>
              <a:buChar char="•"/>
            </a:pPr>
            <a:r>
              <a:rPr lang="en-CA" sz="1200" kern="1200" dirty="0" smtClean="0">
                <a:solidFill>
                  <a:schemeClr val="tx1"/>
                </a:solidFill>
                <a:effectLst/>
                <a:latin typeface="+mn-lt"/>
                <a:ea typeface="+mn-ea"/>
                <a:cs typeface="+mn-cs"/>
              </a:rPr>
              <a:t>Case conference forms created in meeting between school staff and parents to discuss a student’s progress or other concerns</a:t>
            </a:r>
          </a:p>
          <a:p>
            <a:pPr marL="171450" lvl="0" indent="-171450">
              <a:buFont typeface="Arial" panose="020B0604020202020204" pitchFamily="34" charset="0"/>
              <a:buChar char="•"/>
            </a:pPr>
            <a:r>
              <a:rPr lang="en-CA" sz="1200" kern="1200" dirty="0" smtClean="0">
                <a:solidFill>
                  <a:schemeClr val="tx1"/>
                </a:solidFill>
                <a:effectLst/>
                <a:latin typeface="+mn-lt"/>
                <a:ea typeface="+mn-ea"/>
                <a:cs typeface="+mn-cs"/>
              </a:rPr>
              <a:t>School based support learning team form created based on meeting of interdisciplinary team to investigate possible identification of exceptionality or provision of other in-depth services</a:t>
            </a:r>
          </a:p>
          <a:p>
            <a:pPr marL="171450" lvl="0" indent="-171450">
              <a:buFont typeface="Arial" panose="020B0604020202020204" pitchFamily="34" charset="0"/>
              <a:buChar char="•"/>
            </a:pPr>
            <a:r>
              <a:rPr lang="en-CA" sz="1200" kern="1200" dirty="0" smtClean="0">
                <a:solidFill>
                  <a:schemeClr val="tx1"/>
                </a:solidFill>
                <a:effectLst/>
                <a:latin typeface="+mn-lt"/>
                <a:ea typeface="+mn-ea"/>
                <a:cs typeface="+mn-cs"/>
              </a:rPr>
              <a:t>Demission packages for expelled students</a:t>
            </a:r>
          </a:p>
          <a:p>
            <a:r>
              <a:rPr lang="en-CA" sz="1200" kern="1200" dirty="0" smtClean="0">
                <a:solidFill>
                  <a:schemeClr val="tx1"/>
                </a:solidFill>
                <a:effectLst/>
                <a:latin typeface="+mn-lt"/>
                <a:ea typeface="+mn-ea"/>
                <a:cs typeface="+mn-cs"/>
              </a:rPr>
              <a:t> </a:t>
            </a:r>
          </a:p>
          <a:p>
            <a:r>
              <a:rPr lang="en-CA" sz="1200" kern="1200" dirty="0" smtClean="0">
                <a:solidFill>
                  <a:schemeClr val="tx1"/>
                </a:solidFill>
                <a:effectLst/>
                <a:latin typeface="+mn-lt"/>
                <a:ea typeface="+mn-ea"/>
                <a:cs typeface="+mn-cs"/>
              </a:rPr>
              <a:t>Arbitrator </a:t>
            </a:r>
            <a:r>
              <a:rPr lang="en-CA" sz="1200" kern="1200" dirty="0" err="1" smtClean="0">
                <a:solidFill>
                  <a:schemeClr val="tx1"/>
                </a:solidFill>
                <a:effectLst/>
                <a:latin typeface="+mn-lt"/>
                <a:ea typeface="+mn-ea"/>
                <a:cs typeface="+mn-cs"/>
              </a:rPr>
              <a:t>Parmar</a:t>
            </a:r>
            <a:r>
              <a:rPr lang="en-CA" sz="1200" kern="1200" dirty="0" smtClean="0">
                <a:solidFill>
                  <a:schemeClr val="tx1"/>
                </a:solidFill>
                <a:effectLst/>
                <a:latin typeface="+mn-lt"/>
                <a:ea typeface="+mn-ea"/>
                <a:cs typeface="+mn-cs"/>
              </a:rPr>
              <a:t> found that the following categories of documents are </a:t>
            </a:r>
            <a:r>
              <a:rPr lang="en-CA" sz="1200" b="1" i="1" u="sng" kern="1200" dirty="0" smtClean="0">
                <a:solidFill>
                  <a:schemeClr val="tx1"/>
                </a:solidFill>
                <a:effectLst/>
                <a:latin typeface="+mn-lt"/>
                <a:ea typeface="+mn-ea"/>
                <a:cs typeface="+mn-cs"/>
              </a:rPr>
              <a:t>not</a:t>
            </a:r>
            <a:r>
              <a:rPr lang="en-CA" sz="1200" b="1" kern="1200" dirty="0" smtClean="0">
                <a:solidFill>
                  <a:schemeClr val="tx1"/>
                </a:solidFill>
                <a:effectLst/>
                <a:latin typeface="+mn-lt"/>
                <a:ea typeface="+mn-ea"/>
                <a:cs typeface="+mn-cs"/>
              </a:rPr>
              <a:t> </a:t>
            </a:r>
            <a:r>
              <a:rPr lang="en-CA" sz="1200" kern="1200" dirty="0" smtClean="0">
                <a:solidFill>
                  <a:schemeClr val="tx1"/>
                </a:solidFill>
                <a:effectLst/>
                <a:latin typeface="+mn-lt"/>
                <a:ea typeface="+mn-ea"/>
                <a:cs typeface="+mn-cs"/>
              </a:rPr>
              <a:t>required to be produced:</a:t>
            </a:r>
          </a:p>
          <a:p>
            <a:pPr marL="171450" lvl="0" indent="-171450">
              <a:buFont typeface="Arial" panose="020B0604020202020204" pitchFamily="34" charset="0"/>
              <a:buChar char="•"/>
            </a:pPr>
            <a:r>
              <a:rPr lang="en-CA" sz="1200" kern="1200" dirty="0" smtClean="0">
                <a:solidFill>
                  <a:schemeClr val="tx1"/>
                </a:solidFill>
                <a:effectLst/>
                <a:latin typeface="+mn-lt"/>
                <a:ea typeface="+mn-ea"/>
                <a:cs typeface="+mn-cs"/>
              </a:rPr>
              <a:t>Reporting forms regarding activities that could lead to suspension or expulsion (s. 300.2 of </a:t>
            </a:r>
            <a:r>
              <a:rPr lang="en-CA" sz="1200" i="1" kern="1200" dirty="0" smtClean="0">
                <a:solidFill>
                  <a:schemeClr val="tx1"/>
                </a:solidFill>
                <a:effectLst/>
                <a:latin typeface="+mn-lt"/>
                <a:ea typeface="+mn-ea"/>
                <a:cs typeface="+mn-cs"/>
              </a:rPr>
              <a:t>Education Act</a:t>
            </a:r>
            <a:r>
              <a:rPr lang="en-CA" sz="1200" kern="1200" dirty="0" smtClean="0">
                <a:solidFill>
                  <a:schemeClr val="tx1"/>
                </a:solidFill>
                <a:effectLst/>
                <a:latin typeface="+mn-lt"/>
                <a:ea typeface="+mn-ea"/>
                <a:cs typeface="+mn-cs"/>
              </a:rPr>
              <a:t>)</a:t>
            </a:r>
          </a:p>
          <a:p>
            <a:pPr marL="171450" lvl="0" indent="-171450">
              <a:buFont typeface="Arial" panose="020B0604020202020204" pitchFamily="34" charset="0"/>
              <a:buChar char="•"/>
            </a:pPr>
            <a:r>
              <a:rPr lang="en-CA" sz="1200" kern="1200" dirty="0" smtClean="0">
                <a:solidFill>
                  <a:schemeClr val="tx1"/>
                </a:solidFill>
                <a:effectLst/>
                <a:latin typeface="+mn-lt"/>
                <a:ea typeface="+mn-ea"/>
                <a:cs typeface="+mn-cs"/>
              </a:rPr>
              <a:t>Reintegration agreements for suspended students</a:t>
            </a:r>
          </a:p>
          <a:p>
            <a:pPr marL="171450" lvl="0" indent="-171450">
              <a:buFont typeface="Arial" panose="020B0604020202020204" pitchFamily="34" charset="0"/>
              <a:buChar char="•"/>
            </a:pPr>
            <a:r>
              <a:rPr lang="en-CA" sz="1200" kern="1200" dirty="0" smtClean="0">
                <a:solidFill>
                  <a:schemeClr val="tx1"/>
                </a:solidFill>
                <a:effectLst/>
                <a:latin typeface="+mn-lt"/>
                <a:ea typeface="+mn-ea"/>
                <a:cs typeface="+mn-cs"/>
              </a:rPr>
              <a:t>Risk reviews completed by a mental health professional</a:t>
            </a:r>
          </a:p>
          <a:p>
            <a:r>
              <a:rPr lang="en-CA" sz="1200" kern="1200" dirty="0" smtClean="0">
                <a:solidFill>
                  <a:schemeClr val="tx1"/>
                </a:solidFill>
                <a:effectLst/>
                <a:latin typeface="+mn-lt"/>
                <a:ea typeface="+mn-ea"/>
                <a:cs typeface="+mn-cs"/>
              </a:rPr>
              <a:t> </a:t>
            </a:r>
          </a:p>
          <a:p>
            <a:r>
              <a:rPr lang="en-CA" sz="1200" kern="1200" dirty="0" smtClean="0">
                <a:solidFill>
                  <a:schemeClr val="tx1"/>
                </a:solidFill>
                <a:effectLst/>
                <a:latin typeface="+mn-lt"/>
                <a:ea typeface="+mn-ea"/>
                <a:cs typeface="+mn-cs"/>
              </a:rPr>
              <a:t>The Arbitrator’s reasons suggested that the following categories of documents would generally not need to be produced; however, they may be if they describe student behaviours and strategies to assist with those behaviours from a health and safety perspective:</a:t>
            </a:r>
          </a:p>
          <a:p>
            <a:pPr marL="171450" lvl="0" indent="-171450">
              <a:buFont typeface="Arial" panose="020B0604020202020204" pitchFamily="34" charset="0"/>
              <a:buChar char="•"/>
            </a:pPr>
            <a:r>
              <a:rPr lang="en-CA" sz="1200" kern="1200" dirty="0" err="1" smtClean="0">
                <a:solidFill>
                  <a:schemeClr val="tx1"/>
                </a:solidFill>
                <a:effectLst/>
                <a:latin typeface="+mn-lt"/>
                <a:ea typeface="+mn-ea"/>
                <a:cs typeface="+mn-cs"/>
              </a:rPr>
              <a:t>IEPs</a:t>
            </a:r>
            <a:r>
              <a:rPr lang="en-CA" sz="1200" kern="1200" dirty="0" smtClean="0">
                <a:solidFill>
                  <a:schemeClr val="tx1"/>
                </a:solidFill>
                <a:effectLst/>
                <a:latin typeface="+mn-lt"/>
                <a:ea typeface="+mn-ea"/>
                <a:cs typeface="+mn-cs"/>
              </a:rPr>
              <a:t> </a:t>
            </a:r>
          </a:p>
          <a:p>
            <a:pPr marL="171450" lvl="0" indent="-171450">
              <a:buFont typeface="Arial" panose="020B0604020202020204" pitchFamily="34" charset="0"/>
              <a:buChar char="•"/>
            </a:pPr>
            <a:r>
              <a:rPr lang="en-CA" sz="1200" kern="1200" dirty="0" smtClean="0">
                <a:solidFill>
                  <a:schemeClr val="tx1"/>
                </a:solidFill>
                <a:effectLst/>
                <a:latin typeface="+mn-lt"/>
                <a:ea typeface="+mn-ea"/>
                <a:cs typeface="+mn-cs"/>
              </a:rPr>
              <a:t>Form re program for suspended students </a:t>
            </a:r>
          </a:p>
          <a:p>
            <a:pPr marL="57150" indent="0" algn="r"/>
            <a:endParaRPr lang="en-US" u="sng" dirty="0" smtClean="0"/>
          </a:p>
          <a:p>
            <a:pPr marL="457200" lvl="1" indent="0">
              <a:buNone/>
            </a:pPr>
            <a:endParaRPr lang="en-CA" sz="1600" dirty="0" smtClean="0">
              <a:latin typeface="Franklin Gothic Medium" panose="020B0603020102020204" pitchFamily="34" charset="0"/>
            </a:endParaRPr>
          </a:p>
          <a:p>
            <a:endParaRPr lang="en-CA" dirty="0"/>
          </a:p>
        </p:txBody>
      </p:sp>
      <p:sp>
        <p:nvSpPr>
          <p:cNvPr id="4" name="Footer Placeholder 3"/>
          <p:cNvSpPr>
            <a:spLocks noGrp="1"/>
          </p:cNvSpPr>
          <p:nvPr>
            <p:ph type="ftr" sz="quarter" idx="10"/>
          </p:nvPr>
        </p:nvSpPr>
        <p:spPr/>
        <p:txBody>
          <a:bodyPr/>
          <a:lstStyle/>
          <a:p>
            <a:r>
              <a:rPr lang="en-US" smtClean="0"/>
              <a:t>Filion Wakely Thorup Angeletti LLP.</a:t>
            </a:r>
            <a:endParaRPr lang="en-US" dirty="0"/>
          </a:p>
        </p:txBody>
      </p:sp>
      <p:sp>
        <p:nvSpPr>
          <p:cNvPr id="5" name="Slide Number Placeholder 4"/>
          <p:cNvSpPr>
            <a:spLocks noGrp="1"/>
          </p:cNvSpPr>
          <p:nvPr>
            <p:ph type="sldNum" sz="quarter" idx="11"/>
          </p:nvPr>
        </p:nvSpPr>
        <p:spPr/>
        <p:txBody>
          <a:bodyPr/>
          <a:lstStyle/>
          <a:p>
            <a:fld id="{E90C5129-FC5F-4A0E-A98B-D319C5761447}" type="slidenum">
              <a:rPr lang="en-US" smtClean="0"/>
              <a:t>31</a:t>
            </a:fld>
            <a:endParaRPr lang="en-US" dirty="0"/>
          </a:p>
        </p:txBody>
      </p:sp>
    </p:spTree>
    <p:extLst>
      <p:ext uri="{BB962C8B-B14F-4D97-AF65-F5344CB8AC3E}">
        <p14:creationId xmlns:p14="http://schemas.microsoft.com/office/powerpoint/2010/main" val="15057104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kern="1200" dirty="0" smtClean="0">
                <a:solidFill>
                  <a:schemeClr val="tx1"/>
                </a:solidFill>
                <a:effectLst/>
                <a:latin typeface="+mn-lt"/>
                <a:ea typeface="+mn-ea"/>
                <a:cs typeface="+mn-cs"/>
              </a:rPr>
              <a:t>The Hayes award is based on the language in the Central Terms between </a:t>
            </a:r>
            <a:r>
              <a:rPr lang="en-CA" sz="1200" b="1" kern="1200" dirty="0" err="1" smtClean="0">
                <a:solidFill>
                  <a:schemeClr val="tx1"/>
                </a:solidFill>
                <a:effectLst/>
                <a:latin typeface="+mn-lt"/>
                <a:ea typeface="+mn-ea"/>
                <a:cs typeface="+mn-cs"/>
              </a:rPr>
              <a:t>OECTA</a:t>
            </a:r>
            <a:r>
              <a:rPr lang="en-CA" sz="1200" b="1" kern="1200" dirty="0" smtClean="0">
                <a:solidFill>
                  <a:schemeClr val="tx1"/>
                </a:solidFill>
                <a:effectLst/>
                <a:latin typeface="+mn-lt"/>
                <a:ea typeface="+mn-ea"/>
                <a:cs typeface="+mn-cs"/>
              </a:rPr>
              <a:t> and </a:t>
            </a:r>
            <a:r>
              <a:rPr lang="en-CA" sz="1200" b="1" kern="1200" dirty="0" err="1" smtClean="0">
                <a:solidFill>
                  <a:schemeClr val="tx1"/>
                </a:solidFill>
                <a:effectLst/>
                <a:latin typeface="+mn-lt"/>
                <a:ea typeface="+mn-ea"/>
                <a:cs typeface="+mn-cs"/>
              </a:rPr>
              <a:t>OCSTA</a:t>
            </a:r>
            <a:r>
              <a:rPr lang="en-CA" sz="1200" b="1" kern="1200" dirty="0" smtClean="0">
                <a:solidFill>
                  <a:schemeClr val="tx1"/>
                </a:solidFill>
                <a:effectLst/>
                <a:latin typeface="+mn-lt"/>
                <a:ea typeface="+mn-ea"/>
                <a:cs typeface="+mn-cs"/>
              </a:rPr>
              <a:t>, which provides at article 21 that all incidents of workplace violence arising in schools are to be reported using an Online Reporting Tool. In this central grievance, </a:t>
            </a:r>
            <a:r>
              <a:rPr lang="en-CA" sz="1200" b="1" kern="1200" dirty="0" err="1" smtClean="0">
                <a:solidFill>
                  <a:schemeClr val="tx1"/>
                </a:solidFill>
                <a:effectLst/>
                <a:latin typeface="+mn-lt"/>
                <a:ea typeface="+mn-ea"/>
                <a:cs typeface="+mn-cs"/>
              </a:rPr>
              <a:t>OECTA</a:t>
            </a:r>
            <a:r>
              <a:rPr lang="en-CA" sz="1200" b="1" kern="1200" dirty="0" smtClean="0">
                <a:solidFill>
                  <a:schemeClr val="tx1"/>
                </a:solidFill>
                <a:effectLst/>
                <a:latin typeface="+mn-lt"/>
                <a:ea typeface="+mn-ea"/>
                <a:cs typeface="+mn-cs"/>
              </a:rPr>
              <a:t> asserted that members of the </a:t>
            </a:r>
            <a:r>
              <a:rPr lang="en-CA" sz="1200" b="1" kern="1200" dirty="0" err="1" smtClean="0">
                <a:solidFill>
                  <a:schemeClr val="tx1"/>
                </a:solidFill>
                <a:effectLst/>
                <a:latin typeface="+mn-lt"/>
                <a:ea typeface="+mn-ea"/>
                <a:cs typeface="+mn-cs"/>
              </a:rPr>
              <a:t>JHSC</a:t>
            </a:r>
            <a:r>
              <a:rPr lang="en-CA" sz="1200" b="1" kern="1200" dirty="0" smtClean="0">
                <a:solidFill>
                  <a:schemeClr val="tx1"/>
                </a:solidFill>
                <a:effectLst/>
                <a:latin typeface="+mn-lt"/>
                <a:ea typeface="+mn-ea"/>
                <a:cs typeface="+mn-cs"/>
              </a:rPr>
              <a:t> were entitled to discretionary access to documents on the Online Reporting Tool. </a:t>
            </a:r>
          </a:p>
          <a:p>
            <a:endParaRPr lang="en-CA" dirty="0" smtClean="0"/>
          </a:p>
          <a:p>
            <a:r>
              <a:rPr lang="en-CA" sz="1200" kern="1200" dirty="0" smtClean="0">
                <a:solidFill>
                  <a:schemeClr val="tx1"/>
                </a:solidFill>
                <a:effectLst/>
                <a:latin typeface="+mn-lt"/>
                <a:ea typeface="+mn-ea"/>
                <a:cs typeface="+mn-cs"/>
              </a:rPr>
              <a:t>The relevant parts of article 21 are as follows:</a:t>
            </a:r>
          </a:p>
          <a:p>
            <a:r>
              <a:rPr lang="en-CA" sz="1200" kern="1200" dirty="0" smtClean="0">
                <a:solidFill>
                  <a:schemeClr val="tx1"/>
                </a:solidFill>
                <a:effectLst/>
                <a:latin typeface="+mn-lt"/>
                <a:ea typeface="+mn-ea"/>
                <a:cs typeface="+mn-cs"/>
              </a:rPr>
              <a:t>	21.4.1 Effective September 1, 2019, each school board shall ensure that the online reporting tool used by teachers is functioning and is fully compliant with the system specifications as outlined in memorandum 2018:SB06. 	Teachers will be provided with information and training on using the online reporting tool.</a:t>
            </a:r>
          </a:p>
          <a:p>
            <a:r>
              <a:rPr lang="en-CA" sz="1200" kern="1200" dirty="0" smtClean="0">
                <a:solidFill>
                  <a:schemeClr val="tx1"/>
                </a:solidFill>
                <a:effectLst/>
                <a:latin typeface="+mn-lt"/>
                <a:ea typeface="+mn-ea"/>
                <a:cs typeface="+mn-cs"/>
              </a:rPr>
              <a:t>	…</a:t>
            </a:r>
          </a:p>
          <a:p>
            <a:r>
              <a:rPr lang="en-CA" sz="1200" kern="1200" dirty="0" smtClean="0">
                <a:solidFill>
                  <a:schemeClr val="tx1"/>
                </a:solidFill>
                <a:effectLst/>
                <a:latin typeface="+mn-lt"/>
                <a:ea typeface="+mn-ea"/>
                <a:cs typeface="+mn-cs"/>
              </a:rPr>
              <a:t>	21.6.3 Information provided to the </a:t>
            </a:r>
            <a:r>
              <a:rPr lang="en-CA" sz="1200" kern="1200" dirty="0" err="1" smtClean="0">
                <a:solidFill>
                  <a:schemeClr val="tx1"/>
                </a:solidFill>
                <a:effectLst/>
                <a:latin typeface="+mn-lt"/>
                <a:ea typeface="+mn-ea"/>
                <a:cs typeface="+mn-cs"/>
              </a:rPr>
              <a:t>JHSC</a:t>
            </a:r>
            <a:r>
              <a:rPr lang="en-CA" sz="1200" kern="1200" dirty="0" smtClean="0">
                <a:solidFill>
                  <a:schemeClr val="tx1"/>
                </a:solidFill>
                <a:effectLst/>
                <a:latin typeface="+mn-lt"/>
                <a:ea typeface="+mn-ea"/>
                <a:cs typeface="+mn-cs"/>
              </a:rPr>
              <a:t> via the school board’s online reporting tool shall replace the person’s name with a unique identifier, as agreed to by </a:t>
            </a:r>
            <a:r>
              <a:rPr lang="en-CA" sz="1200" kern="1200" dirty="0" err="1" smtClean="0">
                <a:solidFill>
                  <a:schemeClr val="tx1"/>
                </a:solidFill>
                <a:effectLst/>
                <a:latin typeface="+mn-lt"/>
                <a:ea typeface="+mn-ea"/>
                <a:cs typeface="+mn-cs"/>
              </a:rPr>
              <a:t>OCSTA</a:t>
            </a:r>
            <a:r>
              <a:rPr lang="en-CA" sz="1200" kern="1200" dirty="0" smtClean="0">
                <a:solidFill>
                  <a:schemeClr val="tx1"/>
                </a:solidFill>
                <a:effectLst/>
                <a:latin typeface="+mn-lt"/>
                <a:ea typeface="+mn-ea"/>
                <a:cs typeface="+mn-cs"/>
              </a:rPr>
              <a:t> and the Association, that allows the </a:t>
            </a:r>
            <a:r>
              <a:rPr lang="en-CA" sz="1200" kern="1200" dirty="0" err="1" smtClean="0">
                <a:solidFill>
                  <a:schemeClr val="tx1"/>
                </a:solidFill>
                <a:effectLst/>
                <a:latin typeface="+mn-lt"/>
                <a:ea typeface="+mn-ea"/>
                <a:cs typeface="+mn-cs"/>
              </a:rPr>
              <a:t>JHSC</a:t>
            </a:r>
            <a:r>
              <a:rPr lang="en-CA" sz="1200" kern="1200" dirty="0" smtClean="0">
                <a:solidFill>
                  <a:schemeClr val="tx1"/>
                </a:solidFill>
                <a:effectLst/>
                <a:latin typeface="+mn-lt"/>
                <a:ea typeface="+mn-ea"/>
                <a:cs typeface="+mn-cs"/>
              </a:rPr>
              <a:t> to track multiple 	violent incidences involving the same person, regardless of the school enrolment location.</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Arbitrator Hayes accepted </a:t>
            </a:r>
            <a:r>
              <a:rPr lang="en-CA" sz="1200" kern="1200" dirty="0" err="1" smtClean="0">
                <a:solidFill>
                  <a:schemeClr val="tx1"/>
                </a:solidFill>
                <a:effectLst/>
                <a:latin typeface="+mn-lt"/>
                <a:ea typeface="+mn-ea"/>
                <a:cs typeface="+mn-cs"/>
              </a:rPr>
              <a:t>OECTA’s</a:t>
            </a:r>
            <a:r>
              <a:rPr lang="en-CA" sz="1200" kern="1200" dirty="0" smtClean="0">
                <a:solidFill>
                  <a:schemeClr val="tx1"/>
                </a:solidFill>
                <a:effectLst/>
                <a:latin typeface="+mn-lt"/>
                <a:ea typeface="+mn-ea"/>
                <a:cs typeface="+mn-cs"/>
              </a:rPr>
              <a:t> interpretation of article 21. He found that the collective agreement incorporated Memo 2018:SB06,</a:t>
            </a:r>
            <a:r>
              <a:rPr lang="en-CA" sz="1200" kern="1200" baseline="0" dirty="0" smtClean="0">
                <a:solidFill>
                  <a:schemeClr val="tx1"/>
                </a:solidFill>
                <a:effectLst/>
                <a:latin typeface="+mn-lt"/>
                <a:ea typeface="+mn-ea"/>
                <a:cs typeface="+mn-cs"/>
              </a:rPr>
              <a:t> which </a:t>
            </a:r>
            <a:r>
              <a:rPr lang="en-CA" sz="1200" kern="1200" dirty="0" smtClean="0">
                <a:solidFill>
                  <a:schemeClr val="tx1"/>
                </a:solidFill>
                <a:effectLst/>
                <a:latin typeface="+mn-lt"/>
                <a:ea typeface="+mn-ea"/>
                <a:cs typeface="+mn-cs"/>
              </a:rPr>
              <a:t>referred to the </a:t>
            </a:r>
            <a:r>
              <a:rPr lang="en-CA" sz="1200" kern="1200" dirty="0" err="1" smtClean="0">
                <a:solidFill>
                  <a:schemeClr val="tx1"/>
                </a:solidFill>
                <a:effectLst/>
                <a:latin typeface="+mn-lt"/>
                <a:ea typeface="+mn-ea"/>
                <a:cs typeface="+mn-cs"/>
              </a:rPr>
              <a:t>JHSC</a:t>
            </a:r>
            <a:r>
              <a:rPr lang="en-CA" sz="1200" kern="1200" dirty="0" smtClean="0">
                <a:solidFill>
                  <a:schemeClr val="tx1"/>
                </a:solidFill>
                <a:effectLst/>
                <a:latin typeface="+mn-lt"/>
                <a:ea typeface="+mn-ea"/>
                <a:cs typeface="+mn-cs"/>
              </a:rPr>
              <a:t> accessing information on the Online Reporting Tool.  Further, he found that </a:t>
            </a:r>
            <a:r>
              <a:rPr lang="en-CA" sz="1200" kern="1200" dirty="0" err="1" smtClean="0">
                <a:solidFill>
                  <a:schemeClr val="tx1"/>
                </a:solidFill>
                <a:effectLst/>
                <a:latin typeface="+mn-lt"/>
                <a:ea typeface="+mn-ea"/>
                <a:cs typeface="+mn-cs"/>
              </a:rPr>
              <a:t>OECTA’s</a:t>
            </a:r>
            <a:r>
              <a:rPr lang="en-CA" sz="1200" kern="1200" dirty="0" smtClean="0">
                <a:solidFill>
                  <a:schemeClr val="tx1"/>
                </a:solidFill>
                <a:effectLst/>
                <a:latin typeface="+mn-lt"/>
                <a:ea typeface="+mn-ea"/>
                <a:cs typeface="+mn-cs"/>
              </a:rPr>
              <a:t> interpretation was consistent with the context, including the provisions of the </a:t>
            </a:r>
            <a:r>
              <a:rPr lang="en-CA" sz="1200" kern="1200" dirty="0" err="1" smtClean="0">
                <a:solidFill>
                  <a:schemeClr val="tx1"/>
                </a:solidFill>
                <a:effectLst/>
                <a:latin typeface="+mn-lt"/>
                <a:ea typeface="+mn-ea"/>
                <a:cs typeface="+mn-cs"/>
              </a:rPr>
              <a:t>OHSA</a:t>
            </a:r>
            <a:r>
              <a:rPr lang="en-CA" sz="1200" kern="1200" dirty="0" smtClean="0">
                <a:solidFill>
                  <a:schemeClr val="tx1"/>
                </a:solidFill>
                <a:effectLst/>
                <a:latin typeface="+mn-lt"/>
                <a:ea typeface="+mn-ea"/>
                <a:cs typeface="+mn-cs"/>
              </a:rPr>
              <a:t>. He relied on Arbitrator </a:t>
            </a:r>
            <a:r>
              <a:rPr lang="en-CA" sz="1200" kern="1200" dirty="0" err="1" smtClean="0">
                <a:solidFill>
                  <a:schemeClr val="tx1"/>
                </a:solidFill>
                <a:effectLst/>
                <a:latin typeface="+mn-lt"/>
                <a:ea typeface="+mn-ea"/>
                <a:cs typeface="+mn-cs"/>
              </a:rPr>
              <a:t>Parmar’s</a:t>
            </a:r>
            <a:r>
              <a:rPr lang="en-CA" sz="1200" kern="1200" dirty="0" smtClean="0">
                <a:solidFill>
                  <a:schemeClr val="tx1"/>
                </a:solidFill>
                <a:effectLst/>
                <a:latin typeface="+mn-lt"/>
                <a:ea typeface="+mn-ea"/>
                <a:cs typeface="+mn-cs"/>
              </a:rPr>
              <a:t> June 2018 decision in this regard. </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Arbitrator Hayes held that members of a </a:t>
            </a:r>
            <a:r>
              <a:rPr lang="en-CA" sz="1200" kern="1200" dirty="0" err="1" smtClean="0">
                <a:solidFill>
                  <a:schemeClr val="tx1"/>
                </a:solidFill>
                <a:effectLst/>
                <a:latin typeface="+mn-lt"/>
                <a:ea typeface="+mn-ea"/>
                <a:cs typeface="+mn-cs"/>
              </a:rPr>
              <a:t>JHSC</a:t>
            </a:r>
            <a:r>
              <a:rPr lang="en-CA" sz="1200" kern="1200" dirty="0" smtClean="0">
                <a:solidFill>
                  <a:schemeClr val="tx1"/>
                </a:solidFill>
                <a:effectLst/>
                <a:latin typeface="+mn-lt"/>
                <a:ea typeface="+mn-ea"/>
                <a:cs typeface="+mn-cs"/>
              </a:rPr>
              <a:t> are individually and collectively entitled to discretionary access to documents on the Online Reporting Tool, subject to appropriate redaction.</a:t>
            </a:r>
            <a:endParaRPr lang="en-CA" dirty="0"/>
          </a:p>
        </p:txBody>
      </p:sp>
      <p:sp>
        <p:nvSpPr>
          <p:cNvPr id="4" name="Footer Placeholder 3"/>
          <p:cNvSpPr>
            <a:spLocks noGrp="1"/>
          </p:cNvSpPr>
          <p:nvPr>
            <p:ph type="ftr" sz="quarter" idx="10"/>
          </p:nvPr>
        </p:nvSpPr>
        <p:spPr/>
        <p:txBody>
          <a:bodyPr/>
          <a:lstStyle/>
          <a:p>
            <a:r>
              <a:rPr lang="en-US" smtClean="0"/>
              <a:t>Filion Wakely Thorup Angeletti LLP.</a:t>
            </a:r>
            <a:endParaRPr lang="en-US" dirty="0"/>
          </a:p>
        </p:txBody>
      </p:sp>
      <p:sp>
        <p:nvSpPr>
          <p:cNvPr id="5" name="Slide Number Placeholder 4"/>
          <p:cNvSpPr>
            <a:spLocks noGrp="1"/>
          </p:cNvSpPr>
          <p:nvPr>
            <p:ph type="sldNum" sz="quarter" idx="11"/>
          </p:nvPr>
        </p:nvSpPr>
        <p:spPr/>
        <p:txBody>
          <a:bodyPr/>
          <a:lstStyle/>
          <a:p>
            <a:fld id="{E90C5129-FC5F-4A0E-A98B-D319C5761447}" type="slidenum">
              <a:rPr lang="en-US" smtClean="0"/>
              <a:t>32</a:t>
            </a:fld>
            <a:endParaRPr lang="en-US" dirty="0"/>
          </a:p>
        </p:txBody>
      </p:sp>
    </p:spTree>
    <p:extLst>
      <p:ext uri="{BB962C8B-B14F-4D97-AF65-F5344CB8AC3E}">
        <p14:creationId xmlns:p14="http://schemas.microsoft.com/office/powerpoint/2010/main" val="24234457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US" sz="1200" b="0" i="0" kern="1200" dirty="0" smtClean="0">
                <a:solidFill>
                  <a:schemeClr val="tx1"/>
                </a:solidFill>
                <a:effectLst/>
                <a:latin typeface="+mn-lt"/>
                <a:ea typeface="+mn-ea"/>
                <a:cs typeface="+mn-cs"/>
              </a:rPr>
              <a:t>In addition to the documents described in the previous slide, reports required for compliance with the </a:t>
            </a:r>
            <a:r>
              <a:rPr lang="en-US" sz="1200" b="0" i="0" kern="1200" dirty="0" err="1" smtClean="0">
                <a:solidFill>
                  <a:schemeClr val="tx1"/>
                </a:solidFill>
                <a:effectLst/>
                <a:latin typeface="+mn-lt"/>
                <a:ea typeface="+mn-ea"/>
                <a:cs typeface="+mn-cs"/>
              </a:rPr>
              <a:t>OHSA</a:t>
            </a:r>
            <a:r>
              <a:rPr lang="en-US" sz="1200" b="0" i="0" kern="1200" dirty="0" smtClean="0">
                <a:solidFill>
                  <a:schemeClr val="tx1"/>
                </a:solidFill>
                <a:effectLst/>
                <a:latin typeface="+mn-lt"/>
                <a:ea typeface="+mn-ea"/>
                <a:cs typeface="+mn-cs"/>
              </a:rPr>
              <a:t> and </a:t>
            </a:r>
            <a:r>
              <a:rPr lang="en-US" sz="1200" b="1" i="0" kern="1200" dirty="0" smtClean="0">
                <a:solidFill>
                  <a:schemeClr val="tx1"/>
                </a:solidFill>
                <a:effectLst/>
                <a:latin typeface="+mn-lt"/>
                <a:ea typeface="+mn-ea"/>
                <a:cs typeface="+mn-cs"/>
              </a:rPr>
              <a:t>which address risks of occupational health and safety </a:t>
            </a:r>
            <a:r>
              <a:rPr lang="en-US" sz="1200" b="0" i="0" kern="1200" dirty="0" smtClean="0">
                <a:solidFill>
                  <a:schemeClr val="tx1"/>
                </a:solidFill>
                <a:effectLst/>
                <a:latin typeface="+mn-lt"/>
                <a:ea typeface="+mn-ea"/>
                <a:cs typeface="+mn-cs"/>
              </a:rPr>
              <a:t>include:</a:t>
            </a:r>
          </a:p>
          <a:p>
            <a:r>
              <a:rPr lang="en-US" sz="1200" b="0" i="0" kern="1200" dirty="0" smtClean="0">
                <a:solidFill>
                  <a:schemeClr val="tx1"/>
                </a:solidFill>
                <a:effectLst/>
                <a:latin typeface="+mn-lt"/>
                <a:ea typeface="+mn-ea"/>
                <a:cs typeface="+mn-cs"/>
              </a:rPr>
              <a:t> </a:t>
            </a:r>
          </a:p>
          <a:p>
            <a:r>
              <a:rPr lang="en-US" sz="1200" b="0" i="0" kern="1200" dirty="0" smtClean="0">
                <a:solidFill>
                  <a:schemeClr val="tx1"/>
                </a:solidFill>
                <a:effectLst/>
                <a:latin typeface="+mn-lt"/>
                <a:ea typeface="+mn-ea"/>
                <a:cs typeface="+mn-cs"/>
              </a:rPr>
              <a:t>a.      Accident, Injury, Illness Reports</a:t>
            </a:r>
          </a:p>
          <a:p>
            <a:r>
              <a:rPr lang="en-US" sz="1200" b="0" i="0" kern="1200" dirty="0" smtClean="0">
                <a:solidFill>
                  <a:schemeClr val="tx1"/>
                </a:solidFill>
                <a:effectLst/>
                <a:latin typeface="+mn-lt"/>
                <a:ea typeface="+mn-ea"/>
                <a:cs typeface="+mn-cs"/>
              </a:rPr>
              <a:t>b.      Safe School Incident Reporting Forms Part I and Part II required by PPM 145.</a:t>
            </a:r>
          </a:p>
          <a:p>
            <a:r>
              <a:rPr lang="en-US" sz="1200" b="0" i="0" kern="1200" dirty="0" smtClean="0">
                <a:solidFill>
                  <a:schemeClr val="tx1"/>
                </a:solidFill>
                <a:effectLst/>
                <a:latin typeface="+mn-lt"/>
                <a:ea typeface="+mn-ea"/>
                <a:cs typeface="+mn-cs"/>
              </a:rPr>
              <a:t>c.      Part VII Notices under the </a:t>
            </a:r>
            <a:r>
              <a:rPr lang="en-US" sz="1200" b="0" i="1" kern="1200" dirty="0" smtClean="0">
                <a:solidFill>
                  <a:schemeClr val="tx1"/>
                </a:solidFill>
                <a:effectLst/>
                <a:latin typeface="+mn-lt"/>
                <a:ea typeface="+mn-ea"/>
                <a:cs typeface="+mn-cs"/>
              </a:rPr>
              <a:t>Occupational Health and Safety Act</a:t>
            </a:r>
            <a:r>
              <a:rPr lang="en-US" sz="1200" b="0" i="0" kern="1200" dirty="0" smtClean="0">
                <a:solidFill>
                  <a:schemeClr val="tx1"/>
                </a:solidFill>
                <a:effectLst/>
                <a:latin typeface="+mn-lt"/>
                <a:ea typeface="+mn-ea"/>
                <a:cs typeface="+mn-cs"/>
              </a:rPr>
              <a:t> including:</a:t>
            </a:r>
          </a:p>
          <a:p>
            <a:r>
              <a:rPr lang="en-US" sz="1200" b="0" i="0" kern="1200" dirty="0" err="1" smtClean="0">
                <a:solidFill>
                  <a:schemeClr val="tx1"/>
                </a:solidFill>
                <a:effectLst/>
                <a:latin typeface="+mn-lt"/>
                <a:ea typeface="+mn-ea"/>
                <a:cs typeface="+mn-cs"/>
              </a:rPr>
              <a:t>i</a:t>
            </a:r>
            <a:r>
              <a:rPr lang="en-US" sz="1200" b="0" i="0" kern="120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hlinkClick r:id="rId3"/>
              </a:rPr>
              <a:t>Section 51(1</a:t>
            </a:r>
            <a:r>
              <a:rPr lang="en-US" sz="1200" b="0" i="0" kern="1200" dirty="0" smtClean="0">
                <a:solidFill>
                  <a:schemeClr val="tx1"/>
                </a:solidFill>
                <a:effectLst/>
                <a:latin typeface="+mn-lt"/>
                <a:ea typeface="+mn-ea"/>
                <a:cs typeface="+mn-cs"/>
              </a:rPr>
              <a:t>): Notice of death or injury and Report of death or injury as prescribed by </a:t>
            </a:r>
            <a:r>
              <a:rPr lang="en-US" sz="1200" b="0" i="0" u="none" strike="noStrike" kern="1200" dirty="0" smtClean="0">
                <a:solidFill>
                  <a:schemeClr val="tx1"/>
                </a:solidFill>
                <a:effectLst/>
                <a:latin typeface="+mn-lt"/>
                <a:ea typeface="+mn-ea"/>
                <a:cs typeface="+mn-cs"/>
                <a:hlinkClick r:id="rId4"/>
              </a:rPr>
              <a:t>section 3(1)</a:t>
            </a:r>
            <a:r>
              <a:rPr lang="en-US" sz="1200" b="0" i="0" kern="1200" dirty="0" smtClean="0">
                <a:solidFill>
                  <a:schemeClr val="tx1"/>
                </a:solidFill>
                <a:effectLst/>
                <a:latin typeface="+mn-lt"/>
                <a:ea typeface="+mn-ea"/>
                <a:cs typeface="+mn-cs"/>
              </a:rPr>
              <a:t>(a) of </a:t>
            </a:r>
            <a:r>
              <a:rPr lang="en-US" sz="1200" b="0" i="0" u="none" strike="noStrike" kern="1200" dirty="0" smtClean="0">
                <a:solidFill>
                  <a:schemeClr val="tx1"/>
                </a:solidFill>
                <a:effectLst/>
                <a:latin typeface="+mn-lt"/>
                <a:ea typeface="+mn-ea"/>
                <a:cs typeface="+mn-cs"/>
                <a:hlinkClick r:id="rId5"/>
              </a:rPr>
              <a:t>Ontario </a:t>
            </a:r>
            <a:r>
              <a:rPr lang="en-US" sz="1200" b="0" i="0" u="none" strike="noStrike" kern="1200" dirty="0" smtClean="0">
                <a:solidFill>
                  <a:schemeClr val="tx1"/>
                </a:solidFill>
                <a:effectLst/>
                <a:latin typeface="+mn-lt"/>
                <a:ea typeface="+mn-ea"/>
                <a:cs typeface="+mn-cs"/>
                <a:hlinkClick r:id="rId6"/>
              </a:rPr>
              <a:t>Regulation 420/21</a:t>
            </a:r>
            <a:r>
              <a:rPr lang="en-US" sz="1200" b="0" i="0" kern="1200" dirty="0" smtClean="0">
                <a:solidFill>
                  <a:schemeClr val="tx1"/>
                </a:solidFill>
                <a:effectLst/>
                <a:latin typeface="+mn-lt"/>
                <a:ea typeface="+mn-ea"/>
                <a:cs typeface="+mn-cs"/>
              </a:rPr>
              <a:t> under the </a:t>
            </a:r>
            <a:r>
              <a:rPr lang="en-US" sz="1200" b="0" i="1" kern="1200" dirty="0" smtClean="0">
                <a:solidFill>
                  <a:schemeClr val="tx1"/>
                </a:solidFill>
                <a:effectLst/>
                <a:latin typeface="+mn-lt"/>
                <a:ea typeface="+mn-ea"/>
                <a:cs typeface="+mn-cs"/>
              </a:rPr>
              <a:t>Occupational Health and Safety Act</a:t>
            </a:r>
            <a:r>
              <a:rPr lang="en-US" sz="1200" b="0" i="0" kern="1200" dirty="0" smtClean="0">
                <a:solidFill>
                  <a:schemeClr val="tx1"/>
                </a:solidFill>
                <a:effectLst/>
                <a:latin typeface="+mn-lt"/>
                <a:ea typeface="+mn-ea"/>
                <a:cs typeface="+mn-cs"/>
              </a:rPr>
              <a:t>.</a:t>
            </a:r>
          </a:p>
          <a:p>
            <a:r>
              <a:rPr lang="en-US" sz="1200" b="0" i="0" kern="1200" dirty="0" smtClean="0">
                <a:solidFill>
                  <a:schemeClr val="tx1"/>
                </a:solidFill>
                <a:effectLst/>
                <a:latin typeface="+mn-lt"/>
                <a:ea typeface="+mn-ea"/>
                <a:cs typeface="+mn-cs"/>
              </a:rPr>
              <a:t>ii.      </a:t>
            </a:r>
            <a:r>
              <a:rPr lang="en-US" sz="1200" b="0" i="0" u="none" strike="noStrike" kern="1200" dirty="0" smtClean="0">
                <a:solidFill>
                  <a:schemeClr val="tx1"/>
                </a:solidFill>
                <a:effectLst/>
                <a:latin typeface="+mn-lt"/>
                <a:ea typeface="+mn-ea"/>
                <a:cs typeface="+mn-cs"/>
                <a:hlinkClick r:id="rId7"/>
              </a:rPr>
              <a:t>Section 52(1)</a:t>
            </a:r>
            <a:r>
              <a:rPr lang="en-US" sz="1200" b="0" i="0" kern="1200" dirty="0" smtClean="0">
                <a:solidFill>
                  <a:schemeClr val="tx1"/>
                </a:solidFill>
                <a:effectLst/>
                <a:latin typeface="+mn-lt"/>
                <a:ea typeface="+mn-ea"/>
                <a:cs typeface="+mn-cs"/>
              </a:rPr>
              <a:t>: Notice of accident, explosion, fire or violence causing injury and Report of death or injury as prescribed by </a:t>
            </a:r>
            <a:r>
              <a:rPr lang="en-US" sz="1200" b="0" i="0" u="none" strike="noStrike" kern="1200" dirty="0" smtClean="0">
                <a:solidFill>
                  <a:schemeClr val="tx1"/>
                </a:solidFill>
                <a:effectLst/>
                <a:latin typeface="+mn-lt"/>
                <a:ea typeface="+mn-ea"/>
                <a:cs typeface="+mn-cs"/>
                <a:hlinkClick r:id="rId4"/>
              </a:rPr>
              <a:t>section 3(1)</a:t>
            </a:r>
            <a:r>
              <a:rPr lang="en-US" sz="1200" b="0" i="0" kern="1200" dirty="0" smtClean="0">
                <a:solidFill>
                  <a:schemeClr val="tx1"/>
                </a:solidFill>
                <a:effectLst/>
                <a:latin typeface="+mn-lt"/>
                <a:ea typeface="+mn-ea"/>
                <a:cs typeface="+mn-cs"/>
              </a:rPr>
              <a:t>(b) of </a:t>
            </a:r>
            <a:r>
              <a:rPr lang="en-US" sz="1200" b="0" i="0" u="none" strike="noStrike" kern="1200" dirty="0" smtClean="0">
                <a:solidFill>
                  <a:schemeClr val="tx1"/>
                </a:solidFill>
                <a:effectLst/>
                <a:latin typeface="+mn-lt"/>
                <a:ea typeface="+mn-ea"/>
                <a:cs typeface="+mn-cs"/>
                <a:hlinkClick r:id="rId5"/>
              </a:rPr>
              <a:t>Ontario </a:t>
            </a:r>
            <a:r>
              <a:rPr lang="en-US" sz="1200" b="0" i="0" u="none" strike="noStrike" kern="1200" dirty="0" smtClean="0">
                <a:solidFill>
                  <a:schemeClr val="tx1"/>
                </a:solidFill>
                <a:effectLst/>
                <a:latin typeface="+mn-lt"/>
                <a:ea typeface="+mn-ea"/>
                <a:cs typeface="+mn-cs"/>
                <a:hlinkClick r:id="rId6"/>
              </a:rPr>
              <a:t>Regulation 420/21</a:t>
            </a:r>
            <a:r>
              <a:rPr lang="en-US" sz="1200" b="0" i="0" kern="1200" dirty="0" smtClean="0">
                <a:solidFill>
                  <a:schemeClr val="tx1"/>
                </a:solidFill>
                <a:effectLst/>
                <a:latin typeface="+mn-lt"/>
                <a:ea typeface="+mn-ea"/>
                <a:cs typeface="+mn-cs"/>
              </a:rPr>
              <a:t> under the </a:t>
            </a:r>
            <a:r>
              <a:rPr lang="en-US" sz="1200" b="0" i="1" kern="1200" dirty="0" smtClean="0">
                <a:solidFill>
                  <a:schemeClr val="tx1"/>
                </a:solidFill>
                <a:effectLst/>
                <a:latin typeface="+mn-lt"/>
                <a:ea typeface="+mn-ea"/>
                <a:cs typeface="+mn-cs"/>
              </a:rPr>
              <a:t>Occupational Health and Safety Act</a:t>
            </a:r>
            <a:r>
              <a:rPr lang="en-US" sz="1200" b="0" i="0" kern="1200" dirty="0" smtClean="0">
                <a:solidFill>
                  <a:schemeClr val="tx1"/>
                </a:solidFill>
                <a:effectLst/>
                <a:latin typeface="+mn-lt"/>
                <a:ea typeface="+mn-ea"/>
                <a:cs typeface="+mn-cs"/>
              </a:rPr>
              <a:t>.</a:t>
            </a:r>
          </a:p>
          <a:p>
            <a:r>
              <a:rPr lang="en-US" sz="1200" b="0" i="1" kern="1200" dirty="0" smtClean="0">
                <a:solidFill>
                  <a:schemeClr val="tx1"/>
                </a:solidFill>
                <a:effectLst/>
                <a:latin typeface="+mn-lt"/>
                <a:ea typeface="+mn-ea"/>
                <a:cs typeface="+mn-cs"/>
              </a:rPr>
              <a:t>iii.     </a:t>
            </a:r>
            <a:r>
              <a:rPr lang="en-US" sz="1200" b="0" i="0" u="none" strike="noStrike" kern="1200" dirty="0" smtClean="0">
                <a:solidFill>
                  <a:schemeClr val="tx1"/>
                </a:solidFill>
                <a:effectLst/>
                <a:latin typeface="+mn-lt"/>
                <a:ea typeface="+mn-ea"/>
                <a:cs typeface="+mn-cs"/>
                <a:hlinkClick r:id="rId7"/>
              </a:rPr>
              <a:t>Section 52(2</a:t>
            </a:r>
            <a:r>
              <a:rPr lang="en-US" sz="1200" b="0" i="0" kern="1200" dirty="0" smtClean="0">
                <a:solidFill>
                  <a:schemeClr val="tx1"/>
                </a:solidFill>
                <a:effectLst/>
                <a:latin typeface="+mn-lt"/>
                <a:ea typeface="+mn-ea"/>
                <a:cs typeface="+mn-cs"/>
              </a:rPr>
              <a:t>): Notice of Occupational Illness and Report of death or injury as prescribed by </a:t>
            </a:r>
            <a:r>
              <a:rPr lang="en-US" sz="1200" b="0" i="0" u="none" strike="noStrike" kern="1200" dirty="0" smtClean="0">
                <a:solidFill>
                  <a:schemeClr val="tx1"/>
                </a:solidFill>
                <a:effectLst/>
                <a:latin typeface="+mn-lt"/>
                <a:ea typeface="+mn-ea"/>
                <a:cs typeface="+mn-cs"/>
                <a:hlinkClick r:id="rId4"/>
              </a:rPr>
              <a:t>section 3(1)</a:t>
            </a:r>
            <a:r>
              <a:rPr lang="en-US" sz="1200" b="0" i="0" kern="1200" dirty="0" smtClean="0">
                <a:solidFill>
                  <a:schemeClr val="tx1"/>
                </a:solidFill>
                <a:effectLst/>
                <a:latin typeface="+mn-lt"/>
                <a:ea typeface="+mn-ea"/>
                <a:cs typeface="+mn-cs"/>
              </a:rPr>
              <a:t>(c) of </a:t>
            </a:r>
            <a:r>
              <a:rPr lang="en-US" sz="1200" b="0" i="0" u="none" strike="noStrike" kern="1200" dirty="0" smtClean="0">
                <a:solidFill>
                  <a:schemeClr val="tx1"/>
                </a:solidFill>
                <a:effectLst/>
                <a:latin typeface="+mn-lt"/>
                <a:ea typeface="+mn-ea"/>
                <a:cs typeface="+mn-cs"/>
                <a:hlinkClick r:id="rId5"/>
              </a:rPr>
              <a:t>Ontario </a:t>
            </a:r>
            <a:r>
              <a:rPr lang="en-US" sz="1200" b="0" i="0" u="none" strike="noStrike" kern="1200" dirty="0" smtClean="0">
                <a:solidFill>
                  <a:schemeClr val="tx1"/>
                </a:solidFill>
                <a:effectLst/>
                <a:latin typeface="+mn-lt"/>
                <a:ea typeface="+mn-ea"/>
                <a:cs typeface="+mn-cs"/>
                <a:hlinkClick r:id="rId6"/>
              </a:rPr>
              <a:t>Regulation 420/21</a:t>
            </a:r>
            <a:r>
              <a:rPr lang="en-US" sz="1200" b="0" i="0" kern="1200" dirty="0" smtClean="0">
                <a:solidFill>
                  <a:schemeClr val="tx1"/>
                </a:solidFill>
                <a:effectLst/>
                <a:latin typeface="+mn-lt"/>
                <a:ea typeface="+mn-ea"/>
                <a:cs typeface="+mn-cs"/>
              </a:rPr>
              <a:t> under the </a:t>
            </a:r>
            <a:r>
              <a:rPr lang="en-US" sz="1200" b="0" i="1" kern="1200" dirty="0" smtClean="0">
                <a:solidFill>
                  <a:schemeClr val="tx1"/>
                </a:solidFill>
                <a:effectLst/>
                <a:latin typeface="+mn-lt"/>
                <a:ea typeface="+mn-ea"/>
                <a:cs typeface="+mn-cs"/>
              </a:rPr>
              <a:t>Occupational Health and Safety Act.</a:t>
            </a:r>
            <a:endParaRPr lang="en-US" sz="1200" b="0" i="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smtClean="0"/>
          </a:p>
          <a:p>
            <a:r>
              <a:rPr lang="en-US" sz="1200" b="0" i="0" kern="1200" dirty="0" smtClean="0">
                <a:solidFill>
                  <a:schemeClr val="tx1"/>
                </a:solidFill>
                <a:effectLst/>
                <a:latin typeface="+mn-lt"/>
                <a:ea typeface="+mn-ea"/>
                <a:cs typeface="+mn-cs"/>
              </a:rPr>
              <a:t>The Violent Incident Reports and Supervisor’s Investigation Report must include the following information:</a:t>
            </a:r>
          </a:p>
          <a:p>
            <a:r>
              <a:rPr lang="en-US" sz="1200" b="0" i="0" kern="1200" dirty="0" smtClean="0">
                <a:solidFill>
                  <a:schemeClr val="tx1"/>
                </a:solidFill>
                <a:effectLst/>
                <a:latin typeface="+mn-lt"/>
                <a:ea typeface="+mn-ea"/>
                <a:cs typeface="+mn-cs"/>
              </a:rPr>
              <a:t> </a:t>
            </a:r>
          </a:p>
          <a:p>
            <a:r>
              <a:rPr lang="en-US" sz="1200" b="0" i="0" kern="1200" dirty="0" smtClean="0">
                <a:solidFill>
                  <a:schemeClr val="tx1"/>
                </a:solidFill>
                <a:effectLst/>
                <a:latin typeface="+mn-lt"/>
                <a:ea typeface="+mn-ea"/>
                <a:cs typeface="+mn-cs"/>
              </a:rPr>
              <a:t>•         Federation/Union of which the employee is a member.</a:t>
            </a:r>
          </a:p>
          <a:p>
            <a:r>
              <a:rPr lang="en-US" sz="1200" b="0" i="0" kern="1200" dirty="0" smtClean="0">
                <a:solidFill>
                  <a:schemeClr val="tx1"/>
                </a:solidFill>
                <a:effectLst/>
                <a:latin typeface="+mn-lt"/>
                <a:ea typeface="+mn-ea"/>
                <a:cs typeface="+mn-cs"/>
              </a:rPr>
              <a:t>•         The name and address of the school board.</a:t>
            </a:r>
          </a:p>
          <a:p>
            <a:r>
              <a:rPr lang="en-US" sz="1200" b="0" i="0" kern="1200" dirty="0" smtClean="0">
                <a:solidFill>
                  <a:schemeClr val="tx1"/>
                </a:solidFill>
                <a:effectLst/>
                <a:latin typeface="+mn-lt"/>
                <a:ea typeface="+mn-ea"/>
                <a:cs typeface="+mn-cs"/>
              </a:rPr>
              <a:t>•         The nature and circumstances of the occurrence and the bodily injury sustained.</a:t>
            </a:r>
          </a:p>
          <a:p>
            <a:r>
              <a:rPr lang="en-US" sz="1200" b="0" i="0" kern="1200" dirty="0" smtClean="0">
                <a:solidFill>
                  <a:schemeClr val="tx1"/>
                </a:solidFill>
                <a:effectLst/>
                <a:latin typeface="+mn-lt"/>
                <a:ea typeface="+mn-ea"/>
                <a:cs typeface="+mn-cs"/>
              </a:rPr>
              <a:t>•         A description of the occurrence.</a:t>
            </a:r>
          </a:p>
          <a:p>
            <a:r>
              <a:rPr lang="en-US" sz="1200" b="0" i="0" kern="1200" dirty="0" smtClean="0">
                <a:solidFill>
                  <a:schemeClr val="tx1"/>
                </a:solidFill>
                <a:effectLst/>
                <a:latin typeface="+mn-lt"/>
                <a:ea typeface="+mn-ea"/>
                <a:cs typeface="+mn-cs"/>
              </a:rPr>
              <a:t>•         The time and place of the occurrence.</a:t>
            </a:r>
          </a:p>
          <a:p>
            <a:r>
              <a:rPr lang="en-US" sz="1200" b="0" i="0" kern="1200" dirty="0" smtClean="0">
                <a:solidFill>
                  <a:schemeClr val="tx1"/>
                </a:solidFill>
                <a:effectLst/>
                <a:latin typeface="+mn-lt"/>
                <a:ea typeface="+mn-ea"/>
                <a:cs typeface="+mn-cs"/>
              </a:rPr>
              <a:t>•         The name of the person, employee or student involved (and their position/work contacts).</a:t>
            </a:r>
          </a:p>
          <a:p>
            <a:r>
              <a:rPr lang="en-US" sz="1200" b="0" i="0" kern="1200" dirty="0" smtClean="0">
                <a:solidFill>
                  <a:schemeClr val="tx1"/>
                </a:solidFill>
                <a:effectLst/>
                <a:latin typeface="+mn-lt"/>
                <a:ea typeface="+mn-ea"/>
                <a:cs typeface="+mn-cs"/>
              </a:rPr>
              <a:t>•         The names of all witnesses to the occurrence (and their job positions/work contacts).</a:t>
            </a:r>
          </a:p>
          <a:p>
            <a:r>
              <a:rPr lang="en-US" sz="1200" b="0" i="0" kern="1200" dirty="0" smtClean="0">
                <a:solidFill>
                  <a:schemeClr val="tx1"/>
                </a:solidFill>
                <a:effectLst/>
                <a:latin typeface="+mn-lt"/>
                <a:ea typeface="+mn-ea"/>
                <a:cs typeface="+mn-cs"/>
              </a:rPr>
              <a:t>•         Type of Violent Incident.</a:t>
            </a:r>
          </a:p>
          <a:p>
            <a:r>
              <a:rPr lang="en-US" sz="1200" b="0" i="0" kern="1200" dirty="0" smtClean="0">
                <a:solidFill>
                  <a:schemeClr val="tx1"/>
                </a:solidFill>
                <a:effectLst/>
                <a:latin typeface="+mn-lt"/>
                <a:ea typeface="+mn-ea"/>
                <a:cs typeface="+mn-cs"/>
              </a:rPr>
              <a:t>•         Whether the incident resulted in a Lost Time Injury.</a:t>
            </a:r>
          </a:p>
          <a:p>
            <a:r>
              <a:rPr lang="en-US" sz="1200" b="0" i="0" kern="1200" dirty="0" smtClean="0">
                <a:solidFill>
                  <a:schemeClr val="tx1"/>
                </a:solidFill>
                <a:effectLst/>
                <a:latin typeface="+mn-lt"/>
                <a:ea typeface="+mn-ea"/>
                <a:cs typeface="+mn-cs"/>
              </a:rPr>
              <a:t>•         Whether the incident was a Repeat Offense.</a:t>
            </a:r>
          </a:p>
          <a:p>
            <a:r>
              <a:rPr lang="en-US" sz="1200" b="0" i="0" kern="1200" dirty="0" smtClean="0">
                <a:solidFill>
                  <a:schemeClr val="tx1"/>
                </a:solidFill>
                <a:effectLst/>
                <a:latin typeface="+mn-lt"/>
                <a:ea typeface="+mn-ea"/>
                <a:cs typeface="+mn-cs"/>
              </a:rPr>
              <a:t>•         Whether the incident involved a Weapon(s)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smtClean="0"/>
          </a:p>
          <a:p>
            <a:r>
              <a:rPr lang="en-US" sz="1200" b="1" i="0" kern="1200" dirty="0" smtClean="0">
                <a:solidFill>
                  <a:schemeClr val="tx1"/>
                </a:solidFill>
                <a:effectLst/>
                <a:latin typeface="+mn-lt"/>
                <a:ea typeface="+mn-ea"/>
                <a:cs typeface="+mn-cs"/>
              </a:rPr>
              <a:t>Members </a:t>
            </a:r>
            <a:r>
              <a:rPr lang="en-US" sz="1200" b="1" i="0" kern="1200" dirty="0" smtClean="0">
                <a:solidFill>
                  <a:schemeClr val="tx1"/>
                </a:solidFill>
                <a:effectLst/>
                <a:latin typeface="+mn-lt"/>
                <a:ea typeface="+mn-ea"/>
                <a:cs typeface="+mn-cs"/>
              </a:rPr>
              <a:t>of the </a:t>
            </a:r>
            <a:r>
              <a:rPr lang="en-US" sz="1200" b="1" i="0" kern="1200" dirty="0" err="1" smtClean="0">
                <a:solidFill>
                  <a:schemeClr val="tx1"/>
                </a:solidFill>
                <a:effectLst/>
                <a:latin typeface="+mn-lt"/>
                <a:ea typeface="+mn-ea"/>
                <a:cs typeface="+mn-cs"/>
              </a:rPr>
              <a:t>JHSC</a:t>
            </a:r>
            <a:r>
              <a:rPr lang="en-US" sz="1200" b="1" i="0" kern="1200" dirty="0" smtClean="0">
                <a:solidFill>
                  <a:schemeClr val="tx1"/>
                </a:solidFill>
                <a:effectLst/>
                <a:latin typeface="+mn-lt"/>
                <a:ea typeface="+mn-ea"/>
                <a:cs typeface="+mn-cs"/>
              </a:rPr>
              <a:t> must be able to search all the reports described in paragraphs 2 and 4 above by the following if applicable</a:t>
            </a:r>
            <a:r>
              <a:rPr lang="en-US" sz="1200" b="0" i="0" kern="1200" dirty="0" smtClean="0">
                <a:solidFill>
                  <a:schemeClr val="tx1"/>
                </a:solidFill>
                <a:effectLst/>
                <a:latin typeface="+mn-lt"/>
                <a:ea typeface="+mn-ea"/>
                <a:cs typeface="+mn-cs"/>
              </a:rPr>
              <a:t>:</a:t>
            </a:r>
          </a:p>
          <a:p>
            <a:r>
              <a:rPr lang="en-US" sz="1200" b="0" i="0" kern="1200" dirty="0" smtClean="0">
                <a:solidFill>
                  <a:schemeClr val="tx1"/>
                </a:solidFill>
                <a:effectLst/>
                <a:latin typeface="+mn-lt"/>
                <a:ea typeface="+mn-ea"/>
                <a:cs typeface="+mn-cs"/>
              </a:rPr>
              <a:t> </a:t>
            </a:r>
          </a:p>
          <a:p>
            <a:r>
              <a:rPr lang="en-US" sz="1200" b="0" i="0" kern="1200" dirty="0" smtClean="0">
                <a:solidFill>
                  <a:schemeClr val="tx1"/>
                </a:solidFill>
                <a:effectLst/>
                <a:latin typeface="+mn-lt"/>
                <a:ea typeface="+mn-ea"/>
                <a:cs typeface="+mn-cs"/>
              </a:rPr>
              <a:t>▪  Report type</a:t>
            </a:r>
          </a:p>
          <a:p>
            <a:r>
              <a:rPr lang="en-US" sz="1200" b="0" i="0" kern="1200" dirty="0" smtClean="0">
                <a:solidFill>
                  <a:schemeClr val="tx1"/>
                </a:solidFill>
                <a:effectLst/>
                <a:latin typeface="+mn-lt"/>
                <a:ea typeface="+mn-ea"/>
                <a:cs typeface="+mn-cs"/>
              </a:rPr>
              <a:t>▪  Unique identifier of Students Involved</a:t>
            </a:r>
          </a:p>
          <a:p>
            <a:r>
              <a:rPr lang="en-US" sz="1200" b="0" i="0" kern="1200" dirty="0" smtClean="0">
                <a:solidFill>
                  <a:schemeClr val="tx1"/>
                </a:solidFill>
                <a:effectLst/>
                <a:latin typeface="+mn-lt"/>
                <a:ea typeface="+mn-ea"/>
                <a:cs typeface="+mn-cs"/>
              </a:rPr>
              <a:t>▪  Unique identifier of employees or persons who are neither students nor employees.</a:t>
            </a:r>
          </a:p>
          <a:p>
            <a:r>
              <a:rPr lang="en-US" sz="1200" b="0" i="0" kern="1200" dirty="0" smtClean="0">
                <a:solidFill>
                  <a:schemeClr val="tx1"/>
                </a:solidFill>
                <a:effectLst/>
                <a:latin typeface="+mn-lt"/>
                <a:ea typeface="+mn-ea"/>
                <a:cs typeface="+mn-cs"/>
              </a:rPr>
              <a:t>▪  Injuries</a:t>
            </a:r>
          </a:p>
          <a:p>
            <a:r>
              <a:rPr lang="en-US" sz="1200" b="0" i="0" kern="1200" dirty="0" smtClean="0">
                <a:solidFill>
                  <a:schemeClr val="tx1"/>
                </a:solidFill>
                <a:effectLst/>
                <a:latin typeface="+mn-lt"/>
                <a:ea typeface="+mn-ea"/>
                <a:cs typeface="+mn-cs"/>
              </a:rPr>
              <a:t>▪  School/Building</a:t>
            </a:r>
          </a:p>
          <a:p>
            <a:r>
              <a:rPr lang="en-US" sz="1200" b="0" i="0" kern="1200" dirty="0" smtClean="0">
                <a:solidFill>
                  <a:schemeClr val="tx1"/>
                </a:solidFill>
                <a:effectLst/>
                <a:latin typeface="+mn-lt"/>
                <a:ea typeface="+mn-ea"/>
                <a:cs typeface="+mn-cs"/>
              </a:rPr>
              <a:t>▪  Date &amp; Time of Incident</a:t>
            </a:r>
          </a:p>
          <a:p>
            <a:r>
              <a:rPr lang="en-US" sz="1200" b="0" i="0" kern="1200" dirty="0" smtClean="0">
                <a:solidFill>
                  <a:schemeClr val="tx1"/>
                </a:solidFill>
                <a:effectLst/>
                <a:latin typeface="+mn-lt"/>
                <a:ea typeface="+mn-ea"/>
                <a:cs typeface="+mn-cs"/>
              </a:rPr>
              <a:t>▪  Affiliation-Victim Information</a:t>
            </a:r>
          </a:p>
          <a:p>
            <a:r>
              <a:rPr lang="en-US" sz="1200" b="0" i="0" kern="1200" dirty="0" smtClean="0">
                <a:solidFill>
                  <a:schemeClr val="tx1"/>
                </a:solidFill>
                <a:effectLst/>
                <a:latin typeface="+mn-lt"/>
                <a:ea typeface="+mn-ea"/>
                <a:cs typeface="+mn-cs"/>
              </a:rPr>
              <a:t>▪  Type of Violence</a:t>
            </a:r>
          </a:p>
          <a:p>
            <a:r>
              <a:rPr lang="en-US" sz="1200" b="0" i="0" kern="1200" dirty="0" smtClean="0">
                <a:solidFill>
                  <a:schemeClr val="tx1"/>
                </a:solidFill>
                <a:effectLst/>
                <a:latin typeface="+mn-lt"/>
                <a:ea typeface="+mn-ea"/>
                <a:cs typeface="+mn-cs"/>
              </a:rPr>
              <a:t>▪  Location of Incident</a:t>
            </a:r>
          </a:p>
          <a:p>
            <a:r>
              <a:rPr lang="en-US" sz="1200" b="0" i="0" kern="1200" dirty="0" smtClean="0">
                <a:solidFill>
                  <a:schemeClr val="tx1"/>
                </a:solidFill>
                <a:effectLst/>
                <a:latin typeface="+mn-lt"/>
                <a:ea typeface="+mn-ea"/>
                <a:cs typeface="+mn-cs"/>
              </a:rPr>
              <a:t>▪  Multiple Victims</a:t>
            </a:r>
          </a:p>
          <a:p>
            <a:r>
              <a:rPr lang="en-US" sz="1200" b="0" i="0" kern="1200" dirty="0" smtClean="0">
                <a:solidFill>
                  <a:schemeClr val="tx1"/>
                </a:solidFill>
                <a:effectLst/>
                <a:latin typeface="+mn-lt"/>
                <a:ea typeface="+mn-ea"/>
                <a:cs typeface="+mn-cs"/>
              </a:rPr>
              <a:t>▪  Sought Medical Assistance</a:t>
            </a:r>
          </a:p>
          <a:p>
            <a:r>
              <a:rPr lang="en-US" sz="1200" b="0" i="0" kern="1200" dirty="0" smtClean="0">
                <a:solidFill>
                  <a:schemeClr val="tx1"/>
                </a:solidFill>
                <a:effectLst/>
                <a:latin typeface="+mn-lt"/>
                <a:ea typeface="+mn-ea"/>
                <a:cs typeface="+mn-cs"/>
              </a:rPr>
              <a:t>▪  Repeat Offense-Lost Time Injury</a:t>
            </a:r>
          </a:p>
          <a:p>
            <a:r>
              <a:rPr lang="en-US" sz="1200" b="0" i="0" kern="1200" dirty="0" smtClean="0">
                <a:solidFill>
                  <a:schemeClr val="tx1"/>
                </a:solidFill>
                <a:effectLst/>
                <a:latin typeface="+mn-lt"/>
                <a:ea typeface="+mn-ea"/>
                <a:cs typeface="+mn-cs"/>
              </a:rPr>
              <a:t>▪  Weapons Used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p:txBody>
      </p:sp>
      <p:sp>
        <p:nvSpPr>
          <p:cNvPr id="4" name="Footer Placeholder 3"/>
          <p:cNvSpPr>
            <a:spLocks noGrp="1"/>
          </p:cNvSpPr>
          <p:nvPr>
            <p:ph type="ftr" sz="quarter" idx="10"/>
          </p:nvPr>
        </p:nvSpPr>
        <p:spPr/>
        <p:txBody>
          <a:bodyPr/>
          <a:lstStyle/>
          <a:p>
            <a:r>
              <a:rPr lang="en-US" smtClean="0"/>
              <a:t>Filion Wakely Thorup Angeletti LLP.</a:t>
            </a:r>
            <a:endParaRPr lang="en-US" dirty="0"/>
          </a:p>
        </p:txBody>
      </p:sp>
      <p:sp>
        <p:nvSpPr>
          <p:cNvPr id="5" name="Slide Number Placeholder 4"/>
          <p:cNvSpPr>
            <a:spLocks noGrp="1"/>
          </p:cNvSpPr>
          <p:nvPr>
            <p:ph type="sldNum" sz="quarter" idx="11"/>
          </p:nvPr>
        </p:nvSpPr>
        <p:spPr/>
        <p:txBody>
          <a:bodyPr/>
          <a:lstStyle/>
          <a:p>
            <a:fld id="{E90C5129-FC5F-4A0E-A98B-D319C5761447}" type="slidenum">
              <a:rPr lang="en-US" smtClean="0"/>
              <a:t>33</a:t>
            </a:fld>
            <a:endParaRPr lang="en-US" dirty="0"/>
          </a:p>
        </p:txBody>
      </p:sp>
    </p:spTree>
    <p:extLst>
      <p:ext uri="{BB962C8B-B14F-4D97-AF65-F5344CB8AC3E}">
        <p14:creationId xmlns:p14="http://schemas.microsoft.com/office/powerpoint/2010/main" val="1742424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Footer Placeholder 3"/>
          <p:cNvSpPr>
            <a:spLocks noGrp="1"/>
          </p:cNvSpPr>
          <p:nvPr>
            <p:ph type="ftr" sz="quarter" idx="10"/>
          </p:nvPr>
        </p:nvSpPr>
        <p:spPr/>
        <p:txBody>
          <a:bodyPr/>
          <a:lstStyle/>
          <a:p>
            <a:r>
              <a:rPr lang="en-US" smtClean="0"/>
              <a:t>Filion Wakely Thorup Angeletti LLP.</a:t>
            </a:r>
            <a:endParaRPr lang="en-US" dirty="0"/>
          </a:p>
        </p:txBody>
      </p:sp>
      <p:sp>
        <p:nvSpPr>
          <p:cNvPr id="5" name="Slide Number Placeholder 4"/>
          <p:cNvSpPr>
            <a:spLocks noGrp="1"/>
          </p:cNvSpPr>
          <p:nvPr>
            <p:ph type="sldNum" sz="quarter" idx="11"/>
          </p:nvPr>
        </p:nvSpPr>
        <p:spPr/>
        <p:txBody>
          <a:bodyPr/>
          <a:lstStyle/>
          <a:p>
            <a:fld id="{E90C5129-FC5F-4A0E-A98B-D319C5761447}" type="slidenum">
              <a:rPr lang="en-US" smtClean="0"/>
              <a:t>34</a:t>
            </a:fld>
            <a:endParaRPr lang="en-US" dirty="0"/>
          </a:p>
        </p:txBody>
      </p:sp>
    </p:spTree>
    <p:extLst>
      <p:ext uri="{BB962C8B-B14F-4D97-AF65-F5344CB8AC3E}">
        <p14:creationId xmlns:p14="http://schemas.microsoft.com/office/powerpoint/2010/main" val="6360748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t>Recall there are also certain circumstances under the</a:t>
            </a:r>
            <a:r>
              <a:rPr lang="en-CA" baseline="0" dirty="0" smtClean="0"/>
              <a:t> Education Act that do not require a teacher to take action against a violent student where doing so would </a:t>
            </a:r>
            <a:r>
              <a:rPr lang="en-US" sz="1200" u="none" dirty="0" smtClean="0"/>
              <a:t>cause immediate physical harm to himself or herself or to that of a student or another person. </a:t>
            </a:r>
            <a:endParaRPr lang="en-CA" u="none" dirty="0"/>
          </a:p>
        </p:txBody>
      </p:sp>
      <p:sp>
        <p:nvSpPr>
          <p:cNvPr id="4" name="Footer Placeholder 3"/>
          <p:cNvSpPr>
            <a:spLocks noGrp="1"/>
          </p:cNvSpPr>
          <p:nvPr>
            <p:ph type="ftr" sz="quarter" idx="10"/>
          </p:nvPr>
        </p:nvSpPr>
        <p:spPr/>
        <p:txBody>
          <a:bodyPr/>
          <a:lstStyle/>
          <a:p>
            <a:r>
              <a:rPr lang="en-US" smtClean="0"/>
              <a:t>Filion Wakely Thorup Angeletti LLP.</a:t>
            </a:r>
            <a:endParaRPr lang="en-US" dirty="0"/>
          </a:p>
        </p:txBody>
      </p:sp>
      <p:sp>
        <p:nvSpPr>
          <p:cNvPr id="5" name="Slide Number Placeholder 4"/>
          <p:cNvSpPr>
            <a:spLocks noGrp="1"/>
          </p:cNvSpPr>
          <p:nvPr>
            <p:ph type="sldNum" sz="quarter" idx="11"/>
          </p:nvPr>
        </p:nvSpPr>
        <p:spPr/>
        <p:txBody>
          <a:bodyPr/>
          <a:lstStyle/>
          <a:p>
            <a:fld id="{E90C5129-FC5F-4A0E-A98B-D319C5761447}" type="slidenum">
              <a:rPr lang="en-US" smtClean="0"/>
              <a:t>35</a:t>
            </a:fld>
            <a:endParaRPr lang="en-US" dirty="0"/>
          </a:p>
        </p:txBody>
      </p:sp>
    </p:spTree>
    <p:extLst>
      <p:ext uri="{BB962C8B-B14F-4D97-AF65-F5344CB8AC3E}">
        <p14:creationId xmlns:p14="http://schemas.microsoft.com/office/powerpoint/2010/main" val="38608406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32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smtClean="0">
                <a:solidFill>
                  <a:schemeClr val="tx1"/>
                </a:solidFill>
                <a:effectLst/>
                <a:latin typeface="+mn-lt"/>
                <a:ea typeface="+mn-ea"/>
                <a:cs typeface="+mn-cs"/>
              </a:rPr>
              <a:t>Alberta - Occupational Health and Safety Act, SA 2020, c O-2.2</a:t>
            </a:r>
          </a:p>
          <a:p>
            <a:endParaRPr lang="en-US" sz="1200" b="1" i="0" kern="1200" dirty="0" smtClean="0">
              <a:solidFill>
                <a:schemeClr val="tx1"/>
              </a:solidFill>
              <a:effectLst/>
              <a:latin typeface="+mn-lt"/>
              <a:ea typeface="+mn-ea"/>
              <a:cs typeface="+mn-cs"/>
            </a:endParaRPr>
          </a:p>
          <a:p>
            <a:r>
              <a:rPr lang="en-US" sz="1200" b="1" i="0" kern="1200" dirty="0" smtClean="0">
                <a:solidFill>
                  <a:schemeClr val="tx1"/>
                </a:solidFill>
                <a:effectLst/>
                <a:latin typeface="+mn-lt"/>
                <a:ea typeface="+mn-ea"/>
                <a:cs typeface="+mn-cs"/>
              </a:rPr>
              <a:t>17(1)</a:t>
            </a:r>
            <a:r>
              <a:rPr lang="en-US" sz="1200" b="0" i="0" kern="1200" dirty="0" smtClean="0">
                <a:solidFill>
                  <a:schemeClr val="tx1"/>
                </a:solidFill>
                <a:effectLst/>
                <a:latin typeface="+mn-lt"/>
                <a:ea typeface="+mn-ea"/>
                <a:cs typeface="+mn-cs"/>
              </a:rPr>
              <a:t>  In this section, “undue hazard” in relation to any occupation includes a hazard that poses a serious and immediate threat to the health and safety of a person.</a:t>
            </a:r>
          </a:p>
          <a:p>
            <a:r>
              <a:rPr lang="en-US" sz="1200" b="1" i="0" kern="1200" dirty="0" smtClean="0">
                <a:solidFill>
                  <a:schemeClr val="tx1"/>
                </a:solidFill>
                <a:effectLst/>
                <a:latin typeface="+mn-lt"/>
                <a:ea typeface="+mn-ea"/>
                <a:cs typeface="+mn-cs"/>
              </a:rPr>
              <a:t>(2)</a:t>
            </a:r>
            <a:r>
              <a:rPr lang="en-US" sz="1200" b="0" i="0" kern="1200" dirty="0" smtClean="0">
                <a:solidFill>
                  <a:schemeClr val="tx1"/>
                </a:solidFill>
                <a:effectLst/>
                <a:latin typeface="+mn-lt"/>
                <a:ea typeface="+mn-ea"/>
                <a:cs typeface="+mn-cs"/>
              </a:rPr>
              <a:t>  Subject to this section and </a:t>
            </a:r>
            <a:r>
              <a:rPr lang="en-US" sz="1200" b="0" i="0" u="none" strike="noStrike" kern="1200" dirty="0" smtClean="0">
                <a:solidFill>
                  <a:schemeClr val="tx1"/>
                </a:solidFill>
                <a:effectLst/>
                <a:latin typeface="+mn-lt"/>
                <a:ea typeface="+mn-ea"/>
                <a:cs typeface="+mn-cs"/>
                <a:hlinkClick r:id="rId3"/>
              </a:rPr>
              <a:t>section 5</a:t>
            </a:r>
            <a:r>
              <a:rPr lang="en-US" sz="1200" b="0" i="0" kern="1200" dirty="0" smtClean="0">
                <a:solidFill>
                  <a:schemeClr val="tx1"/>
                </a:solidFill>
                <a:effectLst/>
                <a:latin typeface="+mn-lt"/>
                <a:ea typeface="+mn-ea"/>
                <a:cs typeface="+mn-cs"/>
              </a:rPr>
              <a:t>, a worker may refuse to work or to do particular work at a work site if the worker believes on reasonable grounds that there is an undue hazard at the work site or that the work constitutes an undue hazard to the worker’s health and safety or to the health and safety of another worker or another person.</a:t>
            </a:r>
          </a:p>
          <a:p>
            <a:endParaRPr lang="en-CA"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CA" b="1" dirty="0" smtClean="0"/>
              <a:t>BC</a:t>
            </a:r>
            <a:r>
              <a:rPr lang="en-CA" b="1" baseline="0" dirty="0" smtClean="0"/>
              <a:t> - </a:t>
            </a:r>
            <a:r>
              <a:rPr lang="en-US" sz="1200" b="1" i="0" kern="1200" dirty="0" smtClean="0">
                <a:solidFill>
                  <a:schemeClr val="tx1"/>
                </a:solidFill>
                <a:effectLst/>
                <a:latin typeface="+mn-lt"/>
                <a:ea typeface="+mn-ea"/>
                <a:cs typeface="+mn-cs"/>
              </a:rPr>
              <a:t>Occupational Health and Safety Regulation, BC </a:t>
            </a:r>
            <a:r>
              <a:rPr lang="en-US" sz="1200" b="1" i="0" kern="1200" dirty="0" err="1" smtClean="0">
                <a:solidFill>
                  <a:schemeClr val="tx1"/>
                </a:solidFill>
                <a:effectLst/>
                <a:latin typeface="+mn-lt"/>
                <a:ea typeface="+mn-ea"/>
                <a:cs typeface="+mn-cs"/>
              </a:rPr>
              <a:t>Reg</a:t>
            </a:r>
            <a:r>
              <a:rPr lang="en-US" sz="1200" b="1" i="0" kern="1200" dirty="0" smtClean="0">
                <a:solidFill>
                  <a:schemeClr val="tx1"/>
                </a:solidFill>
                <a:effectLst/>
                <a:latin typeface="+mn-lt"/>
                <a:ea typeface="+mn-ea"/>
                <a:cs typeface="+mn-cs"/>
              </a:rPr>
              <a:t> 296/9</a:t>
            </a:r>
          </a:p>
          <a:p>
            <a:endParaRPr lang="en-CA" dirty="0" smtClean="0"/>
          </a:p>
          <a:p>
            <a:r>
              <a:rPr lang="en-US" sz="1200" b="0" i="0" kern="1200" dirty="0" smtClean="0">
                <a:solidFill>
                  <a:schemeClr val="tx1"/>
                </a:solidFill>
                <a:effectLst/>
                <a:latin typeface="+mn-lt"/>
                <a:ea typeface="+mn-ea"/>
                <a:cs typeface="+mn-cs"/>
              </a:rPr>
              <a:t>3.12   (1)A person must not carry out or cause to be carried out any work process or operate or cause to be operated any tool, appliance or equipment if that person has reasonable cause to believe that to do so would create an undue hazard to the health and safety of any person.</a:t>
            </a:r>
          </a:p>
          <a:p>
            <a:r>
              <a:rPr lang="en-US" sz="1200" b="0" i="0" kern="1200" dirty="0" smtClean="0">
                <a:solidFill>
                  <a:schemeClr val="tx1"/>
                </a:solidFill>
                <a:effectLst/>
                <a:latin typeface="+mn-lt"/>
                <a:ea typeface="+mn-ea"/>
                <a:cs typeface="+mn-cs"/>
              </a:rPr>
              <a:t>(2) A worker who refuses to carry out a work process or operate a tool, appliance or equipment pursuant to subsection (1) must immediately report the circumstances of the unsafe condition to the worker's supervisor or employer.</a:t>
            </a:r>
          </a:p>
          <a:p>
            <a:r>
              <a:rPr lang="en-US" sz="1200" b="0" i="0" kern="1200" dirty="0" smtClean="0">
                <a:solidFill>
                  <a:schemeClr val="tx1"/>
                </a:solidFill>
                <a:effectLst/>
                <a:latin typeface="+mn-lt"/>
                <a:ea typeface="+mn-ea"/>
                <a:cs typeface="+mn-cs"/>
              </a:rPr>
              <a:t>(3) A supervisor or employer receiving a report made under subsection (2) must immediately investigate the matter and</a:t>
            </a:r>
          </a:p>
          <a:p>
            <a:r>
              <a:rPr lang="en-US" sz="1200" b="0" i="0" kern="1200" dirty="0" smtClean="0">
                <a:solidFill>
                  <a:schemeClr val="tx1"/>
                </a:solidFill>
                <a:effectLst/>
                <a:latin typeface="+mn-lt"/>
                <a:ea typeface="+mn-ea"/>
                <a:cs typeface="+mn-cs"/>
              </a:rPr>
              <a:t>	(a) ensure that any unsafe condition is remedied without delay, or</a:t>
            </a:r>
          </a:p>
          <a:p>
            <a:r>
              <a:rPr lang="en-US" sz="1200" b="0" i="0" kern="1200" dirty="0" smtClean="0">
                <a:solidFill>
                  <a:schemeClr val="tx1"/>
                </a:solidFill>
                <a:effectLst/>
                <a:latin typeface="+mn-lt"/>
                <a:ea typeface="+mn-ea"/>
                <a:cs typeface="+mn-cs"/>
              </a:rPr>
              <a:t>	(b) if, in the supervisor's or employer's opinion, the report is not valid, must so inform the person who made the report.</a:t>
            </a:r>
          </a:p>
          <a:p>
            <a:r>
              <a:rPr lang="en-US" sz="1200" b="0" i="0" kern="1200" dirty="0" smtClean="0">
                <a:solidFill>
                  <a:schemeClr val="tx1"/>
                </a:solidFill>
                <a:effectLst/>
                <a:latin typeface="+mn-lt"/>
                <a:ea typeface="+mn-ea"/>
                <a:cs typeface="+mn-cs"/>
              </a:rPr>
              <a:t>(4) If the procedure under subsection (3) does not resolve the matter and the worker continues to refuse to carry out the work process or operate the tool, appliance or equipment, the supervisor or employer must investigate the matter in the presence of the worker who made the report and in the presence of</a:t>
            </a:r>
          </a:p>
          <a:p>
            <a:r>
              <a:rPr lang="en-US" sz="1200" b="0" i="0" kern="1200" dirty="0" smtClean="0">
                <a:solidFill>
                  <a:schemeClr val="tx1"/>
                </a:solidFill>
                <a:effectLst/>
                <a:latin typeface="+mn-lt"/>
                <a:ea typeface="+mn-ea"/>
                <a:cs typeface="+mn-cs"/>
              </a:rPr>
              <a:t>	(a) a worker member of the joint committee,</a:t>
            </a:r>
          </a:p>
          <a:p>
            <a:r>
              <a:rPr lang="en-US" sz="1200" b="0" i="0" kern="1200" dirty="0" smtClean="0">
                <a:solidFill>
                  <a:schemeClr val="tx1"/>
                </a:solidFill>
                <a:effectLst/>
                <a:latin typeface="+mn-lt"/>
                <a:ea typeface="+mn-ea"/>
                <a:cs typeface="+mn-cs"/>
              </a:rPr>
              <a:t>	(b)a worker who is selected by a trade union representing the worker, or</a:t>
            </a:r>
          </a:p>
          <a:p>
            <a:r>
              <a:rPr lang="en-US" sz="1200" b="0" i="0" kern="1200" dirty="0" smtClean="0">
                <a:solidFill>
                  <a:schemeClr val="tx1"/>
                </a:solidFill>
                <a:effectLst/>
                <a:latin typeface="+mn-lt"/>
                <a:ea typeface="+mn-ea"/>
                <a:cs typeface="+mn-cs"/>
              </a:rPr>
              <a:t>	(c)if there is no joint committee or the worker is not represented by a trade union, any other reasonably available worker selected by the worker.</a:t>
            </a:r>
          </a:p>
          <a:p>
            <a:r>
              <a:rPr lang="en-US" sz="1200" b="0" i="0" kern="1200" dirty="0" smtClean="0">
                <a:solidFill>
                  <a:schemeClr val="tx1"/>
                </a:solidFill>
                <a:effectLst/>
                <a:latin typeface="+mn-lt"/>
                <a:ea typeface="+mn-ea"/>
                <a:cs typeface="+mn-cs"/>
              </a:rPr>
              <a:t>(5)If the investigation under subsection (4) does not resolve the matter and the worker continues to refuse to carry out the work process or operate the tool, appliance or equipment, both the supervisor, or the employer, and the worker must immediately notify an officer, who must investigate the matter without undue delay and issue whatever orders are deemed necessary.</a:t>
            </a:r>
          </a:p>
          <a:p>
            <a:endParaRPr lang="en-CA" dirty="0" smtClean="0"/>
          </a:p>
          <a:p>
            <a:endParaRPr lang="en-CA"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CA" b="1" dirty="0" smtClean="0"/>
              <a:t>Manitoba - </a:t>
            </a:r>
            <a:r>
              <a:rPr lang="en-US" sz="1200" b="1" i="0" kern="1200" dirty="0" smtClean="0">
                <a:solidFill>
                  <a:schemeClr val="tx1"/>
                </a:solidFill>
                <a:effectLst/>
                <a:latin typeface="+mn-lt"/>
                <a:ea typeface="+mn-ea"/>
                <a:cs typeface="+mn-cs"/>
              </a:rPr>
              <a:t>The Workplace Safety and Health Act, </a:t>
            </a:r>
            <a:r>
              <a:rPr lang="en-US" sz="1200" b="1" i="0" kern="1200" dirty="0" err="1" smtClean="0">
                <a:solidFill>
                  <a:schemeClr val="tx1"/>
                </a:solidFill>
                <a:effectLst/>
                <a:latin typeface="+mn-lt"/>
                <a:ea typeface="+mn-ea"/>
                <a:cs typeface="+mn-cs"/>
              </a:rPr>
              <a:t>CCSM</a:t>
            </a:r>
            <a:r>
              <a:rPr lang="en-US" sz="1200" b="1" i="0" kern="1200" dirty="0" smtClean="0">
                <a:solidFill>
                  <a:schemeClr val="tx1"/>
                </a:solidFill>
                <a:effectLst/>
                <a:latin typeface="+mn-lt"/>
                <a:ea typeface="+mn-ea"/>
                <a:cs typeface="+mn-cs"/>
              </a:rPr>
              <a:t> c W210</a:t>
            </a:r>
          </a:p>
          <a:p>
            <a:endParaRPr lang="en-CA" dirty="0" smtClean="0"/>
          </a:p>
          <a:p>
            <a:r>
              <a:rPr lang="en-US" sz="1200" b="1" i="0" kern="1200" dirty="0" smtClean="0">
                <a:solidFill>
                  <a:schemeClr val="tx1"/>
                </a:solidFill>
                <a:effectLst/>
                <a:latin typeface="+mn-lt"/>
                <a:ea typeface="+mn-ea"/>
                <a:cs typeface="+mn-cs"/>
              </a:rPr>
              <a:t>43(1)  </a:t>
            </a:r>
            <a:r>
              <a:rPr lang="en-US" sz="1200" b="0" i="0" kern="1200" dirty="0" smtClean="0">
                <a:solidFill>
                  <a:schemeClr val="tx1"/>
                </a:solidFill>
                <a:effectLst/>
                <a:latin typeface="+mn-lt"/>
                <a:ea typeface="+mn-ea"/>
                <a:cs typeface="+mn-cs"/>
              </a:rPr>
              <a:t> Subject to this section, a worker may refuse to work or do particular work at a workplace if he or she believes on reasonable grounds that the work constitutes a danger to his or her safety or health or to the safety or health of another worker or another person.</a:t>
            </a:r>
          </a:p>
          <a:p>
            <a:r>
              <a:rPr lang="en-US" sz="1200" b="1" i="0" kern="1200" dirty="0" smtClean="0">
                <a:solidFill>
                  <a:schemeClr val="tx1"/>
                </a:solidFill>
                <a:effectLst/>
                <a:latin typeface="+mn-lt"/>
                <a:ea typeface="+mn-ea"/>
                <a:cs typeface="+mn-cs"/>
              </a:rPr>
              <a:t>43(2)  </a:t>
            </a:r>
            <a:r>
              <a:rPr lang="en-US" sz="1200" b="0" i="0" kern="1200" dirty="0" smtClean="0">
                <a:solidFill>
                  <a:schemeClr val="tx1"/>
                </a:solidFill>
                <a:effectLst/>
                <a:latin typeface="+mn-lt"/>
                <a:ea typeface="+mn-ea"/>
                <a:cs typeface="+mn-cs"/>
              </a:rPr>
              <a:t> A worker who refuses to work or do particular work under subsection (1) shall promptly report the refusal and the reasons for it to his or her employer or immediate supervisor, or to any other person in charge at the workplace.</a:t>
            </a:r>
          </a:p>
          <a:p>
            <a:endParaRPr lang="en-CA"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CA" b="1" dirty="0" smtClean="0"/>
              <a:t>New Brunswick - </a:t>
            </a:r>
            <a:r>
              <a:rPr lang="en-US" sz="1200" b="1" i="0" kern="1200" dirty="0" smtClean="0">
                <a:solidFill>
                  <a:schemeClr val="tx1"/>
                </a:solidFill>
                <a:effectLst/>
                <a:latin typeface="+mn-lt"/>
                <a:ea typeface="+mn-ea"/>
                <a:cs typeface="+mn-cs"/>
              </a:rPr>
              <a:t>Occupational Health and Safety Act, </a:t>
            </a:r>
            <a:r>
              <a:rPr lang="en-US" sz="1200" b="1" i="0" kern="1200" dirty="0" err="1" smtClean="0">
                <a:solidFill>
                  <a:schemeClr val="tx1"/>
                </a:solidFill>
                <a:effectLst/>
                <a:latin typeface="+mn-lt"/>
                <a:ea typeface="+mn-ea"/>
                <a:cs typeface="+mn-cs"/>
              </a:rPr>
              <a:t>SNB</a:t>
            </a:r>
            <a:r>
              <a:rPr lang="en-US" sz="1200" b="1" i="0" kern="1200" dirty="0" smtClean="0">
                <a:solidFill>
                  <a:schemeClr val="tx1"/>
                </a:solidFill>
                <a:effectLst/>
                <a:latin typeface="+mn-lt"/>
                <a:ea typeface="+mn-ea"/>
                <a:cs typeface="+mn-cs"/>
              </a:rPr>
              <a:t> 1983, c O-0.2</a:t>
            </a:r>
          </a:p>
          <a:p>
            <a:endParaRPr lang="en-CA" dirty="0" smtClean="0"/>
          </a:p>
          <a:p>
            <a:r>
              <a:rPr lang="en-US" sz="1200" b="1" i="0" u="none" strike="noStrike" kern="1200" dirty="0" smtClean="0">
                <a:solidFill>
                  <a:schemeClr val="tx1"/>
                </a:solidFill>
                <a:effectLst/>
                <a:latin typeface="+mn-lt"/>
                <a:ea typeface="+mn-ea"/>
                <a:cs typeface="+mn-cs"/>
                <a:hlinkClick r:id="rId4"/>
              </a:rPr>
              <a:t>19</a:t>
            </a:r>
            <a:r>
              <a:rPr lang="en-US" sz="1200" b="1" i="0" u="none" strike="noStrike" kern="120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An employee may refuse to do any act where the employee has reasonable grounds for believing that the act is likely to endanger their health or safety or the health or safety of any other employee.</a:t>
            </a:r>
          </a:p>
          <a:p>
            <a:endParaRPr lang="en-US" sz="1200" b="1" i="0" kern="1200" dirty="0" smtClean="0">
              <a:solidFill>
                <a:schemeClr val="tx1"/>
              </a:solidFill>
              <a:effectLst/>
              <a:latin typeface="+mn-lt"/>
              <a:ea typeface="+mn-ea"/>
              <a:cs typeface="+mn-cs"/>
            </a:endParaRPr>
          </a:p>
          <a:p>
            <a:r>
              <a:rPr lang="en-US" sz="1200" b="1" i="0" kern="1200" dirty="0" smtClean="0">
                <a:solidFill>
                  <a:schemeClr val="tx1"/>
                </a:solidFill>
                <a:effectLst/>
                <a:latin typeface="+mn-lt"/>
                <a:ea typeface="+mn-ea"/>
                <a:cs typeface="+mn-cs"/>
              </a:rPr>
              <a:t>Newfoundland and Labrador - Occupational Health and Safety Act, </a:t>
            </a:r>
            <a:r>
              <a:rPr lang="en-US" sz="1200" b="1" i="0" kern="1200" dirty="0" err="1" smtClean="0">
                <a:solidFill>
                  <a:schemeClr val="tx1"/>
                </a:solidFill>
                <a:effectLst/>
                <a:latin typeface="+mn-lt"/>
                <a:ea typeface="+mn-ea"/>
                <a:cs typeface="+mn-cs"/>
              </a:rPr>
              <a:t>R.S.N.L</a:t>
            </a:r>
            <a:r>
              <a:rPr lang="en-US" sz="1200" b="1" i="0" kern="1200" dirty="0" smtClean="0">
                <a:solidFill>
                  <a:schemeClr val="tx1"/>
                </a:solidFill>
                <a:effectLst/>
                <a:latin typeface="+mn-lt"/>
                <a:ea typeface="+mn-ea"/>
                <a:cs typeface="+mn-cs"/>
              </a:rPr>
              <a:t>. 1990, c. O-3</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     </a:t>
            </a:r>
            <a:r>
              <a:rPr lang="en-US" sz="1200" b="1" i="0" kern="1200" dirty="0" smtClean="0">
                <a:solidFill>
                  <a:schemeClr val="tx1"/>
                </a:solidFill>
                <a:effectLst/>
                <a:latin typeface="+mn-lt"/>
                <a:ea typeface="+mn-ea"/>
                <a:cs typeface="+mn-cs"/>
              </a:rPr>
              <a:t>45. </a:t>
            </a:r>
            <a:r>
              <a:rPr lang="en-US" sz="1200" b="0" i="0" kern="1200" dirty="0" smtClean="0">
                <a:solidFill>
                  <a:schemeClr val="tx1"/>
                </a:solidFill>
                <a:effectLst/>
                <a:latin typeface="+mn-lt"/>
                <a:ea typeface="+mn-ea"/>
                <a:cs typeface="+mn-cs"/>
              </a:rPr>
              <a:t>(1) A worker may refuse to do work that the worker has reasonable grounds to believe is dangerous to the health or safety of the worker, another worker or another person at the workplace </a:t>
            </a:r>
          </a:p>
          <a:p>
            <a:r>
              <a:rPr lang="en-US" sz="1200" b="0" i="0" kern="1200" dirty="0" smtClean="0">
                <a:solidFill>
                  <a:schemeClr val="tx1"/>
                </a:solidFill>
                <a:effectLst/>
                <a:latin typeface="+mn-lt"/>
                <a:ea typeface="+mn-ea"/>
                <a:cs typeface="+mn-cs"/>
              </a:rPr>
              <a:t>                                    </a:t>
            </a:r>
            <a:endParaRPr lang="en-US" sz="1200" b="1" i="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smtClean="0">
                <a:solidFill>
                  <a:schemeClr val="tx1"/>
                </a:solidFill>
                <a:effectLst/>
                <a:latin typeface="+mn-lt"/>
                <a:ea typeface="+mn-ea"/>
                <a:cs typeface="+mn-cs"/>
              </a:rPr>
              <a:t>Northwest</a:t>
            </a:r>
            <a:r>
              <a:rPr lang="en-US" sz="1200" b="1" i="0" kern="1200" baseline="0" dirty="0" smtClean="0">
                <a:solidFill>
                  <a:schemeClr val="tx1"/>
                </a:solidFill>
                <a:effectLst/>
                <a:latin typeface="+mn-lt"/>
                <a:ea typeface="+mn-ea"/>
                <a:cs typeface="+mn-cs"/>
              </a:rPr>
              <a:t> Territories - </a:t>
            </a:r>
            <a:r>
              <a:rPr lang="en-US" sz="1200" b="1" i="0" kern="1200" dirty="0" smtClean="0">
                <a:solidFill>
                  <a:schemeClr val="tx1"/>
                </a:solidFill>
                <a:effectLst/>
                <a:latin typeface="+mn-lt"/>
                <a:ea typeface="+mn-ea"/>
                <a:cs typeface="+mn-cs"/>
              </a:rPr>
              <a:t>Safety Act, </a:t>
            </a:r>
            <a:r>
              <a:rPr lang="en-US" sz="1200" b="1" i="0" kern="1200" dirty="0" err="1" smtClean="0">
                <a:solidFill>
                  <a:schemeClr val="tx1"/>
                </a:solidFill>
                <a:effectLst/>
                <a:latin typeface="+mn-lt"/>
                <a:ea typeface="+mn-ea"/>
                <a:cs typeface="+mn-cs"/>
              </a:rPr>
              <a:t>RSNWT</a:t>
            </a:r>
            <a:r>
              <a:rPr lang="en-US" sz="1200" b="1" i="0" kern="1200" dirty="0" smtClean="0">
                <a:solidFill>
                  <a:schemeClr val="tx1"/>
                </a:solidFill>
                <a:effectLst/>
                <a:latin typeface="+mn-lt"/>
                <a:ea typeface="+mn-ea"/>
                <a:cs typeface="+mn-cs"/>
              </a:rPr>
              <a:t> 1988, c S-1</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13 (2) A worker may refuse to do any work where the worker</a:t>
            </a:r>
            <a:r>
              <a:rPr lang="en-US" sz="1200" b="0" i="0" kern="1200" baseline="0" dirty="0" smtClean="0">
                <a:solidFill>
                  <a:schemeClr val="tx1"/>
                </a:solidFill>
                <a:effectLst/>
                <a:latin typeface="+mn-lt"/>
                <a:ea typeface="+mn-ea"/>
                <a:cs typeface="+mn-cs"/>
              </a:rPr>
              <a:t> has reason to believe that:</a:t>
            </a:r>
          </a:p>
          <a:p>
            <a:r>
              <a:rPr lang="en-US" sz="1200" b="0" i="0" kern="1200" baseline="0" dirty="0" smtClean="0">
                <a:solidFill>
                  <a:schemeClr val="tx1"/>
                </a:solidFill>
                <a:effectLst/>
                <a:latin typeface="+mn-lt"/>
                <a:ea typeface="+mn-ea"/>
                <a:cs typeface="+mn-cs"/>
              </a:rPr>
              <a:t>	(a) there exists an unusual danger to the health or safety of the worker;</a:t>
            </a:r>
          </a:p>
          <a:p>
            <a:r>
              <a:rPr lang="en-US" sz="1200" b="0" i="0" kern="1200" baseline="0" dirty="0" smtClean="0">
                <a:solidFill>
                  <a:schemeClr val="tx1"/>
                </a:solidFill>
                <a:effectLst/>
                <a:latin typeface="+mn-lt"/>
                <a:ea typeface="+mn-ea"/>
                <a:cs typeface="+mn-cs"/>
              </a:rPr>
              <a:t>	(b) the carrying out of the work is likely to cause to exist an unusual danger to the health and safety of the worker or any other person;</a:t>
            </a:r>
          </a:p>
          <a:p>
            <a:endParaRPr lang="en-US" sz="1200" b="0" i="0" kern="1200" dirty="0" smtClean="0">
              <a:solidFill>
                <a:schemeClr val="tx1"/>
              </a:solidFill>
              <a:effectLst/>
              <a:latin typeface="+mn-lt"/>
              <a:ea typeface="+mn-ea"/>
              <a:cs typeface="+mn-cs"/>
            </a:endParaRPr>
          </a:p>
          <a:p>
            <a:r>
              <a:rPr lang="en-US" sz="1200" b="1" i="0" kern="1200" dirty="0" smtClean="0">
                <a:solidFill>
                  <a:schemeClr val="tx1"/>
                </a:solidFill>
                <a:effectLst/>
                <a:latin typeface="+mn-lt"/>
                <a:ea typeface="+mn-ea"/>
                <a:cs typeface="+mn-cs"/>
              </a:rPr>
              <a:t>Nova</a:t>
            </a:r>
            <a:r>
              <a:rPr lang="en-US" sz="1200" b="1" i="0" kern="1200" baseline="0" dirty="0" smtClean="0">
                <a:solidFill>
                  <a:schemeClr val="tx1"/>
                </a:solidFill>
                <a:effectLst/>
                <a:latin typeface="+mn-lt"/>
                <a:ea typeface="+mn-ea"/>
                <a:cs typeface="+mn-cs"/>
              </a:rPr>
              <a:t> Scotia - Occupational Health and Safety Act, </a:t>
            </a:r>
            <a:r>
              <a:rPr lang="en-US" sz="1200" b="1" i="0" kern="1200" baseline="0" dirty="0" err="1" smtClean="0">
                <a:solidFill>
                  <a:schemeClr val="tx1"/>
                </a:solidFill>
                <a:effectLst/>
                <a:latin typeface="+mn-lt"/>
                <a:ea typeface="+mn-ea"/>
                <a:cs typeface="+mn-cs"/>
              </a:rPr>
              <a:t>SNS</a:t>
            </a:r>
            <a:r>
              <a:rPr lang="en-US" sz="1200" b="1" i="0" kern="1200" baseline="0" dirty="0" smtClean="0">
                <a:solidFill>
                  <a:schemeClr val="tx1"/>
                </a:solidFill>
                <a:effectLst/>
                <a:latin typeface="+mn-lt"/>
                <a:ea typeface="+mn-ea"/>
                <a:cs typeface="+mn-cs"/>
              </a:rPr>
              <a:t> 1996, c 7</a:t>
            </a:r>
          </a:p>
          <a:p>
            <a:r>
              <a:rPr lang="en-US" sz="1200" b="0" i="0" kern="1200" dirty="0" smtClean="0">
                <a:solidFill>
                  <a:schemeClr val="tx1"/>
                </a:solidFill>
                <a:effectLst/>
                <a:latin typeface="+mn-lt"/>
                <a:ea typeface="+mn-ea"/>
                <a:cs typeface="+mn-cs"/>
              </a:rPr>
              <a:t>43 (1) Any employee may refuse to do any act at the employee’s place of employment where the employee has reasonable grounds for believing that the act is likely to endanger the employee’s health or safety or the health or safety of any other person until (a) the employer has taken remedial action to the satisfaction of the employee; </a:t>
            </a:r>
          </a:p>
          <a:p>
            <a:endParaRPr lang="en-US" sz="1200" b="0" i="0" kern="1200" dirty="0" smtClean="0">
              <a:solidFill>
                <a:schemeClr val="tx1"/>
              </a:solidFill>
              <a:effectLst/>
              <a:latin typeface="+mn-lt"/>
              <a:ea typeface="+mn-ea"/>
              <a:cs typeface="+mn-cs"/>
            </a:endParaRPr>
          </a:p>
          <a:p>
            <a:r>
              <a:rPr lang="en-US" sz="1200" b="1" i="0" kern="1200" dirty="0" smtClean="0">
                <a:solidFill>
                  <a:schemeClr val="tx1"/>
                </a:solidFill>
                <a:effectLst/>
                <a:latin typeface="+mn-lt"/>
                <a:ea typeface="+mn-ea"/>
                <a:cs typeface="+mn-cs"/>
              </a:rPr>
              <a:t>Nunavut - Safety Act, </a:t>
            </a:r>
            <a:r>
              <a:rPr lang="en-US" sz="1200" b="1" i="0" kern="1200" dirty="0" err="1" smtClean="0">
                <a:solidFill>
                  <a:schemeClr val="tx1"/>
                </a:solidFill>
                <a:effectLst/>
                <a:latin typeface="+mn-lt"/>
                <a:ea typeface="+mn-ea"/>
                <a:cs typeface="+mn-cs"/>
              </a:rPr>
              <a:t>RSNWT</a:t>
            </a:r>
            <a:r>
              <a:rPr lang="en-US" sz="1200" b="1" i="0" kern="1200" dirty="0" smtClean="0">
                <a:solidFill>
                  <a:schemeClr val="tx1"/>
                </a:solidFill>
                <a:effectLst/>
                <a:latin typeface="+mn-lt"/>
                <a:ea typeface="+mn-ea"/>
                <a:cs typeface="+mn-cs"/>
              </a:rPr>
              <a:t> (Nu) 1988, c S-1</a:t>
            </a:r>
          </a:p>
          <a:p>
            <a:r>
              <a:rPr lang="en-US" sz="1200" b="0" i="0" kern="1200" dirty="0" smtClean="0">
                <a:solidFill>
                  <a:schemeClr val="tx1"/>
                </a:solidFill>
                <a:effectLst/>
                <a:latin typeface="+mn-lt"/>
                <a:ea typeface="+mn-ea"/>
                <a:cs typeface="+mn-cs"/>
              </a:rPr>
              <a:t>13. (1) In this section, "unusual danger" means, in relation to any work, (a) a danger that does not normally exist in that work; or (b) a danger under which a person engaged in that work would not normally carry out his or her work. </a:t>
            </a:r>
          </a:p>
          <a:p>
            <a:r>
              <a:rPr lang="en-US" sz="1200" b="0" i="0" kern="1200" dirty="0" smtClean="0">
                <a:solidFill>
                  <a:schemeClr val="tx1"/>
                </a:solidFill>
                <a:effectLst/>
                <a:latin typeface="+mn-lt"/>
                <a:ea typeface="+mn-ea"/>
                <a:cs typeface="+mn-cs"/>
              </a:rPr>
              <a:t>Right to refuse work (2) A worker may refuse to do any work where the worker has reason to believe that (a) there exists an unusual danger to the health or safety of the worker; (b) the carrying out of the work is likely to cause to exist an unusual danger to the health or safety of the worker or of any other person; or (c) the operation of any tool, appliance, machine, device or thing is likely to cause to exist an unusual danger to the health or safety of the worker or of any other person. </a:t>
            </a:r>
          </a:p>
          <a:p>
            <a:endParaRPr lang="en-US" sz="1200" b="0" i="0" kern="1200" dirty="0" smtClean="0">
              <a:solidFill>
                <a:schemeClr val="tx1"/>
              </a:solidFill>
              <a:effectLst/>
              <a:latin typeface="+mn-lt"/>
              <a:ea typeface="+mn-ea"/>
              <a:cs typeface="+mn-cs"/>
            </a:endParaRPr>
          </a:p>
          <a:p>
            <a:r>
              <a:rPr lang="en-US" sz="1200" b="1" i="0" kern="1200" dirty="0" smtClean="0">
                <a:solidFill>
                  <a:schemeClr val="tx1"/>
                </a:solidFill>
                <a:effectLst/>
                <a:latin typeface="+mn-lt"/>
                <a:ea typeface="+mn-ea"/>
                <a:cs typeface="+mn-cs"/>
              </a:rPr>
              <a:t>PEI - Occupational Health and Safety Act, </a:t>
            </a:r>
            <a:r>
              <a:rPr lang="en-US" sz="1200" b="1" i="0" kern="1200" dirty="0" err="1" smtClean="0">
                <a:solidFill>
                  <a:schemeClr val="tx1"/>
                </a:solidFill>
                <a:effectLst/>
                <a:latin typeface="+mn-lt"/>
                <a:ea typeface="+mn-ea"/>
                <a:cs typeface="+mn-cs"/>
              </a:rPr>
              <a:t>RSPEI</a:t>
            </a:r>
            <a:r>
              <a:rPr lang="en-US" sz="1200" b="1" i="0" kern="1200" dirty="0" smtClean="0">
                <a:solidFill>
                  <a:schemeClr val="tx1"/>
                </a:solidFill>
                <a:effectLst/>
                <a:latin typeface="+mn-lt"/>
                <a:ea typeface="+mn-ea"/>
                <a:cs typeface="+mn-cs"/>
              </a:rPr>
              <a:t> 1988, c O-1.01</a:t>
            </a:r>
          </a:p>
          <a:p>
            <a:r>
              <a:rPr lang="en-US" sz="1200" b="0" i="0" kern="1200" dirty="0" smtClean="0">
                <a:solidFill>
                  <a:schemeClr val="tx1"/>
                </a:solidFill>
                <a:effectLst/>
                <a:latin typeface="+mn-lt"/>
                <a:ea typeface="+mn-ea"/>
                <a:cs typeface="+mn-cs"/>
              </a:rPr>
              <a:t>28 (1) A worker may refuse to do an act at the worker’s workplace where the worker has reasonable grounds for believing that the act is likely to endanger the worker’s occupational health or safety or the occupational health and safety of another worker. </a:t>
            </a:r>
          </a:p>
          <a:p>
            <a:endParaRPr lang="en-US" sz="1200" b="0" i="0" kern="1200" dirty="0" smtClean="0">
              <a:solidFill>
                <a:schemeClr val="tx1"/>
              </a:solidFill>
              <a:effectLst/>
              <a:latin typeface="+mn-lt"/>
              <a:ea typeface="+mn-ea"/>
              <a:cs typeface="+mn-cs"/>
            </a:endParaRPr>
          </a:p>
          <a:p>
            <a:r>
              <a:rPr lang="en-US" sz="1200" b="1" i="0" kern="1200" dirty="0" smtClean="0">
                <a:solidFill>
                  <a:schemeClr val="tx1"/>
                </a:solidFill>
                <a:effectLst/>
                <a:latin typeface="+mn-lt"/>
                <a:ea typeface="+mn-ea"/>
                <a:cs typeface="+mn-cs"/>
              </a:rPr>
              <a:t>Quebec –  Act respecting occupational health and safety, </a:t>
            </a:r>
            <a:r>
              <a:rPr lang="en-US" sz="1200" b="1" i="0" kern="1200" dirty="0" err="1" smtClean="0">
                <a:solidFill>
                  <a:schemeClr val="tx1"/>
                </a:solidFill>
                <a:effectLst/>
                <a:latin typeface="+mn-lt"/>
                <a:ea typeface="+mn-ea"/>
                <a:cs typeface="+mn-cs"/>
              </a:rPr>
              <a:t>CQLR</a:t>
            </a:r>
            <a:r>
              <a:rPr lang="en-US" sz="1200" b="1" i="0" kern="1200" dirty="0" smtClean="0">
                <a:solidFill>
                  <a:schemeClr val="tx1"/>
                </a:solidFill>
                <a:effectLst/>
                <a:latin typeface="+mn-lt"/>
                <a:ea typeface="+mn-ea"/>
                <a:cs typeface="+mn-cs"/>
              </a:rPr>
              <a:t>, c. S-2.1</a:t>
            </a:r>
          </a:p>
          <a:p>
            <a:r>
              <a:rPr lang="en-US" sz="1200" b="0" i="0" kern="1200" dirty="0" smtClean="0">
                <a:solidFill>
                  <a:schemeClr val="tx1"/>
                </a:solidFill>
                <a:effectLst/>
                <a:latin typeface="+mn-lt"/>
                <a:ea typeface="+mn-ea"/>
                <a:cs typeface="+mn-cs"/>
              </a:rPr>
              <a:t>12. A worker has a right to refuse to perform particular work if he has reasonable grounds to believe that the performance of that work would expose him to danger to his health, safety or physical or mental well-being, or would expose another person to a similar danger.</a:t>
            </a:r>
          </a:p>
          <a:p>
            <a:endParaRPr lang="en-US" sz="1200" b="0" i="0" kern="1200" dirty="0" smtClean="0">
              <a:solidFill>
                <a:schemeClr val="tx1"/>
              </a:solidFill>
              <a:effectLst/>
              <a:latin typeface="+mn-lt"/>
              <a:ea typeface="+mn-ea"/>
              <a:cs typeface="+mn-cs"/>
            </a:endParaRPr>
          </a:p>
          <a:p>
            <a:r>
              <a:rPr lang="en-US" sz="1200" b="1" i="0" kern="1200" dirty="0" smtClean="0">
                <a:solidFill>
                  <a:schemeClr val="tx1"/>
                </a:solidFill>
                <a:effectLst/>
                <a:latin typeface="+mn-lt"/>
                <a:ea typeface="+mn-ea"/>
                <a:cs typeface="+mn-cs"/>
              </a:rPr>
              <a:t>Saskatchewan - The Saskatchewan Employment Act, S.S. 2013, c. S-15.1</a:t>
            </a:r>
          </a:p>
          <a:p>
            <a:r>
              <a:rPr lang="en-US" sz="1200" b="0" i="0" kern="1200" dirty="0" smtClean="0">
                <a:solidFill>
                  <a:schemeClr val="tx1"/>
                </a:solidFill>
                <a:effectLst/>
                <a:latin typeface="+mn-lt"/>
                <a:ea typeface="+mn-ea"/>
                <a:cs typeface="+mn-cs"/>
              </a:rPr>
              <a:t>3‑31 A worker may refuse to perform any particular act or series of acts at a place of employment if the worker has reasonable grounds to believe that the act or series of acts is unusually dangerous to the worker’s health or safety or the health or safety of any other person at the place of employment until: (a)  sufficient steps have been taken to satisfy the worker otherwise; or (b) the occupational health committee has investigated the matter and advised the worker otherwise. </a:t>
            </a:r>
          </a:p>
          <a:p>
            <a:endParaRPr lang="en-US" sz="1200" b="0" i="0" kern="1200" dirty="0" smtClean="0">
              <a:solidFill>
                <a:schemeClr val="tx1"/>
              </a:solidFill>
              <a:effectLst/>
              <a:latin typeface="+mn-lt"/>
              <a:ea typeface="+mn-ea"/>
              <a:cs typeface="+mn-cs"/>
            </a:endParaRPr>
          </a:p>
          <a:p>
            <a:r>
              <a:rPr lang="en-US" sz="1200" b="1" i="0" kern="1200" dirty="0" smtClean="0">
                <a:solidFill>
                  <a:schemeClr val="tx1"/>
                </a:solidFill>
                <a:effectLst/>
                <a:latin typeface="+mn-lt"/>
                <a:ea typeface="+mn-ea"/>
                <a:cs typeface="+mn-cs"/>
              </a:rPr>
              <a:t>Yukon - Workers’ Safety and Compensation Act, </a:t>
            </a:r>
            <a:r>
              <a:rPr lang="en-US" sz="1200" b="1" i="0" kern="1200" dirty="0" err="1" smtClean="0">
                <a:solidFill>
                  <a:schemeClr val="tx1"/>
                </a:solidFill>
                <a:effectLst/>
                <a:latin typeface="+mn-lt"/>
                <a:ea typeface="+mn-ea"/>
                <a:cs typeface="+mn-cs"/>
              </a:rPr>
              <a:t>S.Y</a:t>
            </a:r>
            <a:r>
              <a:rPr lang="en-US" sz="1200" b="1" i="0" kern="1200" dirty="0" smtClean="0">
                <a:solidFill>
                  <a:schemeClr val="tx1"/>
                </a:solidFill>
                <a:effectLst/>
                <a:latin typeface="+mn-lt"/>
                <a:ea typeface="+mn-ea"/>
                <a:cs typeface="+mn-cs"/>
              </a:rPr>
              <a:t>. 2021, c. 11</a:t>
            </a:r>
          </a:p>
          <a:p>
            <a:r>
              <a:rPr lang="en-US" sz="1200" b="0" i="0" kern="1200" dirty="0" smtClean="0">
                <a:solidFill>
                  <a:schemeClr val="tx1"/>
                </a:solidFill>
                <a:effectLst/>
                <a:latin typeface="+mn-lt"/>
                <a:ea typeface="+mn-ea"/>
                <a:cs typeface="+mn-cs"/>
              </a:rPr>
              <a:t>47(1) Subject to subsections (2) and (3), a worker may refuse to perform work if they believe on reasonable grounds that the work is unsafe. (2) For the purposes of this Division, work is unsafe if one or both of the following is likely to endanger the health and safety of the worker or another person: (a) the work activities; (b) the conditions of the work.</a:t>
            </a:r>
          </a:p>
        </p:txBody>
      </p:sp>
      <p:sp>
        <p:nvSpPr>
          <p:cNvPr id="4" name="Footer Placeholder 3"/>
          <p:cNvSpPr>
            <a:spLocks noGrp="1"/>
          </p:cNvSpPr>
          <p:nvPr>
            <p:ph type="ftr" sz="quarter" idx="10"/>
          </p:nvPr>
        </p:nvSpPr>
        <p:spPr/>
        <p:txBody>
          <a:bodyPr/>
          <a:lstStyle/>
          <a:p>
            <a:r>
              <a:rPr lang="en-US" smtClean="0"/>
              <a:t>Filion Wakely Thorup Angeletti LLP.</a:t>
            </a:r>
            <a:endParaRPr lang="en-US" dirty="0"/>
          </a:p>
        </p:txBody>
      </p:sp>
      <p:sp>
        <p:nvSpPr>
          <p:cNvPr id="5" name="Slide Number Placeholder 4"/>
          <p:cNvSpPr>
            <a:spLocks noGrp="1"/>
          </p:cNvSpPr>
          <p:nvPr>
            <p:ph type="sldNum" sz="quarter" idx="11"/>
          </p:nvPr>
        </p:nvSpPr>
        <p:spPr/>
        <p:txBody>
          <a:bodyPr/>
          <a:lstStyle/>
          <a:p>
            <a:fld id="{E90C5129-FC5F-4A0E-A98B-D319C5761447}" type="slidenum">
              <a:rPr lang="en-US" smtClean="0"/>
              <a:t>36</a:t>
            </a:fld>
            <a:endParaRPr lang="en-US" dirty="0"/>
          </a:p>
        </p:txBody>
      </p:sp>
    </p:spTree>
    <p:extLst>
      <p:ext uri="{BB962C8B-B14F-4D97-AF65-F5344CB8AC3E}">
        <p14:creationId xmlns:p14="http://schemas.microsoft.com/office/powerpoint/2010/main" val="18996457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p:txBody>
      </p:sp>
      <p:sp>
        <p:nvSpPr>
          <p:cNvPr id="4" name="Footer Placeholder 3"/>
          <p:cNvSpPr>
            <a:spLocks noGrp="1"/>
          </p:cNvSpPr>
          <p:nvPr>
            <p:ph type="ftr" sz="quarter" idx="10"/>
          </p:nvPr>
        </p:nvSpPr>
        <p:spPr/>
        <p:txBody>
          <a:bodyPr/>
          <a:lstStyle/>
          <a:p>
            <a:r>
              <a:rPr lang="en-US" smtClean="0"/>
              <a:t>Filion Wakely Thorup Angeletti LLP.</a:t>
            </a:r>
            <a:endParaRPr lang="en-US" dirty="0"/>
          </a:p>
        </p:txBody>
      </p:sp>
      <p:sp>
        <p:nvSpPr>
          <p:cNvPr id="5" name="Slide Number Placeholder 4"/>
          <p:cNvSpPr>
            <a:spLocks noGrp="1"/>
          </p:cNvSpPr>
          <p:nvPr>
            <p:ph type="sldNum" sz="quarter" idx="11"/>
          </p:nvPr>
        </p:nvSpPr>
        <p:spPr/>
        <p:txBody>
          <a:bodyPr/>
          <a:lstStyle/>
          <a:p>
            <a:fld id="{E90C5129-FC5F-4A0E-A98B-D319C5761447}" type="slidenum">
              <a:rPr lang="en-US" smtClean="0"/>
              <a:t>37</a:t>
            </a:fld>
            <a:endParaRPr lang="en-US" dirty="0"/>
          </a:p>
        </p:txBody>
      </p:sp>
    </p:spTree>
    <p:extLst>
      <p:ext uri="{BB962C8B-B14F-4D97-AF65-F5344CB8AC3E}">
        <p14:creationId xmlns:p14="http://schemas.microsoft.com/office/powerpoint/2010/main" val="300017016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CA" sz="1200" kern="1200" dirty="0" smtClean="0">
                <a:solidFill>
                  <a:schemeClr val="tx1"/>
                </a:solidFill>
                <a:effectLst/>
                <a:latin typeface="+mn-lt"/>
                <a:ea typeface="+mn-ea"/>
                <a:cs typeface="+mn-cs"/>
              </a:rPr>
              <a:t>In </a:t>
            </a:r>
            <a:r>
              <a:rPr lang="en-CA" sz="1200" i="1" kern="1200" dirty="0" smtClean="0">
                <a:solidFill>
                  <a:schemeClr val="tx1"/>
                </a:solidFill>
                <a:effectLst/>
                <a:latin typeface="+mn-lt"/>
                <a:ea typeface="+mn-ea"/>
                <a:cs typeface="+mn-cs"/>
              </a:rPr>
              <a:t>Toronto Elementary Catholic Teachers v. Toronto Catholic District School Board</a:t>
            </a:r>
            <a:r>
              <a:rPr lang="en-CA" sz="1200" kern="1200" dirty="0" smtClean="0">
                <a:solidFill>
                  <a:schemeClr val="tx1"/>
                </a:solidFill>
                <a:effectLst/>
                <a:latin typeface="+mn-lt"/>
                <a:ea typeface="+mn-ea"/>
                <a:cs typeface="+mn-cs"/>
              </a:rPr>
              <a:t>, [2017] </a:t>
            </a:r>
            <a:r>
              <a:rPr lang="en-CA" sz="1200" kern="1200" dirty="0" err="1" smtClean="0">
                <a:solidFill>
                  <a:schemeClr val="tx1"/>
                </a:solidFill>
                <a:effectLst/>
                <a:latin typeface="+mn-lt"/>
                <a:ea typeface="+mn-ea"/>
                <a:cs typeface="+mn-cs"/>
              </a:rPr>
              <a:t>O.L.R.B</a:t>
            </a:r>
            <a:r>
              <a:rPr lang="en-CA" sz="1200" kern="1200" dirty="0" smtClean="0">
                <a:solidFill>
                  <a:schemeClr val="tx1"/>
                </a:solidFill>
                <a:effectLst/>
                <a:latin typeface="+mn-lt"/>
                <a:ea typeface="+mn-ea"/>
                <a:cs typeface="+mn-cs"/>
              </a:rPr>
              <a:t>. Rep. 573 [</a:t>
            </a:r>
            <a:r>
              <a:rPr lang="en-CA" sz="1200" i="1" kern="1200" dirty="0" err="1" smtClean="0">
                <a:solidFill>
                  <a:schemeClr val="tx1"/>
                </a:solidFill>
                <a:effectLst/>
                <a:latin typeface="+mn-lt"/>
                <a:ea typeface="+mn-ea"/>
                <a:cs typeface="+mn-cs"/>
              </a:rPr>
              <a:t>TECT</a:t>
            </a:r>
            <a:r>
              <a:rPr lang="en-CA" sz="1200" kern="1200" dirty="0" smtClean="0">
                <a:solidFill>
                  <a:schemeClr val="tx1"/>
                </a:solidFill>
                <a:effectLst/>
                <a:latin typeface="+mn-lt"/>
                <a:ea typeface="+mn-ea"/>
                <a:cs typeface="+mn-cs"/>
              </a:rPr>
              <a:t>], the grievor, an elementary school teacher, invoked two work refusals under the </a:t>
            </a:r>
            <a:r>
              <a:rPr lang="en-CA" sz="1200" i="1" kern="1200" dirty="0" err="1" smtClean="0">
                <a:solidFill>
                  <a:schemeClr val="tx1"/>
                </a:solidFill>
                <a:effectLst/>
                <a:latin typeface="+mn-lt"/>
                <a:ea typeface="+mn-ea"/>
                <a:cs typeface="+mn-cs"/>
              </a:rPr>
              <a:t>OHSA</a:t>
            </a:r>
            <a:r>
              <a:rPr lang="en-CA" sz="1200" kern="1200" dirty="0" smtClean="0">
                <a:solidFill>
                  <a:schemeClr val="tx1"/>
                </a:solidFill>
                <a:effectLst/>
                <a:latin typeface="+mn-lt"/>
                <a:ea typeface="+mn-ea"/>
                <a:cs typeface="+mn-cs"/>
              </a:rPr>
              <a:t>. </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The grievor had several incidents with a particular student, including violent outbursts, throwing chairs, punching, biting and scratching. The grievor told the principal that she did not feel safe in the classroom because of these violent outbursts.</a:t>
            </a:r>
          </a:p>
          <a:p>
            <a:r>
              <a:rPr lang="en-CA" sz="1200" kern="1200" dirty="0" smtClean="0">
                <a:solidFill>
                  <a:schemeClr val="tx1"/>
                </a:solidFill>
                <a:effectLst/>
                <a:latin typeface="+mn-lt"/>
                <a:ea typeface="+mn-ea"/>
                <a:cs typeface="+mn-cs"/>
              </a:rPr>
              <a:t>An employee may therefore be able to invoke a work refusal under the </a:t>
            </a:r>
            <a:r>
              <a:rPr lang="en-CA" sz="1200" i="1" kern="1200" dirty="0" err="1" smtClean="0">
                <a:solidFill>
                  <a:schemeClr val="tx1"/>
                </a:solidFill>
                <a:effectLst/>
                <a:latin typeface="+mn-lt"/>
                <a:ea typeface="+mn-ea"/>
                <a:cs typeface="+mn-cs"/>
              </a:rPr>
              <a:t>OHSA</a:t>
            </a:r>
            <a:r>
              <a:rPr lang="en-CA" sz="1200" kern="1200" dirty="0" smtClean="0">
                <a:solidFill>
                  <a:schemeClr val="tx1"/>
                </a:solidFill>
                <a:effectLst/>
                <a:latin typeface="+mn-lt"/>
                <a:ea typeface="+mn-ea"/>
                <a:cs typeface="+mn-cs"/>
              </a:rPr>
              <a:t> in order to avoid being in a classroom with a violent student. This is especially true where an employee claims their inability to work with a specific student is due to a medical condition. Notably, the OLRB stated the following:</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[59] When the </a:t>
            </a:r>
            <a:r>
              <a:rPr lang="en-CA" sz="1200" kern="1200" dirty="0" err="1" smtClean="0">
                <a:solidFill>
                  <a:schemeClr val="tx1"/>
                </a:solidFill>
                <a:effectLst/>
                <a:latin typeface="+mn-lt"/>
                <a:ea typeface="+mn-ea"/>
                <a:cs typeface="+mn-cs"/>
              </a:rPr>
              <a:t>OHSA</a:t>
            </a:r>
            <a:r>
              <a:rPr lang="en-CA" sz="1200" kern="1200" dirty="0" smtClean="0">
                <a:solidFill>
                  <a:schemeClr val="tx1"/>
                </a:solidFill>
                <a:effectLst/>
                <a:latin typeface="+mn-lt"/>
                <a:ea typeface="+mn-ea"/>
                <a:cs typeface="+mn-cs"/>
              </a:rPr>
              <a:t> and the Regulation are read together, I draw the conclusion that </a:t>
            </a:r>
            <a:r>
              <a:rPr lang="en-CA" sz="1200" b="1" u="sng" kern="1200" dirty="0" smtClean="0">
                <a:solidFill>
                  <a:schemeClr val="tx1"/>
                </a:solidFill>
                <a:effectLst/>
                <a:latin typeface="+mn-lt"/>
                <a:ea typeface="+mn-ea"/>
                <a:cs typeface="+mn-cs"/>
              </a:rPr>
              <a:t>teachers can refuse unsafe work in the context of violent pupils, so long as the teacher has reason to believe that the violence is likely to endanger him/her at some point either at the time of the refusal or in the immediate future. The only exception to that right is in circumstances where the safety of a pupil is in imminent danger.</a:t>
            </a:r>
            <a:r>
              <a:rPr lang="en-CA" sz="1200" kern="1200" dirty="0" smtClean="0">
                <a:solidFill>
                  <a:schemeClr val="tx1"/>
                </a:solidFill>
                <a:effectLst/>
                <a:latin typeface="+mn-lt"/>
                <a:ea typeface="+mn-ea"/>
                <a:cs typeface="+mn-cs"/>
              </a:rPr>
              <a:t> In such circumstances, a teacher’s ability to initiate a work refusal may be delayed until none of the pupils are in imminent danger.</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In </a:t>
            </a:r>
            <a:r>
              <a:rPr lang="en-CA" sz="1200" i="1" kern="1200" dirty="0" err="1" smtClean="0">
                <a:solidFill>
                  <a:schemeClr val="tx1"/>
                </a:solidFill>
                <a:effectLst/>
                <a:latin typeface="+mn-lt"/>
                <a:ea typeface="+mn-ea"/>
                <a:cs typeface="+mn-cs"/>
              </a:rPr>
              <a:t>TECT</a:t>
            </a:r>
            <a:r>
              <a:rPr lang="en-CA" sz="1200" kern="1200" dirty="0" smtClean="0">
                <a:solidFill>
                  <a:schemeClr val="tx1"/>
                </a:solidFill>
                <a:effectLst/>
                <a:latin typeface="+mn-lt"/>
                <a:ea typeface="+mn-ea"/>
                <a:cs typeface="+mn-cs"/>
              </a:rPr>
              <a:t>, the OLRB found that the employee had a right to refuse unsafe work and that the Toronto Catholic District School Board failed to abide by the </a:t>
            </a:r>
            <a:r>
              <a:rPr lang="en-CA" sz="1200" i="1" kern="1200" dirty="0" err="1" smtClean="0">
                <a:solidFill>
                  <a:schemeClr val="tx1"/>
                </a:solidFill>
                <a:effectLst/>
                <a:latin typeface="+mn-lt"/>
                <a:ea typeface="+mn-ea"/>
                <a:cs typeface="+mn-cs"/>
              </a:rPr>
              <a:t>OHSA</a:t>
            </a:r>
            <a:r>
              <a:rPr lang="en-CA" sz="1200" kern="1200" dirty="0" err="1" smtClean="0">
                <a:solidFill>
                  <a:schemeClr val="tx1"/>
                </a:solidFill>
                <a:effectLst/>
                <a:latin typeface="+mn-lt"/>
                <a:ea typeface="+mn-ea"/>
                <a:cs typeface="+mn-cs"/>
              </a:rPr>
              <a:t>’s</a:t>
            </a:r>
            <a:r>
              <a:rPr lang="en-CA" sz="1200" kern="1200" dirty="0" smtClean="0">
                <a:solidFill>
                  <a:schemeClr val="tx1"/>
                </a:solidFill>
                <a:effectLst/>
                <a:latin typeface="+mn-lt"/>
                <a:ea typeface="+mn-ea"/>
                <a:cs typeface="+mn-cs"/>
              </a:rPr>
              <a:t> policies regarding the same. Of note is that the OLRB merely granted a declaration that the school board failed to follow said process, but that no other remedy was available. Specifically, the OLRB stated that other than removing the student from the classroom, which the employee did not argue could have occurred, it was unclear what more the school board could have done to protect the teacher.</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That being said, it is evident that a teacher has the right to refuse to work in a classroom where there is a student who is known to be violent. While the OLRB in </a:t>
            </a:r>
            <a:r>
              <a:rPr lang="en-CA" sz="1200" i="1" kern="1200" dirty="0" err="1" smtClean="0">
                <a:solidFill>
                  <a:schemeClr val="tx1"/>
                </a:solidFill>
                <a:effectLst/>
                <a:latin typeface="+mn-lt"/>
                <a:ea typeface="+mn-ea"/>
                <a:cs typeface="+mn-cs"/>
              </a:rPr>
              <a:t>TECT</a:t>
            </a:r>
            <a:r>
              <a:rPr lang="en-CA" sz="1200" i="1" kern="1200" dirty="0" smtClean="0">
                <a:solidFill>
                  <a:schemeClr val="tx1"/>
                </a:solidFill>
                <a:effectLst/>
                <a:latin typeface="+mn-lt"/>
                <a:ea typeface="+mn-ea"/>
                <a:cs typeface="+mn-cs"/>
              </a:rPr>
              <a:t> </a:t>
            </a:r>
            <a:r>
              <a:rPr lang="en-CA" sz="1200" kern="1200" dirty="0" smtClean="0">
                <a:solidFill>
                  <a:schemeClr val="tx1"/>
                </a:solidFill>
                <a:effectLst/>
                <a:latin typeface="+mn-lt"/>
                <a:ea typeface="+mn-ea"/>
                <a:cs typeface="+mn-cs"/>
              </a:rPr>
              <a:t>did not comment on whether the school board should have moved the teacher, it is likely that that would be the appropriate step in our case. Given that the employee has a right to refuse unsafe work coupled with the fact that she has a disability that explicitly prevents her from working in a classroom with a violent student, it is likely that the OLRB is empowered to move the teacher in order to avoid a potential unsafe workplace.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p:txBody>
      </p:sp>
      <p:sp>
        <p:nvSpPr>
          <p:cNvPr id="4" name="Footer Placeholder 3"/>
          <p:cNvSpPr>
            <a:spLocks noGrp="1"/>
          </p:cNvSpPr>
          <p:nvPr>
            <p:ph type="ftr" sz="quarter" idx="10"/>
          </p:nvPr>
        </p:nvSpPr>
        <p:spPr/>
        <p:txBody>
          <a:bodyPr/>
          <a:lstStyle/>
          <a:p>
            <a:r>
              <a:rPr lang="en-US" smtClean="0"/>
              <a:t>Filion Wakely Thorup Angeletti LLP.</a:t>
            </a:r>
            <a:endParaRPr lang="en-US" dirty="0"/>
          </a:p>
        </p:txBody>
      </p:sp>
      <p:sp>
        <p:nvSpPr>
          <p:cNvPr id="5" name="Slide Number Placeholder 4"/>
          <p:cNvSpPr>
            <a:spLocks noGrp="1"/>
          </p:cNvSpPr>
          <p:nvPr>
            <p:ph type="sldNum" sz="quarter" idx="11"/>
          </p:nvPr>
        </p:nvSpPr>
        <p:spPr/>
        <p:txBody>
          <a:bodyPr/>
          <a:lstStyle/>
          <a:p>
            <a:fld id="{E90C5129-FC5F-4A0E-A98B-D319C5761447}" type="slidenum">
              <a:rPr lang="en-US" smtClean="0"/>
              <a:t>38</a:t>
            </a:fld>
            <a:endParaRPr lang="en-US" dirty="0"/>
          </a:p>
        </p:txBody>
      </p:sp>
    </p:spTree>
    <p:extLst>
      <p:ext uri="{BB962C8B-B14F-4D97-AF65-F5344CB8AC3E}">
        <p14:creationId xmlns:p14="http://schemas.microsoft.com/office/powerpoint/2010/main" val="52927663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Footer Placeholder 3"/>
          <p:cNvSpPr>
            <a:spLocks noGrp="1"/>
          </p:cNvSpPr>
          <p:nvPr>
            <p:ph type="ftr" sz="quarter" idx="10"/>
          </p:nvPr>
        </p:nvSpPr>
        <p:spPr/>
        <p:txBody>
          <a:bodyPr/>
          <a:lstStyle/>
          <a:p>
            <a:r>
              <a:rPr lang="en-US" smtClean="0"/>
              <a:t>Filion Wakely Thorup Angeletti LLP.</a:t>
            </a:r>
            <a:endParaRPr lang="en-US" dirty="0"/>
          </a:p>
        </p:txBody>
      </p:sp>
      <p:sp>
        <p:nvSpPr>
          <p:cNvPr id="5" name="Slide Number Placeholder 4"/>
          <p:cNvSpPr>
            <a:spLocks noGrp="1"/>
          </p:cNvSpPr>
          <p:nvPr>
            <p:ph type="sldNum" sz="quarter" idx="11"/>
          </p:nvPr>
        </p:nvSpPr>
        <p:spPr/>
        <p:txBody>
          <a:bodyPr/>
          <a:lstStyle/>
          <a:p>
            <a:fld id="{E90C5129-FC5F-4A0E-A98B-D319C5761447}" type="slidenum">
              <a:rPr lang="en-US" smtClean="0"/>
              <a:t>39</a:t>
            </a:fld>
            <a:endParaRPr lang="en-US" dirty="0"/>
          </a:p>
        </p:txBody>
      </p:sp>
    </p:spTree>
    <p:extLst>
      <p:ext uri="{BB962C8B-B14F-4D97-AF65-F5344CB8AC3E}">
        <p14:creationId xmlns:p14="http://schemas.microsoft.com/office/powerpoint/2010/main" val="177990834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t>The </a:t>
            </a:r>
            <a:r>
              <a:rPr lang="en-CA" dirty="0" err="1" smtClean="0"/>
              <a:t>WCAT</a:t>
            </a:r>
            <a:r>
              <a:rPr lang="en-CA" dirty="0" smtClean="0"/>
              <a:t> was satisfie</a:t>
            </a:r>
            <a:r>
              <a:rPr lang="en-CA" baseline="0" dirty="0" smtClean="0"/>
              <a:t>d that she was experiencing the same symptoms that were caused by the workplace injury. While the chest contusion had resolved, the shoulder pain had not.</a:t>
            </a:r>
          </a:p>
          <a:p>
            <a:endParaRPr lang="en-US" sz="1200" b="0" i="0" kern="1200" baseline="0" dirty="0" smtClean="0">
              <a:solidFill>
                <a:schemeClr val="tx1"/>
              </a:solidFill>
              <a:effectLst/>
              <a:latin typeface="+mn-lt"/>
              <a:ea typeface="+mn-ea"/>
              <a:cs typeface="+mn-cs"/>
            </a:endParaRPr>
          </a:p>
          <a:p>
            <a:r>
              <a:rPr lang="en-US" sz="1200" b="0" i="0" kern="1200" baseline="0" dirty="0" smtClean="0">
                <a:solidFill>
                  <a:schemeClr val="tx1"/>
                </a:solidFill>
                <a:effectLst/>
                <a:latin typeface="+mn-lt"/>
                <a:ea typeface="+mn-ea"/>
                <a:cs typeface="+mn-cs"/>
              </a:rPr>
              <a:t>The </a:t>
            </a:r>
            <a:r>
              <a:rPr lang="en-US" sz="1200" b="0" i="0" kern="1200" baseline="0" dirty="0" err="1" smtClean="0">
                <a:solidFill>
                  <a:schemeClr val="tx1"/>
                </a:solidFill>
                <a:effectLst/>
                <a:latin typeface="+mn-lt"/>
                <a:ea typeface="+mn-ea"/>
                <a:cs typeface="+mn-cs"/>
              </a:rPr>
              <a:t>WCAT</a:t>
            </a:r>
            <a:r>
              <a:rPr lang="en-US" sz="1200" b="0" i="0" kern="1200" baseline="0" dirty="0" smtClean="0">
                <a:solidFill>
                  <a:schemeClr val="tx1"/>
                </a:solidFill>
                <a:effectLst/>
                <a:latin typeface="+mn-lt"/>
                <a:ea typeface="+mn-ea"/>
                <a:cs typeface="+mn-cs"/>
              </a:rPr>
              <a:t> also accepted that the pre-injury job was physically demanding, involving restraining and physically interacting with students, such that the teacher had not been able to return in a full capacity due to her shoulder limitations.</a:t>
            </a:r>
          </a:p>
          <a:p>
            <a:endParaRPr lang="en-US" sz="1200" b="0" i="0" kern="1200" baseline="0" dirty="0" smtClean="0">
              <a:solidFill>
                <a:schemeClr val="tx1"/>
              </a:solidFill>
              <a:effectLst/>
              <a:latin typeface="+mn-lt"/>
              <a:ea typeface="+mn-ea"/>
              <a:cs typeface="+mn-cs"/>
            </a:endParaRPr>
          </a:p>
          <a:p>
            <a:r>
              <a:rPr lang="en-US" sz="1200" b="0" i="0" kern="1200" baseline="0" dirty="0" smtClean="0">
                <a:solidFill>
                  <a:schemeClr val="tx1"/>
                </a:solidFill>
                <a:effectLst/>
                <a:latin typeface="+mn-lt"/>
                <a:ea typeface="+mn-ea"/>
                <a:cs typeface="+mn-cs"/>
              </a:rPr>
              <a:t>The </a:t>
            </a:r>
            <a:r>
              <a:rPr lang="en-US" sz="1200" b="0" i="0" kern="1200" baseline="0" dirty="0" err="1" smtClean="0">
                <a:solidFill>
                  <a:schemeClr val="tx1"/>
                </a:solidFill>
                <a:effectLst/>
                <a:latin typeface="+mn-lt"/>
                <a:ea typeface="+mn-ea"/>
                <a:cs typeface="+mn-cs"/>
              </a:rPr>
              <a:t>WCAT</a:t>
            </a:r>
            <a:r>
              <a:rPr lang="en-US" sz="1200" b="0" i="0" kern="1200" baseline="0" dirty="0" smtClean="0">
                <a:solidFill>
                  <a:schemeClr val="tx1"/>
                </a:solidFill>
                <a:effectLst/>
                <a:latin typeface="+mn-lt"/>
                <a:ea typeface="+mn-ea"/>
                <a:cs typeface="+mn-cs"/>
              </a:rPr>
              <a:t> did not give any weight to the report indicating that the teacher could return to work without limitations, as it did not accurately assess the physical job demands.</a:t>
            </a:r>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baseline="0" dirty="0" smtClean="0"/>
          </a:p>
        </p:txBody>
      </p:sp>
      <p:sp>
        <p:nvSpPr>
          <p:cNvPr id="4" name="Footer Placeholder 3"/>
          <p:cNvSpPr>
            <a:spLocks noGrp="1"/>
          </p:cNvSpPr>
          <p:nvPr>
            <p:ph type="ftr" sz="quarter" idx="10"/>
          </p:nvPr>
        </p:nvSpPr>
        <p:spPr/>
        <p:txBody>
          <a:bodyPr/>
          <a:lstStyle/>
          <a:p>
            <a:r>
              <a:rPr lang="en-US" smtClean="0"/>
              <a:t>Filion Wakely Thorup Angeletti LLP.</a:t>
            </a:r>
            <a:endParaRPr lang="en-US" dirty="0"/>
          </a:p>
        </p:txBody>
      </p:sp>
      <p:sp>
        <p:nvSpPr>
          <p:cNvPr id="5" name="Slide Number Placeholder 4"/>
          <p:cNvSpPr>
            <a:spLocks noGrp="1"/>
          </p:cNvSpPr>
          <p:nvPr>
            <p:ph type="sldNum" sz="quarter" idx="11"/>
          </p:nvPr>
        </p:nvSpPr>
        <p:spPr/>
        <p:txBody>
          <a:bodyPr/>
          <a:lstStyle/>
          <a:p>
            <a:fld id="{E90C5129-FC5F-4A0E-A98B-D319C5761447}" type="slidenum">
              <a:rPr lang="en-US" smtClean="0"/>
              <a:t>40</a:t>
            </a:fld>
            <a:endParaRPr lang="en-US" dirty="0"/>
          </a:p>
        </p:txBody>
      </p:sp>
    </p:spTree>
    <p:extLst>
      <p:ext uri="{BB962C8B-B14F-4D97-AF65-F5344CB8AC3E}">
        <p14:creationId xmlns:p14="http://schemas.microsoft.com/office/powerpoint/2010/main" val="289226656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t>The employee sustained an injury to her right arm, and</a:t>
            </a:r>
            <a:r>
              <a:rPr lang="en-CA" baseline="0" dirty="0" smtClean="0"/>
              <a:t> was returned to the workplace with restrictions which prevented her from using her right arm.</a:t>
            </a:r>
            <a:endParaRPr lang="en-CA"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t>When the employee returned to</a:t>
            </a:r>
            <a:r>
              <a:rPr lang="en-CA" baseline="0" dirty="0" smtClean="0"/>
              <a:t> work, there were 3 separate incidents which required her to use her right arm:</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CA" baseline="0" dirty="0" smtClean="0"/>
              <a:t>A student threw a basketball at her and she had to react quickly to protect herself</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CA" baseline="0" dirty="0" smtClean="0"/>
              <a:t>She was trying to assist a student to write and draw, but could not with her left hand, and the student became agitated and began banging their head on the desk</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CA" baseline="0" dirty="0" smtClean="0"/>
              <a:t>A student pulled a stack of chairs and she had to react quickly to prevent it from falling</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CA"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CA" baseline="0" dirty="0" smtClean="0"/>
              <a:t>The teacher was reassessed and her condition had worsened, and she was removed from working with students. The Board considered light duties to be reasonable, and her refusal to return to work to be unreasonable. The Board argued that </a:t>
            </a:r>
            <a:r>
              <a:rPr lang="en-CA" baseline="0" dirty="0" err="1" smtClean="0"/>
              <a:t>WCAT</a:t>
            </a:r>
            <a:r>
              <a:rPr lang="en-CA" baseline="0" dirty="0" smtClean="0"/>
              <a:t> is not required to assess the context in which modified duties are assigned.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smtClean="0">
                <a:solidFill>
                  <a:schemeClr val="tx1"/>
                </a:solidFill>
                <a:effectLst/>
                <a:latin typeface="+mn-lt"/>
                <a:ea typeface="+mn-ea"/>
                <a:cs typeface="+mn-cs"/>
              </a:rPr>
              <a:t>Conclusion</a:t>
            </a:r>
            <a:r>
              <a:rPr lang="en-US" sz="1200" b="0" i="0" kern="1200" baseline="0" dirty="0" smtClean="0">
                <a:solidFill>
                  <a:schemeClr val="tx1"/>
                </a:solidFill>
                <a:effectLst/>
                <a:latin typeface="+mn-lt"/>
                <a:ea typeface="+mn-ea"/>
                <a:cs typeface="+mn-cs"/>
              </a:rPr>
              <a: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b="0" i="0" kern="1200" baseline="0" dirty="0" smtClean="0">
                <a:solidFill>
                  <a:schemeClr val="tx1"/>
                </a:solidFill>
                <a:effectLst/>
                <a:latin typeface="+mn-lt"/>
                <a:ea typeface="+mn-ea"/>
                <a:cs typeface="+mn-cs"/>
              </a:rPr>
              <a:t>The light duties offered were not suitable or reasonable because it is not possible to perform her work using only her left arm.</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b="0" i="0" kern="1200" baseline="0" dirty="0" smtClean="0">
                <a:solidFill>
                  <a:schemeClr val="tx1"/>
                </a:solidFill>
                <a:effectLst/>
                <a:latin typeface="+mn-lt"/>
                <a:ea typeface="+mn-ea"/>
                <a:cs typeface="+mn-cs"/>
              </a:rPr>
              <a:t>Context is an essential element – it wouldn’t make sense to reduce benefits where the duties are acceptable but the work environment is not within restrictions or safe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b="0" i="0" kern="1200" baseline="0" dirty="0" smtClean="0">
                <a:solidFill>
                  <a:schemeClr val="tx1"/>
                </a:solidFill>
                <a:effectLst/>
                <a:latin typeface="+mn-lt"/>
                <a:ea typeface="+mn-ea"/>
                <a:cs typeface="+mn-cs"/>
              </a:rPr>
              <a:t>She was entitled to temporary disability benefits beyond when she refused to return to work</a:t>
            </a:r>
            <a:endParaRPr lang="en-CA" baseline="0" dirty="0" smtClean="0"/>
          </a:p>
        </p:txBody>
      </p:sp>
      <p:sp>
        <p:nvSpPr>
          <p:cNvPr id="4" name="Footer Placeholder 3"/>
          <p:cNvSpPr>
            <a:spLocks noGrp="1"/>
          </p:cNvSpPr>
          <p:nvPr>
            <p:ph type="ftr" sz="quarter" idx="10"/>
          </p:nvPr>
        </p:nvSpPr>
        <p:spPr/>
        <p:txBody>
          <a:bodyPr/>
          <a:lstStyle/>
          <a:p>
            <a:r>
              <a:rPr lang="en-US" smtClean="0"/>
              <a:t>Filion Wakely Thorup Angeletti LLP.</a:t>
            </a:r>
            <a:endParaRPr lang="en-US" dirty="0"/>
          </a:p>
        </p:txBody>
      </p:sp>
      <p:sp>
        <p:nvSpPr>
          <p:cNvPr id="5" name="Slide Number Placeholder 4"/>
          <p:cNvSpPr>
            <a:spLocks noGrp="1"/>
          </p:cNvSpPr>
          <p:nvPr>
            <p:ph type="sldNum" sz="quarter" idx="11"/>
          </p:nvPr>
        </p:nvSpPr>
        <p:spPr/>
        <p:txBody>
          <a:bodyPr/>
          <a:lstStyle/>
          <a:p>
            <a:fld id="{E90C5129-FC5F-4A0E-A98B-D319C5761447}" type="slidenum">
              <a:rPr lang="en-US" smtClean="0"/>
              <a:t>41</a:t>
            </a:fld>
            <a:endParaRPr lang="en-US" dirty="0"/>
          </a:p>
        </p:txBody>
      </p:sp>
    </p:spTree>
    <p:extLst>
      <p:ext uri="{BB962C8B-B14F-4D97-AF65-F5344CB8AC3E}">
        <p14:creationId xmlns:p14="http://schemas.microsoft.com/office/powerpoint/2010/main" val="10691278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latin typeface="Franklin Gothic Medium" panose="020B0603020102020204" pitchFamily="34" charset="0"/>
              </a:rPr>
              <a:t>A Specialized Education Assistant was watching a basketball game with a 17-year old student who was diagnosed with autism. Without warning, the student hit the SEA in the head, resulting in a concussion and whiplash. The teacher was granted benefits for this injury</a:t>
            </a:r>
            <a:r>
              <a:rPr lang="en-CA" baseline="0" dirty="0" smtClean="0">
                <a:latin typeface="+mn-lt"/>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baseline="0" dirty="0" smtClean="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baseline="0" dirty="0" smtClean="0">
                <a:latin typeface="+mn-lt"/>
              </a:rPr>
              <a:t>She continued to receive medical treatment, and was diagnosed with Adjustment Disorder, Mixed Anxiety, and Depressed Mood. Over five months, she completed a graduated return to work, increasing her hours.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baseline="0" dirty="0" smtClean="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baseline="0" dirty="0" smtClean="0">
                <a:latin typeface="+mn-lt"/>
              </a:rPr>
              <a:t>No contemporaneous evidence to support an injury to her back from when the student hit her, compensation denied.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baseline="0" dirty="0" smtClean="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baseline="0" dirty="0" smtClean="0">
                <a:latin typeface="+mn-lt"/>
              </a:rPr>
              <a:t>The </a:t>
            </a:r>
            <a:r>
              <a:rPr lang="en-CA" baseline="0" dirty="0" err="1" smtClean="0">
                <a:latin typeface="+mn-lt"/>
              </a:rPr>
              <a:t>WSIAT</a:t>
            </a:r>
            <a:r>
              <a:rPr lang="en-CA" baseline="0" dirty="0" smtClean="0">
                <a:latin typeface="+mn-lt"/>
              </a:rPr>
              <a:t> concluded that the modified duties were not suitable: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CA" baseline="0" dirty="0" smtClean="0">
                <a:latin typeface="+mn-lt"/>
              </a:rPr>
              <a:t>While the employer made bona fide efforts, the restrictions did not match the </a:t>
            </a:r>
            <a:r>
              <a:rPr lang="en-CA" baseline="0" dirty="0" err="1" smtClean="0">
                <a:latin typeface="+mn-lt"/>
              </a:rPr>
              <a:t>SEA’s</a:t>
            </a:r>
            <a:r>
              <a:rPr lang="en-CA" baseline="0" dirty="0" smtClean="0">
                <a:latin typeface="+mn-lt"/>
              </a:rPr>
              <a:t> psychological restrictions of avoiding exposure to potentially violent students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CA" baseline="0" dirty="0" smtClean="0">
                <a:latin typeface="+mn-lt"/>
              </a:rPr>
              <a:t>The close proximity to the room in which the student most commonly frequented rendered modified work unsuitable.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CA" baseline="0" dirty="0" smtClean="0">
                <a:latin typeface="+mn-lt"/>
              </a:rPr>
              <a:t>The teacher had communicated she had a difficult time knowing students were present.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CA" baseline="0" dirty="0" smtClean="0">
                <a:latin typeface="+mn-lt"/>
              </a:rPr>
              <a:t>Loss of earnings benefits provided until she completely returned to work, 6 months later</a:t>
            </a:r>
            <a:endParaRPr lang="en-CA" dirty="0" smtClean="0">
              <a:latin typeface="Franklin Gothic Medium" panose="020B0603020102020204" pitchFamily="34" charset="0"/>
            </a:endParaRPr>
          </a:p>
        </p:txBody>
      </p:sp>
      <p:sp>
        <p:nvSpPr>
          <p:cNvPr id="4" name="Footer Placeholder 3"/>
          <p:cNvSpPr>
            <a:spLocks noGrp="1"/>
          </p:cNvSpPr>
          <p:nvPr>
            <p:ph type="ftr" sz="quarter" idx="10"/>
          </p:nvPr>
        </p:nvSpPr>
        <p:spPr/>
        <p:txBody>
          <a:bodyPr/>
          <a:lstStyle/>
          <a:p>
            <a:r>
              <a:rPr lang="en-US" smtClean="0"/>
              <a:t>Filion Wakely Thorup Angeletti LLP.</a:t>
            </a:r>
            <a:endParaRPr lang="en-US" dirty="0"/>
          </a:p>
        </p:txBody>
      </p:sp>
      <p:sp>
        <p:nvSpPr>
          <p:cNvPr id="5" name="Slide Number Placeholder 4"/>
          <p:cNvSpPr>
            <a:spLocks noGrp="1"/>
          </p:cNvSpPr>
          <p:nvPr>
            <p:ph type="sldNum" sz="quarter" idx="11"/>
          </p:nvPr>
        </p:nvSpPr>
        <p:spPr/>
        <p:txBody>
          <a:bodyPr/>
          <a:lstStyle/>
          <a:p>
            <a:fld id="{E90C5129-FC5F-4A0E-A98B-D319C5761447}" type="slidenum">
              <a:rPr lang="en-US" smtClean="0"/>
              <a:t>42</a:t>
            </a:fld>
            <a:endParaRPr lang="en-US" dirty="0"/>
          </a:p>
        </p:txBody>
      </p:sp>
    </p:spTree>
    <p:extLst>
      <p:ext uri="{BB962C8B-B14F-4D97-AF65-F5344CB8AC3E}">
        <p14:creationId xmlns:p14="http://schemas.microsoft.com/office/powerpoint/2010/main" val="369317812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CA" baseline="0" dirty="0" smtClean="0">
                <a:latin typeface="Franklin Gothic Medium" panose="020B0603020102020204" pitchFamily="34" charset="0"/>
              </a:rPr>
              <a:t>The </a:t>
            </a:r>
            <a:r>
              <a:rPr lang="en-CA" baseline="0" dirty="0" err="1" smtClean="0">
                <a:latin typeface="Franklin Gothic Medium" panose="020B0603020102020204" pitchFamily="34" charset="0"/>
              </a:rPr>
              <a:t>WSIAT</a:t>
            </a:r>
            <a:r>
              <a:rPr lang="en-CA" baseline="0" dirty="0" smtClean="0">
                <a:latin typeface="Franklin Gothic Medium" panose="020B0603020102020204" pitchFamily="34" charset="0"/>
              </a:rPr>
              <a:t> declined to provide compensation on each requested ground for this incident for several reasons: </a:t>
            </a:r>
          </a:p>
          <a:p>
            <a:endParaRPr lang="en-CA" baseline="0" dirty="0" smtClean="0">
              <a:latin typeface="Franklin Gothic Medium" panose="020B0603020102020204" pitchFamily="34" charset="0"/>
            </a:endParaRPr>
          </a:p>
          <a:p>
            <a:r>
              <a:rPr lang="en-CA" baseline="0" dirty="0" smtClean="0">
                <a:latin typeface="Franklin Gothic Medium" panose="020B0603020102020204" pitchFamily="34" charset="0"/>
              </a:rPr>
              <a:t>1. The </a:t>
            </a:r>
            <a:r>
              <a:rPr lang="en-CA" baseline="0" dirty="0" err="1" smtClean="0">
                <a:latin typeface="Franklin Gothic Medium" panose="020B0603020102020204" pitchFamily="34" charset="0"/>
              </a:rPr>
              <a:t>WSIAT</a:t>
            </a:r>
            <a:r>
              <a:rPr lang="en-CA" baseline="0" dirty="0" smtClean="0">
                <a:latin typeface="Franklin Gothic Medium" panose="020B0603020102020204" pitchFamily="34" charset="0"/>
              </a:rPr>
              <a:t> held that the teacher’s recollection of events was not accurate. While the student had pushed or punched the teacher’s shoulder, there was no blow to the chin, and the student had not remained outside the classroom threatening to come back in. The student had also only pushed the teacher in the shoulder because he was trying to remove the teacher’s hand from his own shoulder.</a:t>
            </a:r>
          </a:p>
          <a:p>
            <a:endParaRPr lang="en-CA" baseline="0" dirty="0" smtClean="0">
              <a:latin typeface="Franklin Gothic Medium" panose="020B0603020102020204" pitchFamily="34" charset="0"/>
            </a:endParaRPr>
          </a:p>
          <a:p>
            <a:r>
              <a:rPr lang="en-CA" baseline="0" dirty="0" smtClean="0">
                <a:latin typeface="Franklin Gothic Medium" panose="020B0603020102020204" pitchFamily="34" charset="0"/>
              </a:rPr>
              <a:t>2. The worker also had an extensive traumatic past, relating to his immigration to Canada, personal/family issues involving custody of his children, and other work-related stressors such as discipline, a previous incident with a student where he was struck with a roll of paper, and new more difficult duties. When this incident occurred, he was in the midst of a disciplinary process. The Tribunal concluded that incident with the student and the teacher’s reaction this fell within the crumbling skull doctrine – his ability to carry out his duties was already compromised, and he did not have the emotional health necessary to cope with the upsetting circumstances that occurred. </a:t>
            </a:r>
          </a:p>
          <a:p>
            <a:endParaRPr lang="en-CA" baseline="0" dirty="0" smtClean="0">
              <a:latin typeface="Franklin Gothic Medium" panose="020B0603020102020204" pitchFamily="34" charset="0"/>
            </a:endParaRPr>
          </a:p>
          <a:p>
            <a:r>
              <a:rPr lang="en-CA" baseline="0" dirty="0" smtClean="0">
                <a:latin typeface="Franklin Gothic Medium" panose="020B0603020102020204" pitchFamily="34" charset="0"/>
              </a:rPr>
              <a:t>3. Objectively, the incident was not a substantial work-related stressor and did not cause the worker’s mental stress condition. While the student aggressively removed the teacher’s arm, it </a:t>
            </a:r>
            <a:r>
              <a:rPr lang="en-US" sz="1200" b="0" i="0" kern="1200" dirty="0" smtClean="0">
                <a:solidFill>
                  <a:schemeClr val="tx1"/>
                </a:solidFill>
                <a:effectLst/>
                <a:latin typeface="+mn-lt"/>
                <a:ea typeface="+mn-ea"/>
                <a:cs typeface="+mn-cs"/>
              </a:rPr>
              <a:t>did not involve</a:t>
            </a:r>
            <a:r>
              <a:rPr lang="en-US" sz="1200" b="0" i="0" kern="1200" baseline="0" dirty="0" smtClean="0">
                <a:solidFill>
                  <a:schemeClr val="tx1"/>
                </a:solidFill>
                <a:effectLst/>
                <a:latin typeface="+mn-lt"/>
                <a:ea typeface="+mn-ea"/>
                <a:cs typeface="+mn-cs"/>
              </a:rPr>
              <a:t> a</a:t>
            </a:r>
            <a:r>
              <a:rPr lang="en-US" sz="1200" b="0" i="0" kern="1200" dirty="0" smtClean="0">
                <a:solidFill>
                  <a:schemeClr val="tx1"/>
                </a:solidFill>
                <a:effectLst/>
                <a:latin typeface="+mn-lt"/>
                <a:ea typeface="+mn-ea"/>
                <a:cs typeface="+mn-cs"/>
              </a:rPr>
              <a:t>ctual or threatened death, or serious harm to the worker, and the incident likely did not involve serious harm to the other student. The worker also did not describe</a:t>
            </a:r>
            <a:r>
              <a:rPr lang="en-US" sz="1200" b="0" i="0" kern="1200" baseline="0" dirty="0" smtClean="0">
                <a:solidFill>
                  <a:schemeClr val="tx1"/>
                </a:solidFill>
                <a:effectLst/>
                <a:latin typeface="+mn-lt"/>
                <a:ea typeface="+mn-ea"/>
                <a:cs typeface="+mn-cs"/>
              </a:rPr>
              <a:t> it as serious.</a:t>
            </a:r>
            <a:endParaRPr lang="en-CA" baseline="0" dirty="0" smtClean="0"/>
          </a:p>
        </p:txBody>
      </p:sp>
      <p:sp>
        <p:nvSpPr>
          <p:cNvPr id="4" name="Footer Placeholder 3"/>
          <p:cNvSpPr>
            <a:spLocks noGrp="1"/>
          </p:cNvSpPr>
          <p:nvPr>
            <p:ph type="ftr" sz="quarter" idx="10"/>
          </p:nvPr>
        </p:nvSpPr>
        <p:spPr/>
        <p:txBody>
          <a:bodyPr/>
          <a:lstStyle/>
          <a:p>
            <a:r>
              <a:rPr lang="en-US" smtClean="0"/>
              <a:t>Filion Wakely Thorup Angeletti LLP.</a:t>
            </a:r>
            <a:endParaRPr lang="en-US" dirty="0"/>
          </a:p>
        </p:txBody>
      </p:sp>
      <p:sp>
        <p:nvSpPr>
          <p:cNvPr id="5" name="Slide Number Placeholder 4"/>
          <p:cNvSpPr>
            <a:spLocks noGrp="1"/>
          </p:cNvSpPr>
          <p:nvPr>
            <p:ph type="sldNum" sz="quarter" idx="11"/>
          </p:nvPr>
        </p:nvSpPr>
        <p:spPr/>
        <p:txBody>
          <a:bodyPr/>
          <a:lstStyle/>
          <a:p>
            <a:fld id="{E90C5129-FC5F-4A0E-A98B-D319C5761447}" type="slidenum">
              <a:rPr lang="en-US" smtClean="0"/>
              <a:t>43</a:t>
            </a:fld>
            <a:endParaRPr lang="en-US" dirty="0"/>
          </a:p>
        </p:txBody>
      </p:sp>
    </p:spTree>
    <p:extLst>
      <p:ext uri="{BB962C8B-B14F-4D97-AF65-F5344CB8AC3E}">
        <p14:creationId xmlns:p14="http://schemas.microsoft.com/office/powerpoint/2010/main" val="41712061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baseline="0" dirty="0" smtClean="0"/>
              <a:t>The </a:t>
            </a:r>
            <a:r>
              <a:rPr lang="en-CA" baseline="0" dirty="0" smtClean="0"/>
              <a:t>employer was directed by the </a:t>
            </a:r>
            <a:r>
              <a:rPr lang="en-CA" baseline="0" dirty="0" err="1" smtClean="0"/>
              <a:t>WCB</a:t>
            </a:r>
            <a:r>
              <a:rPr lang="en-CA" baseline="0" dirty="0" smtClean="0"/>
              <a:t> to develop a protocol for workplace violence and principal intervention, establish a threshold for when a safety intervention plan is required, and ensure administrators are knowledgeable about their responsibilities regarding workplace violence.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CA" baseline="0" dirty="0" smtClean="0"/>
              <a:t>The </a:t>
            </a:r>
            <a:r>
              <a:rPr lang="en-CA" baseline="0" dirty="0" smtClean="0"/>
              <a:t>Arbitrator </a:t>
            </a:r>
            <a:r>
              <a:rPr lang="en-CA" baseline="0" dirty="0" smtClean="0"/>
              <a:t>agreed that the collective agreement empowered arbitrators to make decisions regarding health and safety concerns, but in this instance, the remedy sought was not related to a “core workplace health and safety prevention duty” but the </a:t>
            </a:r>
            <a:r>
              <a:rPr lang="en-CA" baseline="0" dirty="0" err="1" smtClean="0"/>
              <a:t>WCB</a:t>
            </a:r>
            <a:r>
              <a:rPr lang="en-CA" baseline="0" dirty="0" smtClean="0"/>
              <a:t> audit. Compliance with the audit were within the exclusive jurisdiction of the </a:t>
            </a:r>
            <a:r>
              <a:rPr lang="en-CA" baseline="0" dirty="0" err="1" smtClean="0"/>
              <a:t>WCB</a:t>
            </a:r>
            <a:r>
              <a:rPr lang="en-CA" baseline="0" dirty="0" smtClean="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CA" baseline="0" dirty="0" smtClean="0"/>
              <a:t>Even if this were not the case, adjudicating the employer’s response in grievance arbitration constituted an abuse of process as the Union is </a:t>
            </a:r>
            <a:r>
              <a:rPr lang="en-CA" baseline="0" dirty="0" smtClean="0"/>
              <a:t>not </a:t>
            </a:r>
            <a:r>
              <a:rPr lang="en-CA" baseline="0" dirty="0" smtClean="0"/>
              <a:t>allowed to </a:t>
            </a:r>
            <a:r>
              <a:rPr lang="en-CA" baseline="0" dirty="0" err="1" smtClean="0"/>
              <a:t>relitigate</a:t>
            </a:r>
            <a:r>
              <a:rPr lang="en-CA" baseline="0" dirty="0" smtClean="0"/>
              <a:t> </a:t>
            </a:r>
            <a:r>
              <a:rPr lang="en-CA" baseline="0" dirty="0" smtClean="0"/>
              <a:t>the same issues in a different forum.</a:t>
            </a:r>
            <a:endParaRPr lang="en-CA" dirty="0"/>
          </a:p>
        </p:txBody>
      </p:sp>
      <p:sp>
        <p:nvSpPr>
          <p:cNvPr id="4" name="Footer Placeholder 3"/>
          <p:cNvSpPr>
            <a:spLocks noGrp="1"/>
          </p:cNvSpPr>
          <p:nvPr>
            <p:ph type="ftr" sz="quarter" idx="10"/>
          </p:nvPr>
        </p:nvSpPr>
        <p:spPr/>
        <p:txBody>
          <a:bodyPr/>
          <a:lstStyle/>
          <a:p>
            <a:r>
              <a:rPr lang="en-US" smtClean="0"/>
              <a:t>Filion Wakely Thorup Angeletti LLP.</a:t>
            </a:r>
            <a:endParaRPr lang="en-US" dirty="0"/>
          </a:p>
        </p:txBody>
      </p:sp>
      <p:sp>
        <p:nvSpPr>
          <p:cNvPr id="5" name="Slide Number Placeholder 4"/>
          <p:cNvSpPr>
            <a:spLocks noGrp="1"/>
          </p:cNvSpPr>
          <p:nvPr>
            <p:ph type="sldNum" sz="quarter" idx="11"/>
          </p:nvPr>
        </p:nvSpPr>
        <p:spPr/>
        <p:txBody>
          <a:bodyPr/>
          <a:lstStyle/>
          <a:p>
            <a:fld id="{E90C5129-FC5F-4A0E-A98B-D319C5761447}" type="slidenum">
              <a:rPr lang="en-US" smtClean="0"/>
              <a:t>44</a:t>
            </a:fld>
            <a:endParaRPr lang="en-US" dirty="0"/>
          </a:p>
        </p:txBody>
      </p:sp>
    </p:spTree>
    <p:extLst>
      <p:ext uri="{BB962C8B-B14F-4D97-AF65-F5344CB8AC3E}">
        <p14:creationId xmlns:p14="http://schemas.microsoft.com/office/powerpoint/2010/main" val="420170981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Footer Placeholder 3"/>
          <p:cNvSpPr>
            <a:spLocks noGrp="1"/>
          </p:cNvSpPr>
          <p:nvPr>
            <p:ph type="ftr" sz="quarter" idx="10"/>
          </p:nvPr>
        </p:nvSpPr>
        <p:spPr/>
        <p:txBody>
          <a:bodyPr/>
          <a:lstStyle/>
          <a:p>
            <a:r>
              <a:rPr lang="en-US" smtClean="0"/>
              <a:t>Filion Wakely Thorup Angeletti LLP.</a:t>
            </a:r>
            <a:endParaRPr lang="en-US" dirty="0"/>
          </a:p>
        </p:txBody>
      </p:sp>
      <p:sp>
        <p:nvSpPr>
          <p:cNvPr id="5" name="Slide Number Placeholder 4"/>
          <p:cNvSpPr>
            <a:spLocks noGrp="1"/>
          </p:cNvSpPr>
          <p:nvPr>
            <p:ph type="sldNum" sz="quarter" idx="11"/>
          </p:nvPr>
        </p:nvSpPr>
        <p:spPr/>
        <p:txBody>
          <a:bodyPr/>
          <a:lstStyle/>
          <a:p>
            <a:fld id="{E90C5129-FC5F-4A0E-A98B-D319C5761447}" type="slidenum">
              <a:rPr lang="en-US" smtClean="0"/>
              <a:t>45</a:t>
            </a:fld>
            <a:endParaRPr lang="en-US" dirty="0"/>
          </a:p>
        </p:txBody>
      </p:sp>
    </p:spTree>
    <p:extLst>
      <p:ext uri="{BB962C8B-B14F-4D97-AF65-F5344CB8AC3E}">
        <p14:creationId xmlns:p14="http://schemas.microsoft.com/office/powerpoint/2010/main" val="258424745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E90C5129-FC5F-4A0E-A98B-D319C5761447}" type="slidenum">
              <a:rPr lang="en-US" smtClean="0"/>
              <a:t>46</a:t>
            </a:fld>
            <a:endParaRPr lang="en-US" dirty="0"/>
          </a:p>
        </p:txBody>
      </p:sp>
    </p:spTree>
    <p:extLst>
      <p:ext uri="{BB962C8B-B14F-4D97-AF65-F5344CB8AC3E}">
        <p14:creationId xmlns:p14="http://schemas.microsoft.com/office/powerpoint/2010/main" val="410777931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t>In </a:t>
            </a:r>
            <a:r>
              <a:rPr lang="en-CA" i="1" dirty="0" err="1" smtClean="0"/>
              <a:t>L.K</a:t>
            </a:r>
            <a:r>
              <a:rPr lang="en-CA" i="1" dirty="0" smtClean="0"/>
              <a:t>. v Upper Grand District Board </a:t>
            </a:r>
            <a:r>
              <a:rPr lang="en-CA" dirty="0" smtClean="0"/>
              <a:t>(EA 311.7), 2019 </a:t>
            </a:r>
            <a:r>
              <a:rPr lang="en-CA" dirty="0" err="1" smtClean="0"/>
              <a:t>CFSRB</a:t>
            </a:r>
            <a:r>
              <a:rPr lang="en-CA" dirty="0" smtClean="0"/>
              <a:t> 2 a grade 2 student who was identified as Communication-Autism was expelled. The student’s mother filed an appeal of the expulsion</a:t>
            </a:r>
            <a:r>
              <a:rPr lang="en-CA" baseline="0" dirty="0" smtClean="0"/>
              <a:t> to the Child and Family Services Review Board (</a:t>
            </a:r>
            <a:r>
              <a:rPr lang="en-CA" baseline="0" dirty="0" err="1" smtClean="0"/>
              <a:t>CSFSRB</a:t>
            </a:r>
            <a:r>
              <a:rPr lang="en-CA" baseline="0" dirty="0" smtClean="0"/>
              <a:t>) and an application with the HRTO alleging the Board failed to accommodate the student.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CA" baseline="0" dirty="0" smtClean="0"/>
              <a:t>The parties requested that the </a:t>
            </a:r>
            <a:r>
              <a:rPr lang="en-CA" baseline="0" dirty="0" err="1" smtClean="0"/>
              <a:t>CSFSRB</a:t>
            </a:r>
            <a:r>
              <a:rPr lang="en-CA" baseline="0" dirty="0" smtClean="0"/>
              <a:t> matter and the HRTO matter be consolidated as they related to substantially the same facts and issues. The </a:t>
            </a:r>
            <a:r>
              <a:rPr lang="en-CA" baseline="0" dirty="0" err="1" smtClean="0"/>
              <a:t>CSFSRB</a:t>
            </a:r>
            <a:r>
              <a:rPr lang="en-CA" baseline="0" dirty="0" smtClean="0"/>
              <a:t> denied the request due to different statutory timelines, a longer hearing and because the issues before the </a:t>
            </a:r>
            <a:r>
              <a:rPr lang="en-CA" baseline="0" dirty="0" err="1" smtClean="0"/>
              <a:t>CFSRB</a:t>
            </a:r>
            <a:r>
              <a:rPr lang="en-CA" baseline="0" dirty="0" smtClean="0"/>
              <a:t> and the HRTO are distinct.  The only issue before the </a:t>
            </a:r>
            <a:r>
              <a:rPr lang="en-CA" baseline="0" dirty="0" err="1" smtClean="0"/>
              <a:t>CFSRB</a:t>
            </a:r>
            <a:r>
              <a:rPr lang="en-CA" baseline="0" dirty="0" smtClean="0"/>
              <a:t> is whether the expulsion should be upheld and the student assigned to another school. Whereas, the HRTO matter focused on whether the Board failed to accommodate the student’s disability to the point of undue hardship. The evidence and timeframe are not limited to those relevant to the expulsion. Moreover, the relief sought is different as the HRTO has jurisdiction to grant relief to individuals other than the student and the </a:t>
            </a:r>
            <a:r>
              <a:rPr lang="en-CA" baseline="0" dirty="0" err="1" smtClean="0"/>
              <a:t>CFSRB</a:t>
            </a:r>
            <a:r>
              <a:rPr lang="en-CA" baseline="0" dirty="0" smtClean="0"/>
              <a:t> does not have jurisdiction to adjudicate and provide remedies in relation to discrimination allegations.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t>The student was placed in a regular classroom with resource assistance</a:t>
            </a:r>
            <a:r>
              <a:rPr lang="en-CA" baseline="0" dirty="0" smtClean="0"/>
              <a:t> and a Special Education Services Identification, Placement and Review Committee (“</a:t>
            </a:r>
            <a:r>
              <a:rPr lang="en-CA" baseline="0" dirty="0" err="1" smtClean="0"/>
              <a:t>IPRC</a:t>
            </a:r>
            <a:r>
              <a:rPr lang="en-CA" baseline="0" dirty="0" smtClean="0"/>
              <a:t>”) meeting was held. The </a:t>
            </a:r>
            <a:r>
              <a:rPr lang="en-CA" baseline="0" dirty="0" err="1" smtClean="0"/>
              <a:t>IPRC</a:t>
            </a:r>
            <a:r>
              <a:rPr lang="en-CA" baseline="0" dirty="0" smtClean="0"/>
              <a:t> identified the student’s strengths and needs (self-regulation and sensory processing, safety of self, conflict resolution and aggression management, social skills, expressive and receptive language, phonological awareness and processing, fine motor skills and dexterity and transitions.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CA" baseline="0" dirty="0" smtClean="0"/>
              <a:t>The student had several </a:t>
            </a:r>
            <a:r>
              <a:rPr lang="en-CA" baseline="0" dirty="0" err="1" smtClean="0"/>
              <a:t>IEPs</a:t>
            </a:r>
            <a:r>
              <a:rPr lang="en-CA" baseline="0" dirty="0" smtClean="0"/>
              <a:t> commencing when he was in senior kindergarten and the school board had developed and implemented a Behavioural-Mental Health Plan and a Safety Plan which was revisited several times. Measures implemented to support the student in grade 1 were effective. Prior to grade 2, additional measures were agreed upon to assist the student e.g. visual timer and token board and two </a:t>
            </a:r>
            <a:r>
              <a:rPr lang="en-CA" baseline="0" dirty="0" err="1" smtClean="0"/>
              <a:t>EAs</a:t>
            </a:r>
            <a:r>
              <a:rPr lang="en-CA" baseline="0" dirty="0" smtClean="0"/>
              <a:t> for support as opposed to one EA like in the previous year.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CA" baseline="0" dirty="0" smtClean="0"/>
              <a:t>In the second week of school and onwards, the student’s behaviour escalated. He 1) refused to attend class and to do work, 2) required one-to one or two-to-one support 3) needed to work in the school’s office 4) kicked and threw things 5) yelled obscenities and threatened to kill staff 6) eloped from school towards the forest 7) blocked students from entering portables 8) hit staff on the head, neck and chest and 9) punched people. The student’s behaviour escalated to the point that the school was forced to isolate the student’s class and lock other classrooms. The student also attempted to push a 7 year old girl down the stairs which was prevented by an EA.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CA" baseline="0" dirty="0" smtClean="0"/>
              <a:t>The guardian refused to pick up the student unless he was formally suspended, which was issued for the remainder of the day.  Upon return, the student continued with the aggressive behaviour and continued to make threats and act violently and intimidatingly. Parents contacted the school about their children’s safety.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CA" baseline="0" dirty="0" smtClean="0"/>
              <a:t>Soon thereafter, the student engaged in what was described as 6 hours of continuous chaos and panic resulting in a call for support on an emergency basis. The student was observed stabbing other students, hitting the principal and EA, smashed a mug in the class, hit the VP with a stick and an EA on the face, neck and shoulders and said “I want people to die”.</a:t>
            </a:r>
            <a:endParaRPr lang="en-CA" dirty="0" smtClean="0"/>
          </a:p>
          <a:p>
            <a:endParaRPr lang="en-CA" dirty="0" smtClean="0"/>
          </a:p>
        </p:txBody>
      </p:sp>
      <p:sp>
        <p:nvSpPr>
          <p:cNvPr id="4" name="Slide Number Placeholder 3"/>
          <p:cNvSpPr>
            <a:spLocks noGrp="1"/>
          </p:cNvSpPr>
          <p:nvPr>
            <p:ph type="sldNum" sz="quarter" idx="10"/>
          </p:nvPr>
        </p:nvSpPr>
        <p:spPr/>
        <p:txBody>
          <a:bodyPr/>
          <a:lstStyle/>
          <a:p>
            <a:fld id="{E90C5129-FC5F-4A0E-A98B-D319C5761447}" type="slidenum">
              <a:rPr lang="en-US" smtClean="0"/>
              <a:t>47</a:t>
            </a:fld>
            <a:endParaRPr lang="en-US" dirty="0"/>
          </a:p>
        </p:txBody>
      </p:sp>
    </p:spTree>
    <p:extLst>
      <p:ext uri="{BB962C8B-B14F-4D97-AF65-F5344CB8AC3E}">
        <p14:creationId xmlns:p14="http://schemas.microsoft.com/office/powerpoint/2010/main" val="55593244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endParaRPr lang="en-CA" dirty="0" smtClean="0"/>
          </a:p>
          <a:p>
            <a:r>
              <a:rPr lang="en-CA" dirty="0" smtClean="0"/>
              <a:t>The school board relied on section 310(1)(3) of the Education Act to expel the student for </a:t>
            </a:r>
            <a:r>
              <a:rPr lang="en-US" sz="1200" b="0" i="0" kern="1200" dirty="0" smtClean="0">
                <a:solidFill>
                  <a:schemeClr val="tx1"/>
                </a:solidFill>
                <a:effectLst/>
                <a:latin typeface="+mn-lt"/>
                <a:ea typeface="+mn-ea"/>
                <a:cs typeface="+mn-cs"/>
              </a:rPr>
              <a:t>committing physical assault on another person that causes bodily harm requiring treatment by a medical practitioner.</a:t>
            </a:r>
            <a:r>
              <a:rPr lang="en-CA" dirty="0" smtClean="0"/>
              <a:t> </a:t>
            </a:r>
          </a:p>
          <a:p>
            <a:endParaRPr lang="en-CA" dirty="0" smtClean="0"/>
          </a:p>
          <a:p>
            <a:r>
              <a:rPr lang="en-CA" dirty="0" smtClean="0"/>
              <a:t>Finding that the student did commit physical assault as</a:t>
            </a:r>
            <a:r>
              <a:rPr lang="en-CA" baseline="0" dirty="0" smtClean="0"/>
              <a:t> set out under section 310(1)(3), t</a:t>
            </a:r>
            <a:r>
              <a:rPr lang="en-CA" dirty="0" smtClean="0"/>
              <a:t>he issues in dispute</a:t>
            </a:r>
            <a:r>
              <a:rPr lang="en-CA" baseline="0" dirty="0" smtClean="0"/>
              <a:t> was whether there were mitigating factors that should have been taken into account.  Section 2 of Reg 472/07 sets out the mitigating factors:</a:t>
            </a:r>
          </a:p>
          <a:p>
            <a:endParaRPr lang="en-CA" baseline="0" dirty="0" smtClean="0"/>
          </a:p>
          <a:p>
            <a:pPr marL="228600" indent="-228600">
              <a:buAutoNum type="arabicParenR"/>
            </a:pPr>
            <a:r>
              <a:rPr lang="en-CA" baseline="0" dirty="0" smtClean="0"/>
              <a:t>The pupil does not have the ability to control their behaviour;</a:t>
            </a:r>
          </a:p>
          <a:p>
            <a:pPr marL="228600" indent="-228600">
              <a:buAutoNum type="arabicParenR"/>
            </a:pPr>
            <a:r>
              <a:rPr lang="en-CA" baseline="0" dirty="0" smtClean="0"/>
              <a:t>The pupil does not have the ability to understand the foreseeable consequences of their behaviour; and</a:t>
            </a:r>
          </a:p>
          <a:p>
            <a:pPr marL="228600" indent="-228600">
              <a:buAutoNum type="arabicParenR"/>
            </a:pPr>
            <a:r>
              <a:rPr lang="en-CA" baseline="0" dirty="0" smtClean="0"/>
              <a:t>The pupil’s continuing presence in the school does not create an unacceptable risk to the safety of any person.	</a:t>
            </a:r>
          </a:p>
          <a:p>
            <a:pPr marL="228600" indent="-228600">
              <a:buAutoNum type="arabicParenR"/>
            </a:pPr>
            <a:endParaRPr lang="en-CA" baseline="0" dirty="0" smtClean="0"/>
          </a:p>
          <a:p>
            <a:pPr marL="0" indent="0">
              <a:buNone/>
            </a:pPr>
            <a:r>
              <a:rPr lang="en-CA" baseline="0" dirty="0" smtClean="0"/>
              <a:t>The student’s lack of ability to control his behaviour and to understand the foreseeable consequences was supported by the evidence that the behaviour of children with autism is often not planned, purposeful, or intentional in the same way as other types of behaviour disorders. Younger children also have difficulty understanding their own behaviour and may be the result of attention-seeking purposes (i.e. aggressive behaviour = attention not negative impact of hurting others). Based on this evidence the </a:t>
            </a:r>
            <a:r>
              <a:rPr lang="en-CA" baseline="0" dirty="0" err="1" smtClean="0"/>
              <a:t>CFSRB</a:t>
            </a:r>
            <a:r>
              <a:rPr lang="en-CA" baseline="0" dirty="0" smtClean="0"/>
              <a:t> found the student did not have the ability to control his behaviour and did not have the ability to understand the foreseeable consequences of his behaviour.</a:t>
            </a:r>
          </a:p>
          <a:p>
            <a:pPr marL="0" indent="0">
              <a:buNone/>
            </a:pPr>
            <a:endParaRPr lang="en-CA" baseline="0" dirty="0" smtClean="0"/>
          </a:p>
          <a:p>
            <a:pPr marL="0" indent="0">
              <a:buNone/>
            </a:pPr>
            <a:r>
              <a:rPr lang="en-CA" baseline="0" dirty="0" smtClean="0"/>
              <a:t>The parties agreed there is a high threshold for determining if a risk is unacceptable and is a forward-looking assessment. In this case, the student was bigger and taller than his peers and was very strong. He had repeatedly assaulted his peers and staff and threatened to kill them, followed by acts of violence. On some occasions he has caused bodily harm and emotional and psychological harm. As a result, the serious risk that these behaviours and harm will continue was plainly unacceptable. The </a:t>
            </a:r>
            <a:r>
              <a:rPr lang="en-CA" baseline="0" dirty="0" err="1" smtClean="0"/>
              <a:t>CFSRB</a:t>
            </a:r>
            <a:r>
              <a:rPr lang="en-CA" baseline="0" dirty="0" smtClean="0"/>
              <a:t> also considered the fact that there was little utility in disciplining the student following his autistic meltdowns which in other cases may have deterred the behaviour. Therefore, the student’s lack of control and inability to understand the consequences of his actions did not sufficiently mitigate in order to render the expulsion inappropriate.  To find otherwise would “impede the School Board from fulfilling its “duties and responsibilities under the [Education] Act to maintain order and discipline, and to ensure that the school was kept safe and secure for all its students”.</a:t>
            </a:r>
          </a:p>
          <a:p>
            <a:pPr marL="0" indent="0">
              <a:buNone/>
            </a:pPr>
            <a:endParaRPr lang="en-CA" baseline="0" dirty="0" smtClean="0"/>
          </a:p>
          <a:p>
            <a:pPr marL="0" indent="0">
              <a:buNone/>
            </a:pPr>
            <a:r>
              <a:rPr lang="en-CA" baseline="0" dirty="0" smtClean="0"/>
              <a:t>The School Board had taken several measures to assist the student in stopping his violent behaviours including ABA plans and coaching, revising the </a:t>
            </a:r>
            <a:r>
              <a:rPr lang="en-CA" baseline="0" dirty="0" err="1" smtClean="0"/>
              <a:t>IEP</a:t>
            </a:r>
            <a:r>
              <a:rPr lang="en-CA" baseline="0" dirty="0" smtClean="0"/>
              <a:t>, one-to one support, meeting with the private </a:t>
            </a:r>
            <a:r>
              <a:rPr lang="en-CA" baseline="0" dirty="0" err="1" smtClean="0"/>
              <a:t>BCBA</a:t>
            </a:r>
            <a:r>
              <a:rPr lang="en-CA" baseline="0" dirty="0" smtClean="0"/>
              <a:t> at school and at home, multi-party meetings with professionals outside of the School Board etc. However, the School Board was unable to provide the level of support requested. While the goal is to change his behaviour, his aggression cannot be ignored. Moreover, the student’s guardian  did not agree to initiatives that were in the best interests of the student.</a:t>
            </a:r>
          </a:p>
          <a:p>
            <a:pPr marL="0" indent="0">
              <a:buNone/>
            </a:pPr>
            <a:endParaRPr lang="en-CA" baseline="0" dirty="0" smtClean="0"/>
          </a:p>
          <a:p>
            <a:pPr marL="0" indent="0">
              <a:buNone/>
            </a:pPr>
            <a:r>
              <a:rPr lang="en-CA" baseline="0" dirty="0" smtClean="0"/>
              <a:t>The </a:t>
            </a:r>
            <a:r>
              <a:rPr lang="en-CA" baseline="0" dirty="0" err="1" smtClean="0"/>
              <a:t>CFSRB</a:t>
            </a:r>
            <a:r>
              <a:rPr lang="en-CA" baseline="0" dirty="0" smtClean="0"/>
              <a:t> also considered other mitigating factors as set out in section 3 of Reg 472/07 (e.g. history, progressive discipline, age etc.), These other factors either did not mitigate the reasons for expulsion or supported the decision to expel. For example, the impact of the expulsion was positive as the student could enroll in another school that taught in the student’s first language and provided a fresh start.</a:t>
            </a:r>
            <a:endParaRPr lang="en-CA" dirty="0" smtClean="0"/>
          </a:p>
          <a:p>
            <a:endParaRPr lang="en-CA" dirty="0"/>
          </a:p>
        </p:txBody>
      </p:sp>
      <p:sp>
        <p:nvSpPr>
          <p:cNvPr id="4" name="Slide Number Placeholder 3"/>
          <p:cNvSpPr>
            <a:spLocks noGrp="1"/>
          </p:cNvSpPr>
          <p:nvPr>
            <p:ph type="sldNum" sz="quarter" idx="10"/>
          </p:nvPr>
        </p:nvSpPr>
        <p:spPr/>
        <p:txBody>
          <a:bodyPr/>
          <a:lstStyle/>
          <a:p>
            <a:fld id="{E90C5129-FC5F-4A0E-A98B-D319C5761447}" type="slidenum">
              <a:rPr lang="en-US" smtClean="0"/>
              <a:t>48</a:t>
            </a:fld>
            <a:endParaRPr lang="en-US" dirty="0"/>
          </a:p>
        </p:txBody>
      </p:sp>
    </p:spTree>
    <p:extLst>
      <p:ext uri="{BB962C8B-B14F-4D97-AF65-F5344CB8AC3E}">
        <p14:creationId xmlns:p14="http://schemas.microsoft.com/office/powerpoint/2010/main" val="417248956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Footer Placeholder 3"/>
          <p:cNvSpPr>
            <a:spLocks noGrp="1"/>
          </p:cNvSpPr>
          <p:nvPr>
            <p:ph type="ftr" sz="quarter" idx="10"/>
          </p:nvPr>
        </p:nvSpPr>
        <p:spPr/>
        <p:txBody>
          <a:bodyPr/>
          <a:lstStyle/>
          <a:p>
            <a:r>
              <a:rPr lang="en-US" smtClean="0"/>
              <a:t>Filion Wakely Thorup Angeletti LLP.</a:t>
            </a:r>
            <a:endParaRPr lang="en-US" dirty="0"/>
          </a:p>
        </p:txBody>
      </p:sp>
      <p:sp>
        <p:nvSpPr>
          <p:cNvPr id="5" name="Slide Number Placeholder 4"/>
          <p:cNvSpPr>
            <a:spLocks noGrp="1"/>
          </p:cNvSpPr>
          <p:nvPr>
            <p:ph type="sldNum" sz="quarter" idx="11"/>
          </p:nvPr>
        </p:nvSpPr>
        <p:spPr/>
        <p:txBody>
          <a:bodyPr/>
          <a:lstStyle/>
          <a:p>
            <a:fld id="{E90C5129-FC5F-4A0E-A98B-D319C5761447}" type="slidenum">
              <a:rPr lang="en-US" smtClean="0"/>
              <a:t>49</a:t>
            </a:fld>
            <a:endParaRPr lang="en-US" dirty="0"/>
          </a:p>
        </p:txBody>
      </p:sp>
    </p:spTree>
    <p:extLst>
      <p:ext uri="{BB962C8B-B14F-4D97-AF65-F5344CB8AC3E}">
        <p14:creationId xmlns:p14="http://schemas.microsoft.com/office/powerpoint/2010/main" val="238924422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CA" sz="1200" i="1" kern="1200" dirty="0" smtClean="0">
                <a:solidFill>
                  <a:schemeClr val="tx1"/>
                </a:solidFill>
                <a:effectLst/>
                <a:latin typeface="+mn-lt"/>
                <a:ea typeface="+mn-ea"/>
                <a:cs typeface="+mn-cs"/>
              </a:rPr>
              <a:t>Toronto Elementary Catholic Teachers/OECTA v Toronto Catholic District School Board</a:t>
            </a:r>
            <a:r>
              <a:rPr lang="en-CA" sz="1200" kern="1200" dirty="0" smtClean="0">
                <a:solidFill>
                  <a:schemeClr val="tx1"/>
                </a:solidFill>
                <a:effectLst/>
                <a:latin typeface="+mn-lt"/>
                <a:ea typeface="+mn-ea"/>
                <a:cs typeface="+mn-cs"/>
              </a:rPr>
              <a:t>, </a:t>
            </a:r>
            <a:r>
              <a:rPr lang="en-CA" sz="1200" u="sng" kern="1200" dirty="0" smtClean="0">
                <a:solidFill>
                  <a:schemeClr val="tx1"/>
                </a:solidFill>
                <a:effectLst/>
                <a:latin typeface="+mn-lt"/>
                <a:ea typeface="+mn-ea"/>
                <a:cs typeface="+mn-cs"/>
                <a:hlinkClick r:id="rId3"/>
              </a:rPr>
              <a:t>2017 </a:t>
            </a:r>
            <a:r>
              <a:rPr lang="en-CA" sz="1200" u="sng" kern="1200" dirty="0" err="1" smtClean="0">
                <a:solidFill>
                  <a:schemeClr val="tx1"/>
                </a:solidFill>
                <a:effectLst/>
                <a:latin typeface="+mn-lt"/>
                <a:ea typeface="+mn-ea"/>
                <a:cs typeface="+mn-cs"/>
                <a:hlinkClick r:id="rId3"/>
              </a:rPr>
              <a:t>CanLII</a:t>
            </a:r>
            <a:r>
              <a:rPr lang="en-CA" sz="1200" u="sng" kern="1200" dirty="0" smtClean="0">
                <a:solidFill>
                  <a:schemeClr val="tx1"/>
                </a:solidFill>
                <a:effectLst/>
                <a:latin typeface="+mn-lt"/>
                <a:ea typeface="+mn-ea"/>
                <a:cs typeface="+mn-cs"/>
                <a:hlinkClick r:id="rId3"/>
              </a:rPr>
              <a:t> 37597</a:t>
            </a:r>
            <a:r>
              <a:rPr lang="en-CA" sz="1200" kern="1200" dirty="0" smtClean="0">
                <a:solidFill>
                  <a:schemeClr val="tx1"/>
                </a:solidFill>
                <a:effectLst/>
                <a:latin typeface="+mn-lt"/>
                <a:ea typeface="+mn-ea"/>
                <a:cs typeface="+mn-cs"/>
              </a:rPr>
              <a:t> (ON </a:t>
            </a:r>
            <a:r>
              <a:rPr lang="en-CA" sz="1200" kern="1200" dirty="0" err="1" smtClean="0">
                <a:solidFill>
                  <a:schemeClr val="tx1"/>
                </a:solidFill>
                <a:effectLst/>
                <a:latin typeface="+mn-lt"/>
                <a:ea typeface="+mn-ea"/>
                <a:cs typeface="+mn-cs"/>
              </a:rPr>
              <a:t>LRB</a:t>
            </a:r>
            <a:r>
              <a:rPr lang="en-CA" sz="1200" kern="1200" dirty="0" smtClean="0">
                <a:solidFill>
                  <a:schemeClr val="tx1"/>
                </a:solidFill>
                <a:effectLst/>
                <a:latin typeface="+mn-lt"/>
                <a:ea typeface="+mn-ea"/>
                <a:cs typeface="+mn-cs"/>
              </a:rPr>
              <a:t>) (request for reconsideration denied </a:t>
            </a:r>
            <a:r>
              <a:rPr lang="en-CA" sz="1200" u="sng" kern="1200" dirty="0" smtClean="0">
                <a:solidFill>
                  <a:schemeClr val="tx1"/>
                </a:solidFill>
                <a:effectLst/>
                <a:latin typeface="+mn-lt"/>
                <a:ea typeface="+mn-ea"/>
                <a:cs typeface="+mn-cs"/>
                <a:hlinkClick r:id="rId4"/>
              </a:rPr>
              <a:t>2017 </a:t>
            </a:r>
            <a:r>
              <a:rPr lang="en-CA" sz="1200" u="sng" kern="1200" dirty="0" err="1" smtClean="0">
                <a:solidFill>
                  <a:schemeClr val="tx1"/>
                </a:solidFill>
                <a:effectLst/>
                <a:latin typeface="+mn-lt"/>
                <a:ea typeface="+mn-ea"/>
                <a:cs typeface="+mn-cs"/>
                <a:hlinkClick r:id="rId4"/>
              </a:rPr>
              <a:t>CanLII</a:t>
            </a:r>
            <a:r>
              <a:rPr lang="en-CA" sz="1200" u="sng" kern="1200" dirty="0" smtClean="0">
                <a:solidFill>
                  <a:schemeClr val="tx1"/>
                </a:solidFill>
                <a:effectLst/>
                <a:latin typeface="+mn-lt"/>
                <a:ea typeface="+mn-ea"/>
                <a:cs typeface="+mn-cs"/>
                <a:hlinkClick r:id="rId4"/>
              </a:rPr>
              <a:t> 80535</a:t>
            </a:r>
            <a:r>
              <a:rPr lang="en-CA" sz="1200" kern="1200" dirty="0" smtClean="0">
                <a:solidFill>
                  <a:schemeClr val="tx1"/>
                </a:solidFill>
                <a:effectLst/>
                <a:latin typeface="+mn-lt"/>
                <a:ea typeface="+mn-ea"/>
                <a:cs typeface="+mn-cs"/>
              </a:rPr>
              <a:t>): </a:t>
            </a:r>
            <a:r>
              <a:rPr lang="en-CA" sz="1200" i="1" kern="1200" dirty="0" smtClean="0">
                <a:solidFill>
                  <a:schemeClr val="tx1"/>
                </a:solidFill>
                <a:effectLst/>
                <a:latin typeface="+mn-lt"/>
                <a:ea typeface="+mn-ea"/>
                <a:cs typeface="+mn-cs"/>
              </a:rPr>
              <a:t> </a:t>
            </a:r>
            <a:r>
              <a:rPr lang="en-CA" sz="1200" kern="1200" dirty="0" smtClean="0">
                <a:solidFill>
                  <a:schemeClr val="tx1"/>
                </a:solidFill>
                <a:effectLst/>
                <a:latin typeface="+mn-lt"/>
                <a:ea typeface="+mn-ea"/>
                <a:cs typeface="+mn-cs"/>
              </a:rPr>
              <a:t>This case was an appeal under section 61 of </a:t>
            </a:r>
            <a:r>
              <a:rPr lang="en-CA" sz="1200" i="1" kern="1200" dirty="0" err="1" smtClean="0">
                <a:solidFill>
                  <a:schemeClr val="tx1"/>
                </a:solidFill>
                <a:effectLst/>
                <a:latin typeface="+mn-lt"/>
                <a:ea typeface="+mn-ea"/>
                <a:cs typeface="+mn-cs"/>
              </a:rPr>
              <a:t>OHSA</a:t>
            </a:r>
            <a:r>
              <a:rPr lang="en-CA" sz="1200" kern="1200" dirty="0" smtClean="0">
                <a:solidFill>
                  <a:schemeClr val="tx1"/>
                </a:solidFill>
                <a:effectLst/>
                <a:latin typeface="+mn-lt"/>
                <a:ea typeface="+mn-ea"/>
                <a:cs typeface="+mn-cs"/>
              </a:rPr>
              <a:t> and concerned a Ministry of Labour inspector’s decision not to make an order. At issue in this case were two work refusals made by a teacher, both in respect of a student she taught with violent tendencies. </a:t>
            </a:r>
          </a:p>
          <a:p>
            <a:endParaRPr lang="en-CA"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In this case, the teacher refused work on two occasions. Prior to the first work refusal, the student had a violent outburst and the teacher left the student with an Educational Assistant, who the student began to hit and kick. The student was removed from class for the rest of the day.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The next day, the student returned to the teacher’s class and the teacher made the second work refusal.</a:t>
            </a:r>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 </a:t>
            </a:r>
          </a:p>
          <a:p>
            <a:pPr marL="171450" indent="-171450">
              <a:buFont typeface="Arial" panose="020B0604020202020204" pitchFamily="34" charset="0"/>
              <a:buChar char="•"/>
            </a:pPr>
            <a:r>
              <a:rPr lang="en-CA" sz="1200" kern="1200" dirty="0" smtClean="0">
                <a:solidFill>
                  <a:schemeClr val="tx1"/>
                </a:solidFill>
                <a:effectLst/>
                <a:latin typeface="+mn-lt"/>
                <a:ea typeface="+mn-ea"/>
                <a:cs typeface="+mn-cs"/>
              </a:rPr>
              <a:t>The student at issue was in kindergarten and the teacher was aware of the fact that he had certain behavioural problems. For example, while the student was in junior kindergarten, he had poked another student in the eye with a stick (at para. 5). </a:t>
            </a:r>
          </a:p>
          <a:p>
            <a:pPr marL="171450" indent="-171450">
              <a:buFont typeface="Arial" panose="020B0604020202020204" pitchFamily="34" charset="0"/>
              <a:buChar char="•"/>
            </a:pPr>
            <a:r>
              <a:rPr lang="en-CA" sz="1200" kern="1200" dirty="0" smtClean="0">
                <a:solidFill>
                  <a:schemeClr val="tx1"/>
                </a:solidFill>
                <a:effectLst/>
                <a:latin typeface="+mn-lt"/>
                <a:ea typeface="+mn-ea"/>
                <a:cs typeface="+mn-cs"/>
              </a:rPr>
              <a:t>The student in question also had an individualized education plan (</a:t>
            </a:r>
            <a:r>
              <a:rPr lang="en-CA" sz="1200" kern="1200" dirty="0" err="1" smtClean="0">
                <a:solidFill>
                  <a:schemeClr val="tx1"/>
                </a:solidFill>
                <a:effectLst/>
                <a:latin typeface="+mn-lt"/>
                <a:ea typeface="+mn-ea"/>
                <a:cs typeface="+mn-cs"/>
              </a:rPr>
              <a:t>IEP</a:t>
            </a:r>
            <a:r>
              <a:rPr lang="en-CA" sz="1200" kern="1200" dirty="0" smtClean="0">
                <a:solidFill>
                  <a:schemeClr val="tx1"/>
                </a:solidFill>
                <a:effectLst/>
                <a:latin typeface="+mn-lt"/>
                <a:ea typeface="+mn-ea"/>
                <a:cs typeface="+mn-cs"/>
              </a:rPr>
              <a:t>) and an educational assistant (“</a:t>
            </a:r>
            <a:r>
              <a:rPr lang="en-CA" sz="1200" kern="1200" dirty="0" err="1" smtClean="0">
                <a:solidFill>
                  <a:schemeClr val="tx1"/>
                </a:solidFill>
                <a:effectLst/>
                <a:latin typeface="+mn-lt"/>
                <a:ea typeface="+mn-ea"/>
                <a:cs typeface="+mn-cs"/>
              </a:rPr>
              <a:t>EA</a:t>
            </a:r>
            <a:r>
              <a:rPr lang="en-CA" sz="1200" kern="1200" dirty="0" smtClean="0">
                <a:solidFill>
                  <a:schemeClr val="tx1"/>
                </a:solidFill>
                <a:effectLst/>
                <a:latin typeface="+mn-lt"/>
                <a:ea typeface="+mn-ea"/>
                <a:cs typeface="+mn-cs"/>
              </a:rPr>
              <a:t>”); however, the </a:t>
            </a:r>
            <a:r>
              <a:rPr lang="en-CA" sz="1200" kern="1200" dirty="0" err="1" smtClean="0">
                <a:solidFill>
                  <a:schemeClr val="tx1"/>
                </a:solidFill>
                <a:effectLst/>
                <a:latin typeface="+mn-lt"/>
                <a:ea typeface="+mn-ea"/>
                <a:cs typeface="+mn-cs"/>
              </a:rPr>
              <a:t>EA</a:t>
            </a:r>
            <a:r>
              <a:rPr lang="en-CA" sz="1200" kern="1200" dirty="0" smtClean="0">
                <a:solidFill>
                  <a:schemeClr val="tx1"/>
                </a:solidFill>
                <a:effectLst/>
                <a:latin typeface="+mn-lt"/>
                <a:ea typeface="+mn-ea"/>
                <a:cs typeface="+mn-cs"/>
              </a:rPr>
              <a:t> was regularly unavailable throughout the school year (at paras. 7–8). The teacher regularly communicated her concerns regarding this student with the school, which in turn developed a “safety plan” in consultation with the teacher. The student’s behaviour did not improve, with violent outbursts becoming more frequent later in the school year (at paras. 11–12), one of which required the teacher to report an eye injury to the WSIB (at para. 13). </a:t>
            </a:r>
          </a:p>
          <a:p>
            <a:r>
              <a:rPr lang="en-CA" sz="1200" kern="1200" dirty="0" smtClean="0">
                <a:solidFill>
                  <a:schemeClr val="tx1"/>
                </a:solidFill>
                <a:effectLst/>
                <a:latin typeface="+mn-lt"/>
                <a:ea typeface="+mn-ea"/>
                <a:cs typeface="+mn-cs"/>
              </a:rPr>
              <a:t> </a:t>
            </a:r>
          </a:p>
          <a:p>
            <a:pPr marL="171450" indent="-171450">
              <a:buFont typeface="Arial" panose="020B0604020202020204" pitchFamily="34" charset="0"/>
              <a:buChar char="•"/>
            </a:pPr>
            <a:r>
              <a:rPr lang="en-CA" sz="1200" kern="1200" dirty="0" smtClean="0">
                <a:solidFill>
                  <a:schemeClr val="tx1"/>
                </a:solidFill>
                <a:effectLst/>
                <a:latin typeface="+mn-lt"/>
                <a:ea typeface="+mn-ea"/>
                <a:cs typeface="+mn-cs"/>
              </a:rPr>
              <a:t>The teacher refused work on two consecutive days. On the first day, the teacher observed the student becoming violent with his educational assistant (hitting her, swearing at her, throwing things around the classroom) through a classroom window and, upon observing this, exercised her right to refuse unsafe work. Specifically, Vice-Chair McLean states that “She testified she was not feeling safe to go into her class and she was particularly worried because there had been no triggers or hints that the Student’s behaviour would take a bad turn” (at para. 25). The student was removed from the classroom, an act that the teacher stated would make the environment safe to return to (at para. 26). </a:t>
            </a:r>
          </a:p>
          <a:p>
            <a:pPr marL="171450" indent="-171450">
              <a:buFont typeface="Arial" panose="020B0604020202020204" pitchFamily="34" charset="0"/>
              <a:buChar char="•"/>
            </a:pPr>
            <a:r>
              <a:rPr lang="en-CA" sz="1200" kern="1200" dirty="0" smtClean="0">
                <a:solidFill>
                  <a:schemeClr val="tx1"/>
                </a:solidFill>
                <a:effectLst/>
                <a:latin typeface="+mn-lt"/>
                <a:ea typeface="+mn-ea"/>
                <a:cs typeface="+mn-cs"/>
              </a:rPr>
              <a:t>The following day, the teacher attended work, observed that the student and his regular </a:t>
            </a:r>
            <a:r>
              <a:rPr lang="en-CA" sz="1200" kern="1200" dirty="0" err="1" smtClean="0">
                <a:solidFill>
                  <a:schemeClr val="tx1"/>
                </a:solidFill>
                <a:effectLst/>
                <a:latin typeface="+mn-lt"/>
                <a:ea typeface="+mn-ea"/>
                <a:cs typeface="+mn-cs"/>
              </a:rPr>
              <a:t>EA</a:t>
            </a:r>
            <a:r>
              <a:rPr lang="en-CA" sz="1200" kern="1200" dirty="0" smtClean="0">
                <a:solidFill>
                  <a:schemeClr val="tx1"/>
                </a:solidFill>
                <a:effectLst/>
                <a:latin typeface="+mn-lt"/>
                <a:ea typeface="+mn-ea"/>
                <a:cs typeface="+mn-cs"/>
              </a:rPr>
              <a:t> were in her classroom, and again refused work on the basis that “she felt unsafe because the student was unpredictable” (at para. 29). In response to this second work refusal, a Ministry of Labour inspector attended the school and determined that there was no reason for the teacher to refuse work under</a:t>
            </a:r>
            <a:r>
              <a:rPr lang="en-CA" sz="1200" i="1" kern="1200" dirty="0" smtClean="0">
                <a:solidFill>
                  <a:schemeClr val="tx1"/>
                </a:solidFill>
                <a:effectLst/>
                <a:latin typeface="+mn-lt"/>
                <a:ea typeface="+mn-ea"/>
                <a:cs typeface="+mn-cs"/>
              </a:rPr>
              <a:t> </a:t>
            </a:r>
            <a:r>
              <a:rPr lang="en-CA" sz="1200" i="1" kern="1200" dirty="0" err="1" smtClean="0">
                <a:solidFill>
                  <a:schemeClr val="tx1"/>
                </a:solidFill>
                <a:effectLst/>
                <a:latin typeface="+mn-lt"/>
                <a:ea typeface="+mn-ea"/>
                <a:cs typeface="+mn-cs"/>
              </a:rPr>
              <a:t>OHSA</a:t>
            </a:r>
            <a:r>
              <a:rPr lang="en-CA" sz="1200" i="1" kern="1200" dirty="0" smtClean="0">
                <a:solidFill>
                  <a:schemeClr val="tx1"/>
                </a:solidFill>
                <a:effectLst/>
                <a:latin typeface="+mn-lt"/>
                <a:ea typeface="+mn-ea"/>
                <a:cs typeface="+mn-cs"/>
              </a:rPr>
              <a:t> </a:t>
            </a:r>
            <a:r>
              <a:rPr lang="en-CA" sz="1200" kern="1200" dirty="0" smtClean="0">
                <a:solidFill>
                  <a:schemeClr val="tx1"/>
                </a:solidFill>
                <a:effectLst/>
                <a:latin typeface="+mn-lt"/>
                <a:ea typeface="+mn-ea"/>
                <a:cs typeface="+mn-cs"/>
              </a:rPr>
              <a:t>(at para. 30).</a:t>
            </a:r>
          </a:p>
          <a:p>
            <a:r>
              <a:rPr lang="en-CA" sz="1200" kern="1200" dirty="0" smtClean="0">
                <a:solidFill>
                  <a:schemeClr val="tx1"/>
                </a:solidFill>
                <a:effectLst/>
                <a:latin typeface="+mn-lt"/>
                <a:ea typeface="+mn-ea"/>
                <a:cs typeface="+mn-cs"/>
              </a:rPr>
              <a:t> </a:t>
            </a:r>
          </a:p>
        </p:txBody>
      </p:sp>
      <p:sp>
        <p:nvSpPr>
          <p:cNvPr id="4" name="Footer Placeholder 3"/>
          <p:cNvSpPr>
            <a:spLocks noGrp="1"/>
          </p:cNvSpPr>
          <p:nvPr>
            <p:ph type="ftr" sz="quarter" idx="10"/>
          </p:nvPr>
        </p:nvSpPr>
        <p:spPr/>
        <p:txBody>
          <a:bodyPr/>
          <a:lstStyle/>
          <a:p>
            <a:r>
              <a:rPr lang="en-US" smtClean="0"/>
              <a:t>Filion Wakely Thorup Angeletti LLP.</a:t>
            </a:r>
            <a:endParaRPr lang="en-US" dirty="0"/>
          </a:p>
        </p:txBody>
      </p:sp>
      <p:sp>
        <p:nvSpPr>
          <p:cNvPr id="5" name="Slide Number Placeholder 4"/>
          <p:cNvSpPr>
            <a:spLocks noGrp="1"/>
          </p:cNvSpPr>
          <p:nvPr>
            <p:ph type="sldNum" sz="quarter" idx="11"/>
          </p:nvPr>
        </p:nvSpPr>
        <p:spPr/>
        <p:txBody>
          <a:bodyPr/>
          <a:lstStyle/>
          <a:p>
            <a:fld id="{E90C5129-FC5F-4A0E-A98B-D319C5761447}" type="slidenum">
              <a:rPr lang="en-US" smtClean="0"/>
              <a:t>51</a:t>
            </a:fld>
            <a:endParaRPr lang="en-US" dirty="0"/>
          </a:p>
        </p:txBody>
      </p:sp>
    </p:spTree>
    <p:extLst>
      <p:ext uri="{BB962C8B-B14F-4D97-AF65-F5344CB8AC3E}">
        <p14:creationId xmlns:p14="http://schemas.microsoft.com/office/powerpoint/2010/main" val="382675567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CA" sz="1200" kern="1200" dirty="0" smtClean="0">
                <a:solidFill>
                  <a:schemeClr val="tx1"/>
                </a:solidFill>
                <a:effectLst/>
                <a:latin typeface="+mn-lt"/>
                <a:ea typeface="+mn-ea"/>
                <a:cs typeface="+mn-cs"/>
              </a:rPr>
              <a:t>The teacher achieved mixed success in respect of her appeal of the inspector’s refusal to make an order.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The </a:t>
            </a:r>
            <a:r>
              <a:rPr kumimoji="0" lang="en-US" sz="1200" b="0" i="0" u="none" strike="noStrike" kern="1200" cap="none" spc="0" normalizeH="0" baseline="0" noProof="0" dirty="0" err="1" smtClean="0">
                <a:ln>
                  <a:noFill/>
                </a:ln>
                <a:solidFill>
                  <a:prstClr val="black"/>
                </a:solidFill>
                <a:effectLst/>
                <a:uLnTx/>
                <a:uFillTx/>
                <a:latin typeface="+mn-lt"/>
                <a:ea typeface="+mn-ea"/>
                <a:cs typeface="+mn-cs"/>
              </a:rPr>
              <a:t>OLRB</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 held that the first work refusal was unjustified because, at that time, </a:t>
            </a:r>
            <a:r>
              <a:rPr kumimoji="0" lang="en-US" sz="1200" b="0" i="0" u="sng" strike="noStrike" kern="1200" cap="none" spc="0" normalizeH="0" baseline="0" noProof="0" dirty="0" smtClean="0">
                <a:ln>
                  <a:noFill/>
                </a:ln>
                <a:solidFill>
                  <a:prstClr val="black"/>
                </a:solidFill>
                <a:effectLst/>
                <a:uLnTx/>
                <a:uFillTx/>
                <a:latin typeface="+mn-lt"/>
                <a:ea typeface="+mn-ea"/>
                <a:cs typeface="+mn-cs"/>
              </a:rPr>
              <a:t>the student’s health and safety was in imminent jeopardy in that he was a danger to himself if left alone</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 The </a:t>
            </a:r>
            <a:r>
              <a:rPr kumimoji="0" lang="en-US" sz="1200" b="0" i="0" u="none" strike="noStrike" kern="1200" cap="none" spc="0" normalizeH="0" baseline="0" noProof="0" dirty="0" err="1" smtClean="0">
                <a:ln>
                  <a:noFill/>
                </a:ln>
                <a:solidFill>
                  <a:prstClr val="black"/>
                </a:solidFill>
                <a:effectLst/>
                <a:uLnTx/>
                <a:uFillTx/>
                <a:latin typeface="+mn-lt"/>
                <a:ea typeface="+mn-ea"/>
                <a:cs typeface="+mn-cs"/>
              </a:rPr>
              <a:t>OLRB</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 confirmed that the teacher could not transfer care of the student to the Educational Assistant.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However, the </a:t>
            </a:r>
            <a:r>
              <a:rPr kumimoji="0" lang="en-US" sz="1200" b="0" i="0" u="none" strike="noStrike" kern="1200" cap="none" spc="0" normalizeH="0" baseline="0" noProof="0" dirty="0" err="1" smtClean="0">
                <a:ln>
                  <a:noFill/>
                </a:ln>
                <a:solidFill>
                  <a:prstClr val="black"/>
                </a:solidFill>
                <a:effectLst/>
                <a:uLnTx/>
                <a:uFillTx/>
                <a:latin typeface="+mn-lt"/>
                <a:ea typeface="+mn-ea"/>
                <a:cs typeface="+mn-cs"/>
              </a:rPr>
              <a:t>OLRB</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 held that the second refusal was justified because </a:t>
            </a:r>
            <a:r>
              <a:rPr kumimoji="0" lang="en-US" sz="1200" b="0" i="0" u="sng" strike="noStrike" kern="1200" cap="none" spc="0" normalizeH="0" baseline="0" noProof="0" dirty="0" smtClean="0">
                <a:ln>
                  <a:noFill/>
                </a:ln>
                <a:solidFill>
                  <a:prstClr val="black"/>
                </a:solidFill>
                <a:effectLst/>
                <a:uLnTx/>
                <a:uFillTx/>
                <a:latin typeface="+mn-lt"/>
                <a:ea typeface="+mn-ea"/>
                <a:cs typeface="+mn-cs"/>
              </a:rPr>
              <a:t>the student was not in imminent danger when he returned to the class. </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Prior to the second refusal, the teacher had a genuine and honest concern about her safety as a result of the student’s past violent behavior. Given the student’s history, this concern was reasonable.</a:t>
            </a:r>
            <a:endParaRPr kumimoji="0" lang="en-CA" sz="1200" b="0" i="0" u="none" strike="noStrike" kern="1200" cap="none" spc="0" normalizeH="0" baseline="0" noProof="0" dirty="0" smtClean="0">
              <a:ln>
                <a:noFill/>
              </a:ln>
              <a:solidFill>
                <a:prstClr val="black"/>
              </a:solidFill>
              <a:effectLst/>
              <a:uLnTx/>
              <a:uFillTx/>
              <a:latin typeface="+mn-lt"/>
              <a:ea typeface="+mn-ea"/>
              <a:cs typeface="+mn-cs"/>
            </a:endParaRP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Specifically, Vice-Chair McLean found that the student’s life, health, and/or safety (as contemplated by section 3 of O </a:t>
            </a:r>
            <a:r>
              <a:rPr lang="en-CA" sz="1200" kern="1200" dirty="0" err="1" smtClean="0">
                <a:solidFill>
                  <a:schemeClr val="tx1"/>
                </a:solidFill>
                <a:effectLst/>
                <a:latin typeface="+mn-lt"/>
                <a:ea typeface="+mn-ea"/>
                <a:cs typeface="+mn-cs"/>
              </a:rPr>
              <a:t>Reg</a:t>
            </a:r>
            <a:r>
              <a:rPr lang="en-CA" sz="1200" kern="1200" dirty="0" smtClean="0">
                <a:solidFill>
                  <a:schemeClr val="tx1"/>
                </a:solidFill>
                <a:effectLst/>
                <a:latin typeface="+mn-lt"/>
                <a:ea typeface="+mn-ea"/>
                <a:cs typeface="+mn-cs"/>
              </a:rPr>
              <a:t> 857) was “in jeopardy” and the teacher’s work refusal was therefore improper, stating:</a:t>
            </a:r>
          </a:p>
          <a:p>
            <a:r>
              <a:rPr lang="en-CA" sz="1200" kern="1200" dirty="0" smtClean="0">
                <a:solidFill>
                  <a:schemeClr val="tx1"/>
                </a:solidFill>
                <a:effectLst/>
                <a:latin typeface="+mn-lt"/>
                <a:ea typeface="+mn-ea"/>
                <a:cs typeface="+mn-cs"/>
              </a:rPr>
              <a:t> </a:t>
            </a:r>
          </a:p>
          <a:p>
            <a:r>
              <a:rPr lang="en-CA" sz="1200" kern="1200" dirty="0" smtClean="0">
                <a:solidFill>
                  <a:schemeClr val="tx1"/>
                </a:solidFill>
                <a:effectLst/>
                <a:latin typeface="+mn-lt"/>
                <a:ea typeface="+mn-ea"/>
                <a:cs typeface="+mn-cs"/>
              </a:rPr>
              <a:t>[45]  In my view, this is a very close call on the evidence and the application of the Regulation. However, on balance I am satisfied that at the time of the first work refusal the Student’s health and/or safety was in imminent jeopardy. He was acting in a violent way and was not in control of his emotions. It would have been easy for the Student to hurt himself, given the way he was acting, in any number of ways such as slipping and hitting his head on a desk or on the floor. It seems to me that one of the reasons the </a:t>
            </a:r>
            <a:r>
              <a:rPr lang="en-CA" sz="1200" kern="1200" dirty="0" err="1" smtClean="0">
                <a:solidFill>
                  <a:schemeClr val="tx1"/>
                </a:solidFill>
                <a:effectLst/>
                <a:latin typeface="+mn-lt"/>
                <a:ea typeface="+mn-ea"/>
                <a:cs typeface="+mn-cs"/>
              </a:rPr>
              <a:t>EA</a:t>
            </a:r>
            <a:r>
              <a:rPr lang="en-CA" sz="1200" kern="1200" dirty="0" smtClean="0">
                <a:solidFill>
                  <a:schemeClr val="tx1"/>
                </a:solidFill>
                <a:effectLst/>
                <a:latin typeface="+mn-lt"/>
                <a:ea typeface="+mn-ea"/>
                <a:cs typeface="+mn-cs"/>
              </a:rPr>
              <a:t> remained in the classroom was to ensure that he did not injure himself or that, if he did, that there was someone present to assist him. However, as noted, the presence of the </a:t>
            </a:r>
            <a:r>
              <a:rPr lang="en-CA" sz="1200" kern="1200" dirty="0" err="1" smtClean="0">
                <a:solidFill>
                  <a:schemeClr val="tx1"/>
                </a:solidFill>
                <a:effectLst/>
                <a:latin typeface="+mn-lt"/>
                <a:ea typeface="+mn-ea"/>
                <a:cs typeface="+mn-cs"/>
              </a:rPr>
              <a:t>EA</a:t>
            </a:r>
            <a:r>
              <a:rPr lang="en-CA" sz="1200" kern="1200" dirty="0" smtClean="0">
                <a:solidFill>
                  <a:schemeClr val="tx1"/>
                </a:solidFill>
                <a:effectLst/>
                <a:latin typeface="+mn-lt"/>
                <a:ea typeface="+mn-ea"/>
                <a:cs typeface="+mn-cs"/>
              </a:rPr>
              <a:t> does not allow the Teacher to refuse to work when, as here, the student’s health and safety is in imminent danger.</a:t>
            </a:r>
          </a:p>
          <a:p>
            <a:r>
              <a:rPr lang="en-CA" sz="1200" kern="1200" dirty="0" smtClean="0">
                <a:solidFill>
                  <a:schemeClr val="tx1"/>
                </a:solidFill>
                <a:effectLst/>
                <a:latin typeface="+mn-lt"/>
                <a:ea typeface="+mn-ea"/>
                <a:cs typeface="+mn-cs"/>
              </a:rPr>
              <a:t> </a:t>
            </a:r>
          </a:p>
          <a:p>
            <a:r>
              <a:rPr lang="en-CA" sz="1200" kern="1200" dirty="0" smtClean="0">
                <a:solidFill>
                  <a:schemeClr val="tx1"/>
                </a:solidFill>
                <a:effectLst/>
                <a:latin typeface="+mn-lt"/>
                <a:ea typeface="+mn-ea"/>
                <a:cs typeface="+mn-cs"/>
              </a:rPr>
              <a:t>Vice-Chair McLean’s findings in respect of the second work refusal considered only the </a:t>
            </a:r>
            <a:r>
              <a:rPr lang="en-CA" sz="1200" i="1" kern="1200" dirty="0" err="1" smtClean="0">
                <a:solidFill>
                  <a:schemeClr val="tx1"/>
                </a:solidFill>
                <a:effectLst/>
                <a:latin typeface="+mn-lt"/>
                <a:ea typeface="+mn-ea"/>
                <a:cs typeface="+mn-cs"/>
              </a:rPr>
              <a:t>OHSA</a:t>
            </a:r>
            <a:r>
              <a:rPr lang="en-CA" sz="1200" kern="1200" dirty="0" smtClean="0">
                <a:solidFill>
                  <a:schemeClr val="tx1"/>
                </a:solidFill>
                <a:effectLst/>
                <a:latin typeface="+mn-lt"/>
                <a:ea typeface="+mn-ea"/>
                <a:cs typeface="+mn-cs"/>
              </a:rPr>
              <a:t> principally because the student’s health or well-being was not in any danger. Instead, on this “pure” interpretation of </a:t>
            </a:r>
            <a:r>
              <a:rPr lang="en-CA" sz="1200" i="1" kern="1200" dirty="0" err="1" smtClean="0">
                <a:solidFill>
                  <a:schemeClr val="tx1"/>
                </a:solidFill>
                <a:effectLst/>
                <a:latin typeface="+mn-lt"/>
                <a:ea typeface="+mn-ea"/>
                <a:cs typeface="+mn-cs"/>
              </a:rPr>
              <a:t>OHSA</a:t>
            </a:r>
            <a:r>
              <a:rPr lang="en-CA" sz="1200" kern="1200" dirty="0" smtClean="0">
                <a:solidFill>
                  <a:schemeClr val="tx1"/>
                </a:solidFill>
                <a:effectLst/>
                <a:latin typeface="+mn-lt"/>
                <a:ea typeface="+mn-ea"/>
                <a:cs typeface="+mn-cs"/>
              </a:rPr>
              <a:t>, Vice-Chair McLean held that the teacher’s testimony indicated that she had a “genuine and honest concern about her safety as a results of the Student’s violent behaviour” and that the fact that the student’s regular </a:t>
            </a:r>
            <a:r>
              <a:rPr lang="en-CA" sz="1200" kern="1200" dirty="0" err="1" smtClean="0">
                <a:solidFill>
                  <a:schemeClr val="tx1"/>
                </a:solidFill>
                <a:effectLst/>
                <a:latin typeface="+mn-lt"/>
                <a:ea typeface="+mn-ea"/>
                <a:cs typeface="+mn-cs"/>
              </a:rPr>
              <a:t>EA</a:t>
            </a:r>
            <a:r>
              <a:rPr lang="en-CA" sz="1200" kern="1200" dirty="0" smtClean="0">
                <a:solidFill>
                  <a:schemeClr val="tx1"/>
                </a:solidFill>
                <a:effectLst/>
                <a:latin typeface="+mn-lt"/>
                <a:ea typeface="+mn-ea"/>
                <a:cs typeface="+mn-cs"/>
              </a:rPr>
              <a:t> was not off-put by his behaviour was no dispositive on whether the work refusal was reasonable (at paras. 49–50). Notably, Vice-Chair McLean found the following in respect of the ability of a teacher to refuse work when a student’s well-being is not in jeopardy:</a:t>
            </a:r>
          </a:p>
          <a:p>
            <a:r>
              <a:rPr lang="en-CA" sz="1200" kern="1200" dirty="0" smtClean="0">
                <a:solidFill>
                  <a:schemeClr val="tx1"/>
                </a:solidFill>
                <a:effectLst/>
                <a:latin typeface="+mn-lt"/>
                <a:ea typeface="+mn-ea"/>
                <a:cs typeface="+mn-cs"/>
              </a:rPr>
              <a:t> </a:t>
            </a:r>
          </a:p>
          <a:p>
            <a:r>
              <a:rPr lang="en-CA" sz="1200" kern="1200" dirty="0" smtClean="0">
                <a:solidFill>
                  <a:schemeClr val="tx1"/>
                </a:solidFill>
                <a:effectLst/>
                <a:latin typeface="+mn-lt"/>
                <a:ea typeface="+mn-ea"/>
                <a:cs typeface="+mn-cs"/>
              </a:rPr>
              <a:t>[58] The above-noted cases demonstrate that an employee can initiate a work refusal under s. 43(3) of the </a:t>
            </a:r>
            <a:r>
              <a:rPr lang="en-CA" sz="1200" kern="1200" dirty="0" err="1" smtClean="0">
                <a:solidFill>
                  <a:schemeClr val="tx1"/>
                </a:solidFill>
                <a:effectLst/>
                <a:latin typeface="+mn-lt"/>
                <a:ea typeface="+mn-ea"/>
                <a:cs typeface="+mn-cs"/>
              </a:rPr>
              <a:t>OHSA</a:t>
            </a:r>
            <a:r>
              <a:rPr lang="en-CA" sz="1200" kern="1200" dirty="0" smtClean="0">
                <a:solidFill>
                  <a:schemeClr val="tx1"/>
                </a:solidFill>
                <a:effectLst/>
                <a:latin typeface="+mn-lt"/>
                <a:ea typeface="+mn-ea"/>
                <a:cs typeface="+mn-cs"/>
              </a:rPr>
              <a:t> so long as the employee has a reasonable belief that there is real or significant possibility that he/she will experience some danger sometime in the near future. The language of s. 43(3) must be contrasted with the relevant provision of the Regulation cited at paragraph 33, above. In accordance with the Regulation, a teacher’s ability to refuse unsafe work will only be restricted when there is imminent jeopardy to the health and safety of a pupil.</a:t>
            </a:r>
          </a:p>
          <a:p>
            <a:r>
              <a:rPr lang="en-CA" sz="1200" kern="1200" dirty="0" smtClean="0">
                <a:solidFill>
                  <a:schemeClr val="tx1"/>
                </a:solidFill>
                <a:effectLst/>
                <a:latin typeface="+mn-lt"/>
                <a:ea typeface="+mn-ea"/>
                <a:cs typeface="+mn-cs"/>
              </a:rPr>
              <a:t> </a:t>
            </a:r>
          </a:p>
          <a:p>
            <a:r>
              <a:rPr lang="en-CA" sz="1200" kern="1200" dirty="0" smtClean="0">
                <a:solidFill>
                  <a:schemeClr val="tx1"/>
                </a:solidFill>
                <a:effectLst/>
                <a:latin typeface="+mn-lt"/>
                <a:ea typeface="+mn-ea"/>
                <a:cs typeface="+mn-cs"/>
              </a:rPr>
              <a:t>[59] </a:t>
            </a:r>
            <a:r>
              <a:rPr lang="en-CA" sz="1200" b="1" u="sng" kern="1200" dirty="0" smtClean="0">
                <a:solidFill>
                  <a:schemeClr val="tx1"/>
                </a:solidFill>
                <a:effectLst/>
                <a:latin typeface="+mn-lt"/>
                <a:ea typeface="+mn-ea"/>
                <a:cs typeface="+mn-cs"/>
              </a:rPr>
              <a:t>When the </a:t>
            </a:r>
            <a:r>
              <a:rPr lang="en-CA" sz="1200" b="1" u="sng" kern="1200" dirty="0" err="1" smtClean="0">
                <a:solidFill>
                  <a:schemeClr val="tx1"/>
                </a:solidFill>
                <a:effectLst/>
                <a:latin typeface="+mn-lt"/>
                <a:ea typeface="+mn-ea"/>
                <a:cs typeface="+mn-cs"/>
              </a:rPr>
              <a:t>OHSA</a:t>
            </a:r>
            <a:r>
              <a:rPr lang="en-CA" sz="1200" b="1" i="1" u="sng" kern="1200" dirty="0" smtClean="0">
                <a:solidFill>
                  <a:schemeClr val="tx1"/>
                </a:solidFill>
                <a:effectLst/>
                <a:latin typeface="+mn-lt"/>
                <a:ea typeface="+mn-ea"/>
                <a:cs typeface="+mn-cs"/>
              </a:rPr>
              <a:t> </a:t>
            </a:r>
            <a:r>
              <a:rPr lang="en-CA" sz="1200" b="1" u="sng" kern="1200" dirty="0" smtClean="0">
                <a:solidFill>
                  <a:schemeClr val="tx1"/>
                </a:solidFill>
                <a:effectLst/>
                <a:latin typeface="+mn-lt"/>
                <a:ea typeface="+mn-ea"/>
                <a:cs typeface="+mn-cs"/>
              </a:rPr>
              <a:t>and the Regulation are read together, I draw the conclusion that teachers can refuse unsafe work in the context of violent pupils, so long as the teacher has reason to believe that the violence is likely to endanger him/her at some point either at the time of the refusal or in the immediate future</a:t>
            </a:r>
            <a:r>
              <a:rPr lang="en-CA" sz="1200" kern="1200" dirty="0" smtClean="0">
                <a:solidFill>
                  <a:schemeClr val="tx1"/>
                </a:solidFill>
                <a:effectLst/>
                <a:latin typeface="+mn-lt"/>
                <a:ea typeface="+mn-ea"/>
                <a:cs typeface="+mn-cs"/>
              </a:rPr>
              <a:t>. The only exception to that right is in circumstances where the safety of a pupil is in imminent danger. In such circumstances, a teacher’s ability to initiate a work refusal may be delayed until none of the pupils are in imminent danger.</a:t>
            </a:r>
          </a:p>
          <a:p>
            <a:r>
              <a:rPr lang="en-CA" sz="1200" kern="1200" dirty="0" smtClean="0">
                <a:solidFill>
                  <a:schemeClr val="tx1"/>
                </a:solidFill>
                <a:effectLst/>
                <a:latin typeface="+mn-lt"/>
                <a:ea typeface="+mn-ea"/>
                <a:cs typeface="+mn-cs"/>
              </a:rPr>
              <a:t>[Emphasis Added]</a:t>
            </a:r>
          </a:p>
          <a:p>
            <a:r>
              <a:rPr lang="en-CA" sz="1200" kern="1200" dirty="0" smtClean="0">
                <a:solidFill>
                  <a:schemeClr val="tx1"/>
                </a:solidFill>
                <a:effectLst/>
                <a:latin typeface="+mn-lt"/>
                <a:ea typeface="+mn-ea"/>
                <a:cs typeface="+mn-cs"/>
              </a:rPr>
              <a:t> </a:t>
            </a:r>
          </a:p>
          <a:p>
            <a:r>
              <a:rPr lang="en-CA" sz="1200" kern="1200" dirty="0" smtClean="0">
                <a:solidFill>
                  <a:schemeClr val="tx1"/>
                </a:solidFill>
                <a:effectLst/>
                <a:latin typeface="+mn-lt"/>
                <a:ea typeface="+mn-ea"/>
                <a:cs typeface="+mn-cs"/>
              </a:rPr>
              <a:t>Consequently, because the student was not in any danger, the teacher’s second work refusal was held to be reasonable. </a:t>
            </a:r>
          </a:p>
          <a:p>
            <a:endParaRPr lang="en-CA" dirty="0"/>
          </a:p>
        </p:txBody>
      </p:sp>
      <p:sp>
        <p:nvSpPr>
          <p:cNvPr id="4" name="Footer Placeholder 3"/>
          <p:cNvSpPr>
            <a:spLocks noGrp="1"/>
          </p:cNvSpPr>
          <p:nvPr>
            <p:ph type="ftr" sz="quarter" idx="10"/>
          </p:nvPr>
        </p:nvSpPr>
        <p:spPr/>
        <p:txBody>
          <a:bodyPr/>
          <a:lstStyle/>
          <a:p>
            <a:r>
              <a:rPr lang="en-US" smtClean="0"/>
              <a:t>Filion Wakely Thorup Angeletti LLP.</a:t>
            </a:r>
            <a:endParaRPr lang="en-US" dirty="0"/>
          </a:p>
        </p:txBody>
      </p:sp>
      <p:sp>
        <p:nvSpPr>
          <p:cNvPr id="5" name="Slide Number Placeholder 4"/>
          <p:cNvSpPr>
            <a:spLocks noGrp="1"/>
          </p:cNvSpPr>
          <p:nvPr>
            <p:ph type="sldNum" sz="quarter" idx="11"/>
          </p:nvPr>
        </p:nvSpPr>
        <p:spPr/>
        <p:txBody>
          <a:bodyPr/>
          <a:lstStyle/>
          <a:p>
            <a:fld id="{E90C5129-FC5F-4A0E-A98B-D319C5761447}" type="slidenum">
              <a:rPr lang="en-US" smtClean="0"/>
              <a:t>52</a:t>
            </a:fld>
            <a:endParaRPr lang="en-US" dirty="0"/>
          </a:p>
        </p:txBody>
      </p:sp>
    </p:spTree>
    <p:extLst>
      <p:ext uri="{BB962C8B-B14F-4D97-AF65-F5344CB8AC3E}">
        <p14:creationId xmlns:p14="http://schemas.microsoft.com/office/powerpoint/2010/main" val="219142955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CA" dirty="0" smtClean="0"/>
              <a:t>Mr. Murphy had seen another student throwing a</a:t>
            </a:r>
            <a:r>
              <a:rPr lang="en-CA" baseline="0" dirty="0" smtClean="0"/>
              <a:t> bicycle, and wondered if it was stolen. He went to intervene and confiscate the bicycle, at which point he and the student began a tug-of-war. The student threatened to punch him. The Board decided to suspend the student for four days.</a:t>
            </a:r>
          </a:p>
          <a:p>
            <a:endParaRPr lang="en-CA" baseline="0" dirty="0" smtClean="0"/>
          </a:p>
          <a:p>
            <a:r>
              <a:rPr lang="en-CA" dirty="0" smtClean="0"/>
              <a:t>Upon</a:t>
            </a:r>
            <a:r>
              <a:rPr lang="en-CA" baseline="0" dirty="0" smtClean="0"/>
              <a:t> his return, Mr. Murphy refused to perform his duties</a:t>
            </a:r>
            <a:r>
              <a:rPr lang="en-CA" baseline="0" dirty="0" smtClean="0"/>
              <a:t>.</a:t>
            </a:r>
          </a:p>
          <a:p>
            <a:r>
              <a:rPr lang="en-CA" dirty="0" smtClean="0">
                <a:latin typeface="Franklin Gothic Medium" panose="020B0603020102020204" pitchFamily="34" charset="0"/>
              </a:rPr>
              <a:t>The teacher refused to attend work until he received:</a:t>
            </a:r>
          </a:p>
          <a:p>
            <a:pPr marL="914400" lvl="1" indent="-457200">
              <a:buAutoNum type="alphaLcParenBoth"/>
            </a:pPr>
            <a:r>
              <a:rPr lang="en-CA" sz="1400" dirty="0" smtClean="0">
                <a:latin typeface="Franklin Gothic Medium" panose="020B0603020102020204" pitchFamily="34" charset="0"/>
              </a:rPr>
              <a:t>A written acknowledgement that he had not been disregarded in the discipline process with the student;</a:t>
            </a:r>
          </a:p>
          <a:p>
            <a:pPr marL="914400" lvl="1" indent="-457200">
              <a:buAutoNum type="alphaLcParenBoth"/>
            </a:pPr>
            <a:r>
              <a:rPr lang="en-CA" sz="1400" dirty="0" smtClean="0">
                <a:latin typeface="Franklin Gothic Medium" panose="020B0603020102020204" pitchFamily="34" charset="0"/>
              </a:rPr>
              <a:t>Confirmation that the Violent Threat Risk Assessment had been engaged and a safety plan developed for the student; and</a:t>
            </a:r>
          </a:p>
          <a:p>
            <a:pPr marL="914400" lvl="1" indent="-457200">
              <a:buAutoNum type="alphaLcParenBoth"/>
            </a:pPr>
            <a:r>
              <a:rPr lang="en-CA" sz="1400" dirty="0" smtClean="0">
                <a:latin typeface="Franklin Gothic Medium" panose="020B0603020102020204" pitchFamily="34" charset="0"/>
              </a:rPr>
              <a:t>Commitment from the school to resolving systemic school safety and culture issues.</a:t>
            </a:r>
            <a:endParaRPr lang="en-CA" dirty="0" smtClean="0"/>
          </a:p>
          <a:p>
            <a:endParaRPr lang="en-CA" dirty="0" smtClean="0"/>
          </a:p>
          <a:p>
            <a:r>
              <a:rPr lang="en-CA" dirty="0" smtClean="0"/>
              <a:t>The Board</a:t>
            </a:r>
            <a:r>
              <a:rPr lang="en-CA" baseline="0" dirty="0" smtClean="0"/>
              <a:t> found that Mr. Murphy had engaged other rights under the </a:t>
            </a:r>
            <a:r>
              <a:rPr lang="en-CA" baseline="0" dirty="0" err="1" smtClean="0"/>
              <a:t>OHSA</a:t>
            </a:r>
            <a:r>
              <a:rPr lang="en-CA" baseline="0" dirty="0" smtClean="0"/>
              <a:t> such that it did not have to make a conclusive finding on whether Mr. Murphy’s actions constituted a work refusal. However, the Board did find that Mr. Murphy did not feel personally endangered by the return of the suspended student. There was video footage where he did not appear frightened during the incident, he stated to other students that he had no fear of personal consequences when breaking up brawling students in the past, he told other Board members he was fine immediately following the incident, and there was no alarm in his report to the school.</a:t>
            </a:r>
          </a:p>
          <a:p>
            <a:endParaRPr lang="en-CA" baseline="0" dirty="0" smtClean="0"/>
          </a:p>
          <a:p>
            <a:r>
              <a:rPr lang="en-CA" baseline="0" dirty="0" smtClean="0"/>
              <a:t>Rather, Mr. Murphy was upset that he had not been included in the discipline process, and felt the suspension was too short given the student’s threats to his bodily integrity. He “took a stand” against the board and its alleged failure to address student violence.</a:t>
            </a:r>
            <a:endParaRPr lang="en-CA" dirty="0"/>
          </a:p>
        </p:txBody>
      </p:sp>
      <p:sp>
        <p:nvSpPr>
          <p:cNvPr id="4" name="Footer Placeholder 3"/>
          <p:cNvSpPr>
            <a:spLocks noGrp="1"/>
          </p:cNvSpPr>
          <p:nvPr>
            <p:ph type="ftr" sz="quarter" idx="10"/>
          </p:nvPr>
        </p:nvSpPr>
        <p:spPr/>
        <p:txBody>
          <a:bodyPr/>
          <a:lstStyle/>
          <a:p>
            <a:r>
              <a:rPr lang="en-US" smtClean="0"/>
              <a:t>Filion Wakely Thorup Angeletti LLP.</a:t>
            </a:r>
            <a:endParaRPr lang="en-US" dirty="0"/>
          </a:p>
        </p:txBody>
      </p:sp>
      <p:sp>
        <p:nvSpPr>
          <p:cNvPr id="5" name="Slide Number Placeholder 4"/>
          <p:cNvSpPr>
            <a:spLocks noGrp="1"/>
          </p:cNvSpPr>
          <p:nvPr>
            <p:ph type="sldNum" sz="quarter" idx="11"/>
          </p:nvPr>
        </p:nvSpPr>
        <p:spPr/>
        <p:txBody>
          <a:bodyPr/>
          <a:lstStyle/>
          <a:p>
            <a:fld id="{E90C5129-FC5F-4A0E-A98B-D319C5761447}" type="slidenum">
              <a:rPr lang="en-US" smtClean="0"/>
              <a:t>53</a:t>
            </a:fld>
            <a:endParaRPr lang="en-US" dirty="0"/>
          </a:p>
        </p:txBody>
      </p:sp>
    </p:spTree>
    <p:extLst>
      <p:ext uri="{BB962C8B-B14F-4D97-AF65-F5344CB8AC3E}">
        <p14:creationId xmlns:p14="http://schemas.microsoft.com/office/powerpoint/2010/main" val="273627525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Work refusals by teachers and </a:t>
            </a:r>
            <a:r>
              <a:rPr lang="en-CA" dirty="0" err="1" smtClean="0"/>
              <a:t>EAs</a:t>
            </a:r>
            <a:r>
              <a:rPr lang="en-CA" baseline="0" dirty="0" smtClean="0"/>
              <a:t> because of student violence are increasingly a problem for schools. </a:t>
            </a:r>
          </a:p>
          <a:p>
            <a:endParaRPr lang="en-CA" dirty="0" smtClean="0"/>
          </a:p>
          <a:p>
            <a:r>
              <a:rPr lang="en-CA" dirty="0" err="1" smtClean="0"/>
              <a:t>EAs</a:t>
            </a:r>
            <a:r>
              <a:rPr lang="en-CA" baseline="0" dirty="0" smtClean="0"/>
              <a:t> and other school staff are not expressly covered by the regulation under the </a:t>
            </a:r>
            <a:r>
              <a:rPr lang="en-CA" baseline="0" dirty="0" err="1" smtClean="0"/>
              <a:t>OHSA</a:t>
            </a:r>
            <a:r>
              <a:rPr lang="en-CA" baseline="0" dirty="0" smtClean="0"/>
              <a:t> that prohibits teachers from work refusals when student health and safety is at risk.</a:t>
            </a:r>
          </a:p>
          <a:p>
            <a:endParaRPr lang="en-CA" baseline="0" dirty="0" smtClean="0"/>
          </a:p>
          <a:p>
            <a:r>
              <a:rPr lang="en-CA" baseline="0" dirty="0" smtClean="0"/>
              <a:t>Measures to protect staff may include sending student home while new accommodations/safety arrangements are determined; engaging a behavioral consultant; developing a safety plan; PPE; suspending or expelling violent students.</a:t>
            </a:r>
          </a:p>
          <a:p>
            <a:endParaRPr lang="en-CA" baseline="0" dirty="0" smtClean="0"/>
          </a:p>
          <a:p>
            <a:r>
              <a:rPr lang="en-CA" baseline="0" dirty="0" smtClean="0"/>
              <a:t>The impact of the measures on a student with a disability must also be considered.</a:t>
            </a:r>
          </a:p>
          <a:p>
            <a:endParaRPr lang="en-CA" baseline="0" dirty="0" smtClean="0"/>
          </a:p>
          <a:p>
            <a:endParaRPr lang="en-CA" baseline="0" dirty="0" smtClean="0"/>
          </a:p>
          <a:p>
            <a:endParaRPr lang="en-CA" baseline="0" dirty="0" smtClean="0"/>
          </a:p>
          <a:p>
            <a:endParaRPr lang="en-CA" baseline="0" dirty="0" smtClean="0"/>
          </a:p>
          <a:p>
            <a:endParaRPr lang="en-CA" baseline="0" dirty="0" smtClean="0"/>
          </a:p>
          <a:p>
            <a:endParaRPr lang="en-CA" baseline="0" dirty="0" smtClean="0"/>
          </a:p>
          <a:p>
            <a:endParaRPr lang="en-CA" baseline="0" dirty="0" smtClean="0"/>
          </a:p>
          <a:p>
            <a:endParaRPr lang="en-CA" baseline="0" dirty="0" smtClean="0"/>
          </a:p>
          <a:p>
            <a:endParaRPr lang="en-CA" baseline="0" dirty="0" smtClean="0"/>
          </a:p>
          <a:p>
            <a:endParaRPr lang="en-CA" baseline="0" dirty="0" smtClean="0"/>
          </a:p>
          <a:p>
            <a:endParaRPr lang="en-CA" baseline="0" dirty="0" smtClean="0"/>
          </a:p>
          <a:p>
            <a:endParaRPr lang="en-CA" dirty="0"/>
          </a:p>
        </p:txBody>
      </p:sp>
      <p:sp>
        <p:nvSpPr>
          <p:cNvPr id="4" name="Footer Placeholder 3"/>
          <p:cNvSpPr>
            <a:spLocks noGrp="1"/>
          </p:cNvSpPr>
          <p:nvPr>
            <p:ph type="ftr" sz="quarter" idx="10"/>
          </p:nvPr>
        </p:nvSpPr>
        <p:spPr/>
        <p:txBody>
          <a:bodyPr/>
          <a:lstStyle/>
          <a:p>
            <a:r>
              <a:rPr lang="en-US" smtClean="0"/>
              <a:t>Filion Wakely Thorup Angeletti LLP.</a:t>
            </a:r>
            <a:endParaRPr lang="en-US" dirty="0"/>
          </a:p>
        </p:txBody>
      </p:sp>
      <p:sp>
        <p:nvSpPr>
          <p:cNvPr id="5" name="Slide Number Placeholder 4"/>
          <p:cNvSpPr>
            <a:spLocks noGrp="1"/>
          </p:cNvSpPr>
          <p:nvPr>
            <p:ph type="sldNum" sz="quarter" idx="11"/>
          </p:nvPr>
        </p:nvSpPr>
        <p:spPr/>
        <p:txBody>
          <a:bodyPr/>
          <a:lstStyle/>
          <a:p>
            <a:fld id="{E90C5129-FC5F-4A0E-A98B-D319C5761447}" type="slidenum">
              <a:rPr lang="en-US" smtClean="0"/>
              <a:t>54</a:t>
            </a:fld>
            <a:endParaRPr lang="en-US" dirty="0"/>
          </a:p>
        </p:txBody>
      </p:sp>
    </p:spTree>
    <p:extLst>
      <p:ext uri="{BB962C8B-B14F-4D97-AF65-F5344CB8AC3E}">
        <p14:creationId xmlns:p14="http://schemas.microsoft.com/office/powerpoint/2010/main" val="428143845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aseline="0" dirty="0" smtClean="0"/>
          </a:p>
          <a:p>
            <a:endParaRPr lang="en-CA" baseline="0" dirty="0" smtClean="0"/>
          </a:p>
          <a:p>
            <a:endParaRPr lang="en-CA" baseline="0" dirty="0" smtClean="0"/>
          </a:p>
          <a:p>
            <a:endParaRPr lang="en-CA" baseline="0" dirty="0" smtClean="0"/>
          </a:p>
          <a:p>
            <a:endParaRPr lang="en-CA" baseline="0" dirty="0" smtClean="0"/>
          </a:p>
          <a:p>
            <a:endParaRPr lang="en-CA" baseline="0" dirty="0" smtClean="0"/>
          </a:p>
          <a:p>
            <a:endParaRPr lang="en-CA" baseline="0" dirty="0" smtClean="0"/>
          </a:p>
          <a:p>
            <a:endParaRPr lang="en-CA" baseline="0" dirty="0" smtClean="0"/>
          </a:p>
          <a:p>
            <a:endParaRPr lang="en-CA" baseline="0" dirty="0" smtClean="0"/>
          </a:p>
          <a:p>
            <a:endParaRPr lang="en-CA" baseline="0" dirty="0" smtClean="0"/>
          </a:p>
          <a:p>
            <a:endParaRPr lang="en-CA" baseline="0" dirty="0" smtClean="0"/>
          </a:p>
          <a:p>
            <a:endParaRPr lang="en-CA" dirty="0"/>
          </a:p>
        </p:txBody>
      </p:sp>
      <p:sp>
        <p:nvSpPr>
          <p:cNvPr id="4" name="Footer Placeholder 3"/>
          <p:cNvSpPr>
            <a:spLocks noGrp="1"/>
          </p:cNvSpPr>
          <p:nvPr>
            <p:ph type="ftr" sz="quarter" idx="10"/>
          </p:nvPr>
        </p:nvSpPr>
        <p:spPr/>
        <p:txBody>
          <a:bodyPr/>
          <a:lstStyle/>
          <a:p>
            <a:r>
              <a:rPr lang="en-US" smtClean="0"/>
              <a:t>Filion Wakely Thorup Angeletti LLP.</a:t>
            </a:r>
            <a:endParaRPr lang="en-US" dirty="0"/>
          </a:p>
        </p:txBody>
      </p:sp>
      <p:sp>
        <p:nvSpPr>
          <p:cNvPr id="5" name="Slide Number Placeholder 4"/>
          <p:cNvSpPr>
            <a:spLocks noGrp="1"/>
          </p:cNvSpPr>
          <p:nvPr>
            <p:ph type="sldNum" sz="quarter" idx="11"/>
          </p:nvPr>
        </p:nvSpPr>
        <p:spPr/>
        <p:txBody>
          <a:bodyPr/>
          <a:lstStyle/>
          <a:p>
            <a:fld id="{E90C5129-FC5F-4A0E-A98B-D319C5761447}" type="slidenum">
              <a:rPr lang="en-US" smtClean="0"/>
              <a:t>55</a:t>
            </a:fld>
            <a:endParaRPr lang="en-US" dirty="0"/>
          </a:p>
        </p:txBody>
      </p:sp>
    </p:spTree>
    <p:extLst>
      <p:ext uri="{BB962C8B-B14F-4D97-AF65-F5344CB8AC3E}">
        <p14:creationId xmlns:p14="http://schemas.microsoft.com/office/powerpoint/2010/main" val="238156757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endParaRPr lang="en-CA" baseline="0" dirty="0" smtClean="0"/>
          </a:p>
          <a:p>
            <a:r>
              <a:rPr lang="en-CA" dirty="0" smtClean="0">
                <a:latin typeface="Franklin Gothic Medium" panose="020B0603020102020204" pitchFamily="34" charset="0"/>
              </a:rPr>
              <a:t>In </a:t>
            </a:r>
            <a:r>
              <a:rPr lang="en-US" i="1" dirty="0" smtClean="0">
                <a:latin typeface="Franklin Gothic Medium" panose="020B0603020102020204" pitchFamily="34" charset="0"/>
              </a:rPr>
              <a:t>Kendal v. St. Paul's Roman Catholic Separate School Division No. 20</a:t>
            </a:r>
            <a:r>
              <a:rPr lang="en-US" dirty="0" smtClean="0">
                <a:latin typeface="Franklin Gothic Medium" panose="020B0603020102020204" pitchFamily="34" charset="0"/>
              </a:rPr>
              <a:t>, 2003 </a:t>
            </a:r>
            <a:r>
              <a:rPr lang="en-US" dirty="0" err="1" smtClean="0">
                <a:latin typeface="Franklin Gothic Medium" panose="020B0603020102020204" pitchFamily="34" charset="0"/>
              </a:rPr>
              <a:t>SKQB</a:t>
            </a:r>
            <a:r>
              <a:rPr lang="en-US" dirty="0" smtClean="0">
                <a:latin typeface="Franklin Gothic Medium" panose="020B0603020102020204" pitchFamily="34" charset="0"/>
              </a:rPr>
              <a:t> 214 (affirmed upon appeal: 2004 </a:t>
            </a:r>
            <a:r>
              <a:rPr lang="en-US" dirty="0" err="1" smtClean="0">
                <a:latin typeface="Franklin Gothic Medium" panose="020B0603020102020204" pitchFamily="34" charset="0"/>
              </a:rPr>
              <a:t>SKCA</a:t>
            </a:r>
            <a:r>
              <a:rPr lang="en-US" dirty="0" smtClean="0">
                <a:latin typeface="Franklin Gothic Medium" panose="020B0603020102020204" pitchFamily="34" charset="0"/>
              </a:rPr>
              <a:t> 86), a student, Robbie, was diagnosed with Asperger’s, and had a violent episode. He was restrained by teachers, including his special education teacher, and when they let him go, he hit the teacher in the head, causing </a:t>
            </a:r>
            <a:r>
              <a:rPr lang="en-CA" dirty="0" smtClean="0">
                <a:latin typeface="Franklin Gothic Medium" panose="020B0603020102020204" pitchFamily="34" charset="0"/>
              </a:rPr>
              <a:t>recurring headaches, nausea, numbness, and slight drooping on the right side of her face</a:t>
            </a:r>
          </a:p>
          <a:p>
            <a:endParaRPr lang="en-CA" dirty="0" smtClean="0">
              <a:latin typeface="Franklin Gothic Medium" panose="020B0603020102020204" pitchFamily="34" charset="0"/>
            </a:endParaRPr>
          </a:p>
          <a:p>
            <a:r>
              <a:rPr lang="en-CA" dirty="0" smtClean="0">
                <a:latin typeface="Franklin Gothic Medium" panose="020B0603020102020204" pitchFamily="34" charset="0"/>
              </a:rPr>
              <a:t>The Court balanced the teacher’s right to be safe in the workplace against Robbie’s right to equal education, finding that no reasonable alternatives were available</a:t>
            </a:r>
            <a:r>
              <a:rPr lang="en-CA" baseline="0" dirty="0" smtClean="0">
                <a:latin typeface="Franklin Gothic Medium" panose="020B0603020102020204" pitchFamily="34" charset="0"/>
              </a:rPr>
              <a:t> that would take Robbie outside of the workplace, and those involved in Robbie’s education believed he could benefit from his current placement. In other words, Robbie’s right to an equal education outweighed the teacher’s right to a safe workplace. </a:t>
            </a:r>
          </a:p>
          <a:p>
            <a:endParaRPr lang="en-CA" baseline="0" dirty="0" smtClean="0">
              <a:latin typeface="Franklin Gothic Medium" panose="020B0603020102020204" pitchFamily="34" charset="0"/>
            </a:endParaRPr>
          </a:p>
          <a:p>
            <a:r>
              <a:rPr lang="en-CA" baseline="0" dirty="0" smtClean="0">
                <a:latin typeface="Franklin Gothic Medium" panose="020B0603020102020204" pitchFamily="34" charset="0"/>
              </a:rPr>
              <a:t>In addition, the Board had taken numerous steps to address and prepare for Robbie’s behaviour:</a:t>
            </a:r>
          </a:p>
          <a:p>
            <a:pPr marL="228600" indent="-228600">
              <a:buAutoNum type="arabicPeriod"/>
            </a:pPr>
            <a:r>
              <a:rPr lang="en-CA" baseline="0" dirty="0" smtClean="0">
                <a:latin typeface="Franklin Gothic Medium" panose="020B0603020102020204" pitchFamily="34" charset="0"/>
              </a:rPr>
              <a:t>The Board employed a consultant who specialized in learning for children with disabilities, and designed programs specific for these students</a:t>
            </a:r>
          </a:p>
          <a:p>
            <a:pPr marL="228600" indent="-228600">
              <a:buAutoNum type="arabicPeriod"/>
            </a:pPr>
            <a:r>
              <a:rPr lang="en-CA" baseline="0" dirty="0" smtClean="0">
                <a:latin typeface="Franklin Gothic Medium" panose="020B0603020102020204" pitchFamily="34" charset="0"/>
              </a:rPr>
              <a:t>The consultant and Robbie’s educational team would meet at the start of each school year to plan his program</a:t>
            </a:r>
          </a:p>
          <a:p>
            <a:pPr marL="228600" indent="-228600">
              <a:buAutoNum type="arabicPeriod"/>
            </a:pPr>
            <a:r>
              <a:rPr lang="en-CA" baseline="0" dirty="0" smtClean="0">
                <a:latin typeface="Franklin Gothic Medium" panose="020B0603020102020204" pitchFamily="34" charset="0"/>
              </a:rPr>
              <a:t>Meetings were held regularly to discuss any issues that arose</a:t>
            </a:r>
          </a:p>
          <a:p>
            <a:pPr marL="228600" indent="-228600">
              <a:buAutoNum type="arabicPeriod"/>
            </a:pPr>
            <a:r>
              <a:rPr lang="en-CA" baseline="0" dirty="0" smtClean="0">
                <a:latin typeface="Franklin Gothic Medium" panose="020B0603020102020204" pitchFamily="34" charset="0"/>
              </a:rPr>
              <a:t>A meeting was held very early on to make all staff aware of Robbie’s behavioural challenges and aggression</a:t>
            </a:r>
          </a:p>
          <a:p>
            <a:pPr marL="228600" indent="-228600">
              <a:buAutoNum type="arabicPeriod"/>
            </a:pPr>
            <a:r>
              <a:rPr lang="en-CA" baseline="0" dirty="0" smtClean="0">
                <a:latin typeface="Franklin Gothic Medium" panose="020B0603020102020204" pitchFamily="34" charset="0"/>
              </a:rPr>
              <a:t>Robbie was assigned a teacher assistant to be with him at all times to ensure he had one-on-one supervision</a:t>
            </a:r>
          </a:p>
          <a:p>
            <a:pPr marL="228600" indent="-228600">
              <a:buAutoNum type="arabicPeriod"/>
            </a:pPr>
            <a:r>
              <a:rPr lang="en-CA" baseline="0" dirty="0" smtClean="0">
                <a:latin typeface="Franklin Gothic Medium" panose="020B0603020102020204" pitchFamily="34" charset="0"/>
              </a:rPr>
              <a:t>A separate classroom was available for special education teachers and students</a:t>
            </a:r>
          </a:p>
          <a:p>
            <a:pPr marL="228600" indent="-228600">
              <a:buAutoNum type="arabicPeriod"/>
            </a:pPr>
            <a:r>
              <a:rPr lang="en-CA" baseline="0" dirty="0" smtClean="0">
                <a:latin typeface="Franklin Gothic Medium" panose="020B0603020102020204" pitchFamily="34" charset="0"/>
              </a:rPr>
              <a:t>The pupil-to-teacher ratio was very reduced</a:t>
            </a:r>
          </a:p>
          <a:p>
            <a:pPr marL="228600" indent="-228600">
              <a:buAutoNum type="arabicPeriod"/>
            </a:pPr>
            <a:r>
              <a:rPr lang="en-CA" baseline="0" dirty="0" smtClean="0">
                <a:latin typeface="Franklin Gothic Medium" panose="020B0603020102020204" pitchFamily="34" charset="0"/>
              </a:rPr>
              <a:t>No one identified they were afraid for their safety because of Robbie</a:t>
            </a:r>
          </a:p>
          <a:p>
            <a:pPr marL="228600" indent="-228600">
              <a:buAutoNum type="arabicPeriod"/>
            </a:pPr>
            <a:endParaRPr lang="en-CA" baseline="0" dirty="0" smtClean="0">
              <a:latin typeface="Franklin Gothic Medium" panose="020B0603020102020204" pitchFamily="34" charset="0"/>
            </a:endParaRPr>
          </a:p>
          <a:p>
            <a:pPr marL="0" indent="0">
              <a:buNone/>
            </a:pPr>
            <a:r>
              <a:rPr lang="en-CA" baseline="0" dirty="0" smtClean="0">
                <a:latin typeface="Franklin Gothic Medium" panose="020B0603020102020204" pitchFamily="34" charset="0"/>
              </a:rPr>
              <a:t>While the Board clearly owed a duty of care to its employees (i.e. to maintain a safe workplace), the Board had taken sufficient steps to ameliorate the risks, specifically recognizing the “careful planning that went into the programs”.</a:t>
            </a:r>
            <a:endParaRPr lang="en-CA" dirty="0" smtClean="0">
              <a:latin typeface="Franklin Gothic Medium" panose="020B0603020102020204" pitchFamily="34" charset="0"/>
            </a:endParaRPr>
          </a:p>
          <a:p>
            <a:endParaRPr lang="en-CA" baseline="0" dirty="0" smtClean="0"/>
          </a:p>
          <a:p>
            <a:endParaRPr lang="en-CA" baseline="0" dirty="0" smtClean="0"/>
          </a:p>
          <a:p>
            <a:endParaRPr lang="en-CA" baseline="0" dirty="0" smtClean="0"/>
          </a:p>
          <a:p>
            <a:endParaRPr lang="en-CA" baseline="0" dirty="0" smtClean="0"/>
          </a:p>
          <a:p>
            <a:endParaRPr lang="en-CA" baseline="0" dirty="0" smtClean="0"/>
          </a:p>
          <a:p>
            <a:endParaRPr lang="en-CA" baseline="0" dirty="0" smtClean="0"/>
          </a:p>
          <a:p>
            <a:endParaRPr lang="en-CA" baseline="0" dirty="0" smtClean="0"/>
          </a:p>
          <a:p>
            <a:endParaRPr lang="en-CA" baseline="0" dirty="0" smtClean="0"/>
          </a:p>
          <a:p>
            <a:endParaRPr lang="en-CA" baseline="0" dirty="0" smtClean="0"/>
          </a:p>
          <a:p>
            <a:endParaRPr lang="en-CA" baseline="0" dirty="0" smtClean="0"/>
          </a:p>
          <a:p>
            <a:endParaRPr lang="en-CA" dirty="0"/>
          </a:p>
        </p:txBody>
      </p:sp>
      <p:sp>
        <p:nvSpPr>
          <p:cNvPr id="4" name="Footer Placeholder 3"/>
          <p:cNvSpPr>
            <a:spLocks noGrp="1"/>
          </p:cNvSpPr>
          <p:nvPr>
            <p:ph type="ftr" sz="quarter" idx="10"/>
          </p:nvPr>
        </p:nvSpPr>
        <p:spPr/>
        <p:txBody>
          <a:bodyPr/>
          <a:lstStyle/>
          <a:p>
            <a:r>
              <a:rPr lang="en-US" smtClean="0"/>
              <a:t>Filion Wakely Thorup Angeletti LLP.</a:t>
            </a:r>
            <a:endParaRPr lang="en-US" dirty="0"/>
          </a:p>
        </p:txBody>
      </p:sp>
      <p:sp>
        <p:nvSpPr>
          <p:cNvPr id="5" name="Slide Number Placeholder 4"/>
          <p:cNvSpPr>
            <a:spLocks noGrp="1"/>
          </p:cNvSpPr>
          <p:nvPr>
            <p:ph type="sldNum" sz="quarter" idx="11"/>
          </p:nvPr>
        </p:nvSpPr>
        <p:spPr/>
        <p:txBody>
          <a:bodyPr/>
          <a:lstStyle/>
          <a:p>
            <a:fld id="{E90C5129-FC5F-4A0E-A98B-D319C5761447}" type="slidenum">
              <a:rPr lang="en-US" smtClean="0"/>
              <a:t>56</a:t>
            </a:fld>
            <a:endParaRPr lang="en-US" dirty="0"/>
          </a:p>
        </p:txBody>
      </p:sp>
    </p:spTree>
    <p:extLst>
      <p:ext uri="{BB962C8B-B14F-4D97-AF65-F5344CB8AC3E}">
        <p14:creationId xmlns:p14="http://schemas.microsoft.com/office/powerpoint/2010/main" val="141505151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endParaRPr lang="en-CA" i="0" baseline="0" dirty="0" smtClean="0"/>
          </a:p>
          <a:p>
            <a:r>
              <a:rPr lang="en-CA" i="0" baseline="0" dirty="0" smtClean="0"/>
              <a:t>In </a:t>
            </a:r>
            <a:r>
              <a:rPr lang="en-CA" i="0" baseline="0" dirty="0" smtClean="0"/>
              <a:t>this case, </a:t>
            </a:r>
            <a:r>
              <a:rPr lang="en-CA" dirty="0" smtClean="0">
                <a:latin typeface="Franklin Gothic Medium" panose="020B0603020102020204" pitchFamily="34" charset="0"/>
              </a:rPr>
              <a:t>Zachary, physically assaulted an educational assistant and other students on several occasions. The school notified the parents that Zachary would be moved to a special needs school for safety reasons. Zachary’s parents objected as a circumvention of his rights as an exceptional student - that only the Identification, Placement and Review Committee can address safety issues.</a:t>
            </a:r>
            <a:r>
              <a:rPr lang="en-CA" baseline="0" dirty="0" smtClean="0">
                <a:latin typeface="Franklin Gothic Medium" panose="020B0603020102020204" pitchFamily="34" charset="0"/>
              </a:rPr>
              <a:t> The Board relied upon its obligations under the Education Act regarding safe schools.</a:t>
            </a:r>
            <a:endParaRPr lang="en-CA" dirty="0" smtClean="0">
              <a:latin typeface="Franklin Gothic Medium" panose="020B0603020102020204" pitchFamily="34" charset="0"/>
            </a:endParaRPr>
          </a:p>
          <a:p>
            <a:endParaRPr lang="en-CA" i="0" baseline="0" dirty="0" smtClean="0"/>
          </a:p>
          <a:p>
            <a:r>
              <a:rPr lang="en-CA" i="0" baseline="0" dirty="0" smtClean="0"/>
              <a:t>The Court assessed whether Zachary had a right to attend a particular school, and balanced this with the Board’s obligation to maintain a safe school for students and safe working environment for teachers, as well as keeping Zachary himself safe.</a:t>
            </a:r>
          </a:p>
          <a:p>
            <a:endParaRPr lang="en-CA" i="0" baseline="0" dirty="0" smtClean="0"/>
          </a:p>
          <a:p>
            <a:r>
              <a:rPr lang="en-CA" b="1" i="0" baseline="0" dirty="0" smtClean="0"/>
              <a:t>The Court recognized that while students do have a right to attend public schools in a certain district, they do </a:t>
            </a:r>
            <a:r>
              <a:rPr lang="en-CA" b="1" i="0" u="sng" baseline="0" dirty="0" smtClean="0"/>
              <a:t>not</a:t>
            </a:r>
            <a:r>
              <a:rPr lang="en-CA" b="1" i="0" baseline="0" dirty="0" smtClean="0"/>
              <a:t> have a right to attend any particular school within that district. Further, the Board retains authority to transfer students for safety reasons. Such transfers are open to judicial review, and they must be made fairly and with just cause. This is no different for exceptional students.</a:t>
            </a:r>
          </a:p>
          <a:p>
            <a:endParaRPr lang="en-CA" b="1" i="0" baseline="0" dirty="0" smtClean="0"/>
          </a:p>
          <a:p>
            <a:r>
              <a:rPr lang="en-CA" b="1" i="0" baseline="0" dirty="0" smtClean="0"/>
              <a:t>The Court further determined that the Board had acted fairly, in light of Zachary’s regular disruptions in class, violence towards the educational assistant and teachers, and escalation of physical aggression towards other students. While the school did have a plan in place for Zachary’s education and behaviour, this was not sufficient to manage his behavioural outbursts, which were primarily directed at the educational assistant.</a:t>
            </a:r>
            <a:endParaRPr lang="en-CA" b="1" baseline="0" dirty="0" smtClean="0"/>
          </a:p>
        </p:txBody>
      </p:sp>
      <p:sp>
        <p:nvSpPr>
          <p:cNvPr id="4" name="Footer Placeholder 3"/>
          <p:cNvSpPr>
            <a:spLocks noGrp="1"/>
          </p:cNvSpPr>
          <p:nvPr>
            <p:ph type="ftr" sz="quarter" idx="10"/>
          </p:nvPr>
        </p:nvSpPr>
        <p:spPr/>
        <p:txBody>
          <a:bodyPr/>
          <a:lstStyle/>
          <a:p>
            <a:r>
              <a:rPr lang="en-US" smtClean="0"/>
              <a:t>Filion Wakely Thorup Angeletti LLP.</a:t>
            </a:r>
            <a:endParaRPr lang="en-US" dirty="0"/>
          </a:p>
        </p:txBody>
      </p:sp>
      <p:sp>
        <p:nvSpPr>
          <p:cNvPr id="5" name="Slide Number Placeholder 4"/>
          <p:cNvSpPr>
            <a:spLocks noGrp="1"/>
          </p:cNvSpPr>
          <p:nvPr>
            <p:ph type="sldNum" sz="quarter" idx="11"/>
          </p:nvPr>
        </p:nvSpPr>
        <p:spPr/>
        <p:txBody>
          <a:bodyPr/>
          <a:lstStyle/>
          <a:p>
            <a:fld id="{E90C5129-FC5F-4A0E-A98B-D319C5761447}" type="slidenum">
              <a:rPr lang="en-US" smtClean="0"/>
              <a:t>57</a:t>
            </a:fld>
            <a:endParaRPr lang="en-US" dirty="0"/>
          </a:p>
        </p:txBody>
      </p:sp>
    </p:spTree>
    <p:extLst>
      <p:ext uri="{BB962C8B-B14F-4D97-AF65-F5344CB8AC3E}">
        <p14:creationId xmlns:p14="http://schemas.microsoft.com/office/powerpoint/2010/main" val="36601124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aseline="0" dirty="0" smtClean="0"/>
          </a:p>
          <a:p>
            <a:endParaRPr lang="en-CA" baseline="0" dirty="0" smtClean="0"/>
          </a:p>
          <a:p>
            <a:endParaRPr lang="en-CA" baseline="0" dirty="0" smtClean="0"/>
          </a:p>
          <a:p>
            <a:endParaRPr lang="en-CA" baseline="0" dirty="0" smtClean="0"/>
          </a:p>
          <a:p>
            <a:endParaRPr lang="en-CA" baseline="0" dirty="0" smtClean="0"/>
          </a:p>
          <a:p>
            <a:endParaRPr lang="en-CA" baseline="0" dirty="0" smtClean="0"/>
          </a:p>
          <a:p>
            <a:endParaRPr lang="en-CA" baseline="0" dirty="0" smtClean="0"/>
          </a:p>
          <a:p>
            <a:endParaRPr lang="en-CA" baseline="0" dirty="0" smtClean="0"/>
          </a:p>
          <a:p>
            <a:endParaRPr lang="en-CA" baseline="0" dirty="0" smtClean="0"/>
          </a:p>
          <a:p>
            <a:endParaRPr lang="en-CA" baseline="0" dirty="0" smtClean="0"/>
          </a:p>
          <a:p>
            <a:endParaRPr lang="en-CA" dirty="0"/>
          </a:p>
        </p:txBody>
      </p:sp>
      <p:sp>
        <p:nvSpPr>
          <p:cNvPr id="4" name="Footer Placeholder 3"/>
          <p:cNvSpPr>
            <a:spLocks noGrp="1"/>
          </p:cNvSpPr>
          <p:nvPr>
            <p:ph type="ftr" sz="quarter" idx="10"/>
          </p:nvPr>
        </p:nvSpPr>
        <p:spPr/>
        <p:txBody>
          <a:bodyPr/>
          <a:lstStyle/>
          <a:p>
            <a:r>
              <a:rPr lang="en-US" smtClean="0"/>
              <a:t>Filion Wakely Thorup Angeletti LLP.</a:t>
            </a:r>
            <a:endParaRPr lang="en-US" dirty="0"/>
          </a:p>
        </p:txBody>
      </p:sp>
      <p:sp>
        <p:nvSpPr>
          <p:cNvPr id="5" name="Slide Number Placeholder 4"/>
          <p:cNvSpPr>
            <a:spLocks noGrp="1"/>
          </p:cNvSpPr>
          <p:nvPr>
            <p:ph type="sldNum" sz="quarter" idx="11"/>
          </p:nvPr>
        </p:nvSpPr>
        <p:spPr/>
        <p:txBody>
          <a:bodyPr/>
          <a:lstStyle/>
          <a:p>
            <a:fld id="{E90C5129-FC5F-4A0E-A98B-D319C5761447}" type="slidenum">
              <a:rPr lang="en-US" smtClean="0"/>
              <a:t>58</a:t>
            </a:fld>
            <a:endParaRPr lang="en-US" dirty="0"/>
          </a:p>
        </p:txBody>
      </p:sp>
    </p:spTree>
    <p:extLst>
      <p:ext uri="{BB962C8B-B14F-4D97-AF65-F5344CB8AC3E}">
        <p14:creationId xmlns:p14="http://schemas.microsoft.com/office/powerpoint/2010/main" val="68865866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0.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2.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4.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5.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6.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7.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8.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9.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3.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0.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3.png"/></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Contrac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1"/>
          <p:cNvSpPr>
            <a:spLocks noGrp="1"/>
          </p:cNvSpPr>
          <p:nvPr>
            <p:ph type="ctrTitle" hasCustomPrompt="1"/>
          </p:nvPr>
        </p:nvSpPr>
        <p:spPr>
          <a:xfrm>
            <a:off x="2520828" y="1909786"/>
            <a:ext cx="4408712" cy="842124"/>
          </a:xfrm>
          <a:prstGeom prst="rect">
            <a:avLst/>
          </a:prstGeom>
        </p:spPr>
        <p:txBody>
          <a:bodyPr/>
          <a:lstStyle>
            <a:lvl1pPr>
              <a:defRPr sz="4000" b="1">
                <a:solidFill>
                  <a:schemeClr val="bg1"/>
                </a:solidFill>
                <a:latin typeface="Franklin Gothic Medium" panose="020B0603020102020204" pitchFamily="34" charset="0"/>
                <a:cs typeface="Arial" pitchFamily="34" charset="0"/>
              </a:defRPr>
            </a:lvl1pPr>
          </a:lstStyle>
          <a:p>
            <a:r>
              <a:rPr lang="en-US" dirty="0" smtClean="0"/>
              <a:t>Click to edit title</a:t>
            </a:r>
            <a:endParaRPr lang="en-US" dirty="0"/>
          </a:p>
        </p:txBody>
      </p:sp>
      <p:sp>
        <p:nvSpPr>
          <p:cNvPr id="9" name="Subtitle 2"/>
          <p:cNvSpPr>
            <a:spLocks noGrp="1"/>
          </p:cNvSpPr>
          <p:nvPr>
            <p:ph type="subTitle" idx="1" hasCustomPrompt="1"/>
          </p:nvPr>
        </p:nvSpPr>
        <p:spPr>
          <a:xfrm>
            <a:off x="2768145" y="3378312"/>
            <a:ext cx="3914079" cy="567714"/>
          </a:xfrm>
          <a:prstGeom prst="rect">
            <a:avLst/>
          </a:prstGeom>
        </p:spPr>
        <p:txBody>
          <a:bodyPr/>
          <a:lstStyle>
            <a:lvl1pPr marL="0" indent="0" algn="ctr">
              <a:buNone/>
              <a:defRPr sz="2000" b="1" baseline="0">
                <a:solidFill>
                  <a:schemeClr val="bg1"/>
                </a:solidFill>
                <a:latin typeface="Franklin Gothic Medium" panose="020B0603020102020204"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Date and Presenter(s)</a:t>
            </a:r>
            <a:endParaRPr lang="en-US" dirty="0"/>
          </a:p>
        </p:txBody>
      </p:sp>
      <p:grpSp>
        <p:nvGrpSpPr>
          <p:cNvPr id="3" name="Group 2"/>
          <p:cNvGrpSpPr/>
          <p:nvPr userDrawn="1"/>
        </p:nvGrpSpPr>
        <p:grpSpPr>
          <a:xfrm>
            <a:off x="151280" y="179750"/>
            <a:ext cx="3539976" cy="312388"/>
            <a:chOff x="151280" y="179750"/>
            <a:chExt cx="3539976" cy="312388"/>
          </a:xfrm>
        </p:grpSpPr>
        <p:grpSp>
          <p:nvGrpSpPr>
            <p:cNvPr id="17" name="Group 16"/>
            <p:cNvGrpSpPr/>
            <p:nvPr userDrawn="1"/>
          </p:nvGrpSpPr>
          <p:grpSpPr>
            <a:xfrm>
              <a:off x="151280" y="179750"/>
              <a:ext cx="2282465" cy="312388"/>
              <a:chOff x="5398297" y="4638539"/>
              <a:chExt cx="2282465" cy="312388"/>
            </a:xfrm>
          </p:grpSpPr>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98297" y="4638539"/>
                <a:ext cx="945130" cy="312388"/>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640593" y="4695341"/>
                <a:ext cx="1040169" cy="198784"/>
              </a:xfrm>
              <a:prstGeom prst="rect">
                <a:avLst/>
              </a:prstGeom>
            </p:spPr>
          </p:pic>
        </p:grpSp>
        <p:pic>
          <p:nvPicPr>
            <p:cNvPr id="2" name="Picture 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646613" y="242394"/>
              <a:ext cx="1044643" cy="187100"/>
            </a:xfrm>
            <a:prstGeom prst="rect">
              <a:avLst/>
            </a:prstGeom>
          </p:spPr>
        </p:pic>
      </p:grpSp>
    </p:spTree>
    <p:extLst>
      <p:ext uri="{BB962C8B-B14F-4D97-AF65-F5344CB8AC3E}">
        <p14:creationId xmlns:p14="http://schemas.microsoft.com/office/powerpoint/2010/main" val="261710913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_Meet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2" name="Subtitle 2"/>
          <p:cNvSpPr>
            <a:spLocks noGrp="1"/>
          </p:cNvSpPr>
          <p:nvPr>
            <p:ph type="subTitle" idx="1" hasCustomPrompt="1"/>
          </p:nvPr>
        </p:nvSpPr>
        <p:spPr>
          <a:xfrm>
            <a:off x="260587" y="1938286"/>
            <a:ext cx="3566662" cy="388637"/>
          </a:xfrm>
          <a:prstGeom prst="rect">
            <a:avLst/>
          </a:prstGeom>
        </p:spPr>
        <p:txBody>
          <a:bodyPr/>
          <a:lstStyle>
            <a:lvl1pPr marL="0" indent="0" algn="ctr">
              <a:buNone/>
              <a:defRPr sz="2000" b="1" baseline="0">
                <a:solidFill>
                  <a:srgbClr val="026AB6"/>
                </a:solidFill>
                <a:latin typeface="Franklin Gothic Medium" panose="020B0603020102020204"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Date and Presenter(s)</a:t>
            </a:r>
            <a:endParaRPr lang="en-US" dirty="0"/>
          </a:p>
        </p:txBody>
      </p:sp>
      <p:sp>
        <p:nvSpPr>
          <p:cNvPr id="5" name="Title Placeholder 1"/>
          <p:cNvSpPr>
            <a:spLocks noGrp="1"/>
          </p:cNvSpPr>
          <p:nvPr>
            <p:ph type="title" hasCustomPrompt="1"/>
          </p:nvPr>
        </p:nvSpPr>
        <p:spPr>
          <a:xfrm>
            <a:off x="260587" y="1003439"/>
            <a:ext cx="3566662" cy="635307"/>
          </a:xfrm>
          <a:prstGeom prst="rect">
            <a:avLst/>
          </a:prstGeom>
        </p:spPr>
        <p:txBody>
          <a:bodyPr vert="horz" lIns="91440" tIns="45720" rIns="91440" bIns="45720" rtlCol="0" anchor="ctr">
            <a:noAutofit/>
          </a:bodyPr>
          <a:lstStyle>
            <a:lvl1pPr>
              <a:defRPr sz="3600" b="1" baseline="0">
                <a:solidFill>
                  <a:srgbClr val="026AB6"/>
                </a:solidFill>
                <a:latin typeface="Franklin Gothic Medium" panose="020B0603020102020204" pitchFamily="34" charset="0"/>
                <a:cs typeface="Arial" pitchFamily="34" charset="0"/>
              </a:defRPr>
            </a:lvl1pPr>
          </a:lstStyle>
          <a:p>
            <a:r>
              <a:rPr lang="en-US" dirty="0" smtClean="0"/>
              <a:t>Click to edit title</a:t>
            </a:r>
            <a:endParaRPr lang="en-US" dirty="0"/>
          </a:p>
        </p:txBody>
      </p:sp>
      <p:grpSp>
        <p:nvGrpSpPr>
          <p:cNvPr id="25" name="Group 24"/>
          <p:cNvGrpSpPr/>
          <p:nvPr userDrawn="1"/>
        </p:nvGrpSpPr>
        <p:grpSpPr>
          <a:xfrm>
            <a:off x="260587" y="4345576"/>
            <a:ext cx="3448742" cy="640081"/>
            <a:chOff x="5325145" y="4451814"/>
            <a:chExt cx="3448742" cy="640081"/>
          </a:xfrm>
        </p:grpSpPr>
        <p:grpSp>
          <p:nvGrpSpPr>
            <p:cNvPr id="26" name="Group 25"/>
            <p:cNvGrpSpPr/>
            <p:nvPr userDrawn="1"/>
          </p:nvGrpSpPr>
          <p:grpSpPr>
            <a:xfrm>
              <a:off x="5325145" y="4451814"/>
              <a:ext cx="2225820" cy="640081"/>
              <a:chOff x="5556228" y="4394223"/>
              <a:chExt cx="2225820" cy="640081"/>
            </a:xfrm>
          </p:grpSpPr>
          <p:pic>
            <p:nvPicPr>
              <p:cNvPr id="28" name="Picture 2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90896" y="4687565"/>
                <a:ext cx="891152" cy="169966"/>
              </a:xfrm>
              <a:prstGeom prst="rect">
                <a:avLst/>
              </a:prstGeom>
            </p:spPr>
          </p:pic>
          <p:pic>
            <p:nvPicPr>
              <p:cNvPr id="29" name="Picture 2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556228" y="4394223"/>
                <a:ext cx="1237491" cy="640081"/>
              </a:xfrm>
              <a:prstGeom prst="rect">
                <a:avLst/>
              </a:prstGeom>
            </p:spPr>
          </p:pic>
        </p:grpSp>
        <p:pic>
          <p:nvPicPr>
            <p:cNvPr id="27" name="Picture 2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718685" y="4735643"/>
              <a:ext cx="1055202" cy="188992"/>
            </a:xfrm>
            <a:prstGeom prst="rect">
              <a:avLst/>
            </a:prstGeom>
          </p:spPr>
        </p:pic>
      </p:grpSp>
    </p:spTree>
    <p:extLst>
      <p:ext uri="{BB962C8B-B14F-4D97-AF65-F5344CB8AC3E}">
        <p14:creationId xmlns:p14="http://schemas.microsoft.com/office/powerpoint/2010/main" val="64476496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_Industri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userDrawn="1"/>
        </p:nvSpPr>
        <p:spPr>
          <a:xfrm>
            <a:off x="1" y="0"/>
            <a:ext cx="1645920" cy="1576251"/>
          </a:xfrm>
          <a:prstGeom prst="rect">
            <a:avLst/>
          </a:prstGeom>
          <a:solidFill>
            <a:schemeClr val="dk1">
              <a:alpha val="3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CA"/>
          </a:p>
        </p:txBody>
      </p:sp>
      <p:sp>
        <p:nvSpPr>
          <p:cNvPr id="10" name="Rectangle 9"/>
          <p:cNvSpPr/>
          <p:nvPr userDrawn="1"/>
        </p:nvSpPr>
        <p:spPr>
          <a:xfrm>
            <a:off x="0" y="3130929"/>
            <a:ext cx="9143999" cy="2012571"/>
          </a:xfrm>
          <a:prstGeom prst="rect">
            <a:avLst/>
          </a:prstGeom>
          <a:solidFill>
            <a:schemeClr val="dk1">
              <a:alpha val="32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CA"/>
          </a:p>
        </p:txBody>
      </p:sp>
      <p:sp>
        <p:nvSpPr>
          <p:cNvPr id="8" name="Title 1"/>
          <p:cNvSpPr>
            <a:spLocks noGrp="1"/>
          </p:cNvSpPr>
          <p:nvPr>
            <p:ph type="ctrTitle" hasCustomPrompt="1"/>
          </p:nvPr>
        </p:nvSpPr>
        <p:spPr>
          <a:xfrm>
            <a:off x="0" y="3130930"/>
            <a:ext cx="9143999" cy="842124"/>
          </a:xfrm>
          <a:prstGeom prst="rect">
            <a:avLst/>
          </a:prstGeom>
        </p:spPr>
        <p:txBody>
          <a:bodyPr/>
          <a:lstStyle>
            <a:lvl1pPr>
              <a:defRPr sz="4000" b="1">
                <a:solidFill>
                  <a:schemeClr val="bg1"/>
                </a:solidFill>
                <a:latin typeface="Franklin Gothic Medium" panose="020B0603020102020204" pitchFamily="34" charset="0"/>
                <a:cs typeface="Arial" pitchFamily="34" charset="0"/>
              </a:defRPr>
            </a:lvl1pPr>
          </a:lstStyle>
          <a:p>
            <a:r>
              <a:rPr lang="en-US" dirty="0" smtClean="0"/>
              <a:t>Click to edit title</a:t>
            </a:r>
            <a:endParaRPr lang="en-US" dirty="0"/>
          </a:p>
        </p:txBody>
      </p:sp>
      <p:sp>
        <p:nvSpPr>
          <p:cNvPr id="9" name="Subtitle 2"/>
          <p:cNvSpPr>
            <a:spLocks noGrp="1"/>
          </p:cNvSpPr>
          <p:nvPr>
            <p:ph type="subTitle" idx="1" hasCustomPrompt="1"/>
          </p:nvPr>
        </p:nvSpPr>
        <p:spPr>
          <a:xfrm>
            <a:off x="2367643" y="4046245"/>
            <a:ext cx="4408712" cy="421250"/>
          </a:xfrm>
          <a:prstGeom prst="rect">
            <a:avLst/>
          </a:prstGeom>
        </p:spPr>
        <p:txBody>
          <a:bodyPr/>
          <a:lstStyle>
            <a:lvl1pPr marL="0" indent="0" algn="ctr">
              <a:buNone/>
              <a:defRPr sz="2000" b="1" baseline="0">
                <a:solidFill>
                  <a:schemeClr val="bg1"/>
                </a:solidFill>
                <a:latin typeface="Franklin Gothic Medium" panose="020B0603020102020204"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Date and Presenter(s)</a:t>
            </a:r>
            <a:endParaRPr lang="en-US" dirty="0"/>
          </a:p>
        </p:txBody>
      </p:sp>
      <p:grpSp>
        <p:nvGrpSpPr>
          <p:cNvPr id="4" name="Group 3"/>
          <p:cNvGrpSpPr/>
          <p:nvPr userDrawn="1"/>
        </p:nvGrpSpPr>
        <p:grpSpPr>
          <a:xfrm>
            <a:off x="229389" y="218227"/>
            <a:ext cx="1040169" cy="1125775"/>
            <a:chOff x="229389" y="218227"/>
            <a:chExt cx="1040169" cy="1125775"/>
          </a:xfrm>
        </p:grpSpPr>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29389" y="218227"/>
              <a:ext cx="945130" cy="312388"/>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29389" y="738502"/>
              <a:ext cx="1040169" cy="198784"/>
            </a:xfrm>
            <a:prstGeom prst="rect">
              <a:avLst/>
            </a:prstGeom>
          </p:spPr>
        </p:pic>
        <p:pic>
          <p:nvPicPr>
            <p:cNvPr id="3" name="Picture 2"/>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29389" y="1157703"/>
              <a:ext cx="1040169" cy="186299"/>
            </a:xfrm>
            <a:prstGeom prst="rect">
              <a:avLst/>
            </a:prstGeom>
          </p:spPr>
        </p:pic>
      </p:grpSp>
    </p:spTree>
    <p:extLst>
      <p:ext uri="{BB962C8B-B14F-4D97-AF65-F5344CB8AC3E}">
        <p14:creationId xmlns:p14="http://schemas.microsoft.com/office/powerpoint/2010/main" val="333454355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_Construc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userDrawn="1"/>
        </p:nvSpPr>
        <p:spPr>
          <a:xfrm>
            <a:off x="1" y="0"/>
            <a:ext cx="1645920" cy="1576251"/>
          </a:xfrm>
          <a:prstGeom prst="rect">
            <a:avLst/>
          </a:prstGeom>
          <a:solidFill>
            <a:schemeClr val="dk1">
              <a:alpha val="3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CA"/>
          </a:p>
        </p:txBody>
      </p:sp>
      <p:sp>
        <p:nvSpPr>
          <p:cNvPr id="10" name="Rectangle 9"/>
          <p:cNvSpPr/>
          <p:nvPr userDrawn="1"/>
        </p:nvSpPr>
        <p:spPr>
          <a:xfrm>
            <a:off x="0" y="3130929"/>
            <a:ext cx="9143999" cy="2012571"/>
          </a:xfrm>
          <a:prstGeom prst="rect">
            <a:avLst/>
          </a:prstGeom>
          <a:solidFill>
            <a:schemeClr val="dk1">
              <a:alpha val="32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CA"/>
          </a:p>
        </p:txBody>
      </p:sp>
      <p:sp>
        <p:nvSpPr>
          <p:cNvPr id="8" name="Title 1"/>
          <p:cNvSpPr>
            <a:spLocks noGrp="1"/>
          </p:cNvSpPr>
          <p:nvPr>
            <p:ph type="ctrTitle" hasCustomPrompt="1"/>
          </p:nvPr>
        </p:nvSpPr>
        <p:spPr>
          <a:xfrm>
            <a:off x="0" y="3130930"/>
            <a:ext cx="9143999" cy="842124"/>
          </a:xfrm>
          <a:prstGeom prst="rect">
            <a:avLst/>
          </a:prstGeom>
        </p:spPr>
        <p:txBody>
          <a:bodyPr/>
          <a:lstStyle>
            <a:lvl1pPr>
              <a:defRPr sz="4000" b="1">
                <a:solidFill>
                  <a:schemeClr val="bg1"/>
                </a:solidFill>
                <a:latin typeface="Franklin Gothic Medium" panose="020B0603020102020204" pitchFamily="34" charset="0"/>
                <a:cs typeface="Arial" pitchFamily="34" charset="0"/>
              </a:defRPr>
            </a:lvl1pPr>
          </a:lstStyle>
          <a:p>
            <a:r>
              <a:rPr lang="en-US" dirty="0" smtClean="0"/>
              <a:t>Click to edit title</a:t>
            </a:r>
            <a:endParaRPr lang="en-US" dirty="0"/>
          </a:p>
        </p:txBody>
      </p:sp>
      <p:sp>
        <p:nvSpPr>
          <p:cNvPr id="9" name="Subtitle 2"/>
          <p:cNvSpPr>
            <a:spLocks noGrp="1"/>
          </p:cNvSpPr>
          <p:nvPr>
            <p:ph type="subTitle" idx="1" hasCustomPrompt="1"/>
          </p:nvPr>
        </p:nvSpPr>
        <p:spPr>
          <a:xfrm>
            <a:off x="2367643" y="4046245"/>
            <a:ext cx="4408712" cy="421250"/>
          </a:xfrm>
          <a:prstGeom prst="rect">
            <a:avLst/>
          </a:prstGeom>
        </p:spPr>
        <p:txBody>
          <a:bodyPr/>
          <a:lstStyle>
            <a:lvl1pPr marL="0" indent="0" algn="ctr">
              <a:buNone/>
              <a:defRPr sz="2000" b="1" baseline="0">
                <a:solidFill>
                  <a:schemeClr val="bg1"/>
                </a:solidFill>
                <a:latin typeface="Franklin Gothic Medium" panose="020B0603020102020204"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Date and Presenter(s)</a:t>
            </a:r>
            <a:endParaRPr lang="en-US" dirty="0"/>
          </a:p>
        </p:txBody>
      </p:sp>
      <p:grpSp>
        <p:nvGrpSpPr>
          <p:cNvPr id="4" name="Group 3"/>
          <p:cNvGrpSpPr/>
          <p:nvPr userDrawn="1"/>
        </p:nvGrpSpPr>
        <p:grpSpPr>
          <a:xfrm>
            <a:off x="7981558" y="152409"/>
            <a:ext cx="1040169" cy="1125775"/>
            <a:chOff x="229389" y="218227"/>
            <a:chExt cx="1040169" cy="1125775"/>
          </a:xfrm>
        </p:grpSpPr>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29389" y="218227"/>
              <a:ext cx="945130" cy="312388"/>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29389" y="738502"/>
              <a:ext cx="1040169" cy="198784"/>
            </a:xfrm>
            <a:prstGeom prst="rect">
              <a:avLst/>
            </a:prstGeom>
          </p:spPr>
        </p:pic>
        <p:pic>
          <p:nvPicPr>
            <p:cNvPr id="3" name="Picture 2"/>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29389" y="1157703"/>
              <a:ext cx="1040169" cy="186299"/>
            </a:xfrm>
            <a:prstGeom prst="rect">
              <a:avLst/>
            </a:prstGeom>
          </p:spPr>
        </p:pic>
      </p:grpSp>
    </p:spTree>
    <p:extLst>
      <p:ext uri="{BB962C8B-B14F-4D97-AF65-F5344CB8AC3E}">
        <p14:creationId xmlns:p14="http://schemas.microsoft.com/office/powerpoint/2010/main" val="106438032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_Offic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2" name="Subtitle 2"/>
          <p:cNvSpPr>
            <a:spLocks noGrp="1"/>
          </p:cNvSpPr>
          <p:nvPr>
            <p:ph type="subTitle" idx="1" hasCustomPrompt="1"/>
          </p:nvPr>
        </p:nvSpPr>
        <p:spPr>
          <a:xfrm>
            <a:off x="5529440" y="2458207"/>
            <a:ext cx="3566662" cy="388637"/>
          </a:xfrm>
          <a:prstGeom prst="rect">
            <a:avLst/>
          </a:prstGeom>
        </p:spPr>
        <p:txBody>
          <a:bodyPr/>
          <a:lstStyle>
            <a:lvl1pPr marL="0" indent="0" algn="ctr">
              <a:buNone/>
              <a:defRPr sz="2000" b="1" baseline="0">
                <a:solidFill>
                  <a:srgbClr val="026AB6"/>
                </a:solidFill>
                <a:latin typeface="Franklin Gothic Medium" panose="020B0603020102020204"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Date and Presenter(s)</a:t>
            </a:r>
            <a:endParaRPr lang="en-US" dirty="0"/>
          </a:p>
        </p:txBody>
      </p:sp>
      <p:sp>
        <p:nvSpPr>
          <p:cNvPr id="5" name="Title Placeholder 1"/>
          <p:cNvSpPr>
            <a:spLocks noGrp="1"/>
          </p:cNvSpPr>
          <p:nvPr userDrawn="1">
            <p:ph type="title" hasCustomPrompt="1"/>
          </p:nvPr>
        </p:nvSpPr>
        <p:spPr>
          <a:xfrm>
            <a:off x="5577336" y="1604330"/>
            <a:ext cx="3470869" cy="635307"/>
          </a:xfrm>
          <a:prstGeom prst="rect">
            <a:avLst/>
          </a:prstGeom>
        </p:spPr>
        <p:txBody>
          <a:bodyPr vert="horz" lIns="91440" tIns="45720" rIns="91440" bIns="45720" rtlCol="0" anchor="ctr">
            <a:noAutofit/>
          </a:bodyPr>
          <a:lstStyle>
            <a:lvl1pPr>
              <a:defRPr sz="3600" b="1" baseline="0">
                <a:solidFill>
                  <a:srgbClr val="026AB6"/>
                </a:solidFill>
                <a:latin typeface="Franklin Gothic Medium" panose="020B0603020102020204" pitchFamily="34" charset="0"/>
                <a:cs typeface="Arial" pitchFamily="34" charset="0"/>
              </a:defRPr>
            </a:lvl1pPr>
          </a:lstStyle>
          <a:p>
            <a:r>
              <a:rPr lang="en-US" dirty="0" smtClean="0"/>
              <a:t>Click to edit title</a:t>
            </a:r>
            <a:endParaRPr lang="en-US" dirty="0"/>
          </a:p>
        </p:txBody>
      </p:sp>
      <p:grpSp>
        <p:nvGrpSpPr>
          <p:cNvPr id="4" name="Group 3"/>
          <p:cNvGrpSpPr/>
          <p:nvPr userDrawn="1"/>
        </p:nvGrpSpPr>
        <p:grpSpPr>
          <a:xfrm>
            <a:off x="5325145" y="4451814"/>
            <a:ext cx="3448742" cy="640081"/>
            <a:chOff x="5325145" y="4451814"/>
            <a:chExt cx="3448742" cy="640081"/>
          </a:xfrm>
        </p:grpSpPr>
        <p:grpSp>
          <p:nvGrpSpPr>
            <p:cNvPr id="8" name="Group 7"/>
            <p:cNvGrpSpPr/>
            <p:nvPr userDrawn="1"/>
          </p:nvGrpSpPr>
          <p:grpSpPr>
            <a:xfrm>
              <a:off x="5325145" y="4451814"/>
              <a:ext cx="2225820" cy="640081"/>
              <a:chOff x="5556228" y="4394223"/>
              <a:chExt cx="2225820" cy="640081"/>
            </a:xfrm>
          </p:grpSpPr>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90896" y="4687565"/>
                <a:ext cx="891152" cy="169966"/>
              </a:xfrm>
              <a:prstGeom prst="rect">
                <a:avLst/>
              </a:prstGeom>
            </p:spPr>
          </p:pic>
          <p:pic>
            <p:nvPicPr>
              <p:cNvPr id="15" name="Picture 1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556228" y="4394223"/>
                <a:ext cx="1237491" cy="640081"/>
              </a:xfrm>
              <a:prstGeom prst="rect">
                <a:avLst/>
              </a:prstGeom>
            </p:spPr>
          </p:pic>
        </p:grpSp>
        <p:pic>
          <p:nvPicPr>
            <p:cNvPr id="9" name="Picture 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718685" y="4735643"/>
              <a:ext cx="1055202" cy="188992"/>
            </a:xfrm>
            <a:prstGeom prst="rect">
              <a:avLst/>
            </a:prstGeom>
          </p:spPr>
        </p:pic>
      </p:grpSp>
    </p:spTree>
    <p:extLst>
      <p:ext uri="{BB962C8B-B14F-4D97-AF65-F5344CB8AC3E}">
        <p14:creationId xmlns:p14="http://schemas.microsoft.com/office/powerpoint/2010/main" val="104968639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_GenericDes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Placeholder 1"/>
          <p:cNvSpPr>
            <a:spLocks noGrp="1"/>
          </p:cNvSpPr>
          <p:nvPr>
            <p:ph type="title" hasCustomPrompt="1"/>
          </p:nvPr>
        </p:nvSpPr>
        <p:spPr>
          <a:xfrm>
            <a:off x="104502" y="1410141"/>
            <a:ext cx="4278457" cy="1074713"/>
          </a:xfrm>
          <a:prstGeom prst="rect">
            <a:avLst/>
          </a:prstGeom>
        </p:spPr>
        <p:txBody>
          <a:bodyPr vert="horz" lIns="91440" tIns="45720" rIns="91440" bIns="45720" rtlCol="0" anchor="ctr">
            <a:normAutofit/>
          </a:bodyPr>
          <a:lstStyle>
            <a:lvl1pPr>
              <a:defRPr sz="3200" b="1">
                <a:solidFill>
                  <a:schemeClr val="bg1"/>
                </a:solidFill>
                <a:latin typeface="Franklin Gothic Medium" panose="020B0603020102020204" pitchFamily="34" charset="0"/>
                <a:cs typeface="Arial" pitchFamily="34" charset="0"/>
              </a:defRPr>
            </a:lvl1pPr>
          </a:lstStyle>
          <a:p>
            <a:r>
              <a:rPr lang="en-US" dirty="0" smtClean="0"/>
              <a:t>Click to edit title</a:t>
            </a:r>
            <a:endParaRPr lang="en-US" dirty="0"/>
          </a:p>
        </p:txBody>
      </p:sp>
      <p:sp>
        <p:nvSpPr>
          <p:cNvPr id="31" name="Subtitle 2"/>
          <p:cNvSpPr>
            <a:spLocks noGrp="1"/>
          </p:cNvSpPr>
          <p:nvPr>
            <p:ph type="subTitle" idx="1" hasCustomPrompt="1"/>
          </p:nvPr>
        </p:nvSpPr>
        <p:spPr>
          <a:xfrm>
            <a:off x="286690" y="2563043"/>
            <a:ext cx="3914079" cy="488028"/>
          </a:xfrm>
          <a:prstGeom prst="rect">
            <a:avLst/>
          </a:prstGeom>
        </p:spPr>
        <p:txBody>
          <a:bodyPr/>
          <a:lstStyle>
            <a:lvl1pPr marL="0" indent="0" algn="ctr">
              <a:buNone/>
              <a:defRPr sz="2000" b="1" baseline="0">
                <a:solidFill>
                  <a:schemeClr val="bg1"/>
                </a:solidFill>
                <a:latin typeface="Franklin Gothic Medium" panose="020B0603020102020204"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Date and Presenter(s)</a:t>
            </a:r>
            <a:endParaRPr lang="en-US" dirty="0"/>
          </a:p>
        </p:txBody>
      </p:sp>
      <p:grpSp>
        <p:nvGrpSpPr>
          <p:cNvPr id="3" name="Group 2"/>
          <p:cNvGrpSpPr/>
          <p:nvPr userDrawn="1"/>
        </p:nvGrpSpPr>
        <p:grpSpPr>
          <a:xfrm>
            <a:off x="529830" y="4568871"/>
            <a:ext cx="3619800" cy="312388"/>
            <a:chOff x="529830" y="4568871"/>
            <a:chExt cx="3619800" cy="312388"/>
          </a:xfrm>
        </p:grpSpPr>
        <p:grpSp>
          <p:nvGrpSpPr>
            <p:cNvPr id="2" name="Group 1"/>
            <p:cNvGrpSpPr/>
            <p:nvPr userDrawn="1"/>
          </p:nvGrpSpPr>
          <p:grpSpPr>
            <a:xfrm>
              <a:off x="529830" y="4568871"/>
              <a:ext cx="2282465" cy="312388"/>
              <a:chOff x="5398297" y="4638539"/>
              <a:chExt cx="2282465" cy="312388"/>
            </a:xfrm>
          </p:grpSpPr>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98297" y="4638539"/>
                <a:ext cx="945130" cy="312388"/>
              </a:xfrm>
              <a:prstGeom prst="rect">
                <a:avLst/>
              </a:prstGeom>
            </p:spPr>
          </p:pic>
          <p:pic>
            <p:nvPicPr>
              <p:cNvPr id="12" name="Pictur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640593" y="4695341"/>
                <a:ext cx="1040169" cy="198784"/>
              </a:xfrm>
              <a:prstGeom prst="rect">
                <a:avLst/>
              </a:prstGeom>
            </p:spPr>
          </p:pic>
        </p:grpSp>
        <p:pic>
          <p:nvPicPr>
            <p:cNvPr id="8" name="Picture 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109461" y="4625272"/>
              <a:ext cx="1040169" cy="186299"/>
            </a:xfrm>
            <a:prstGeom prst="rect">
              <a:avLst/>
            </a:prstGeom>
          </p:spPr>
        </p:pic>
      </p:grpSp>
    </p:spTree>
    <p:extLst>
      <p:ext uri="{BB962C8B-B14F-4D97-AF65-F5344CB8AC3E}">
        <p14:creationId xmlns:p14="http://schemas.microsoft.com/office/powerpoint/2010/main" val="219785311"/>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genda_Whi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6" name="Straight Connector 5"/>
          <p:cNvCxnSpPr/>
          <p:nvPr userDrawn="1"/>
        </p:nvCxnSpPr>
        <p:spPr>
          <a:xfrm>
            <a:off x="457200" y="866650"/>
            <a:ext cx="8229600" cy="0"/>
          </a:xfrm>
          <a:prstGeom prst="line">
            <a:avLst/>
          </a:prstGeom>
          <a:ln>
            <a:solidFill>
              <a:srgbClr val="8C8D8E"/>
            </a:solidFill>
          </a:ln>
        </p:spPr>
        <p:style>
          <a:lnRef idx="1">
            <a:schemeClr val="accent1"/>
          </a:lnRef>
          <a:fillRef idx="0">
            <a:schemeClr val="accent1"/>
          </a:fillRef>
          <a:effectRef idx="0">
            <a:schemeClr val="accent1"/>
          </a:effectRef>
          <a:fontRef idx="minor">
            <a:schemeClr val="tx1"/>
          </a:fontRef>
        </p:style>
      </p:cxnSp>
      <p:sp>
        <p:nvSpPr>
          <p:cNvPr id="9" name="Content Placeholder 2"/>
          <p:cNvSpPr>
            <a:spLocks noGrp="1"/>
          </p:cNvSpPr>
          <p:nvPr>
            <p:ph idx="1" hasCustomPrompt="1"/>
          </p:nvPr>
        </p:nvSpPr>
        <p:spPr>
          <a:xfrm>
            <a:off x="457200" y="1018847"/>
            <a:ext cx="8229600" cy="1892922"/>
          </a:xfrm>
          <a:prstGeom prst="rect">
            <a:avLst/>
          </a:prstGeom>
        </p:spPr>
        <p:txBody>
          <a:bodyPr/>
          <a:lstStyle>
            <a:lvl1pPr>
              <a:buFont typeface="Arial" panose="020B0604020202020204" pitchFamily="34" charset="0"/>
              <a:buChar char="•"/>
              <a:defRPr sz="1800" baseline="0">
                <a:solidFill>
                  <a:schemeClr val="tx1">
                    <a:lumMod val="75000"/>
                    <a:lumOff val="25000"/>
                  </a:schemeClr>
                </a:solidFill>
                <a:latin typeface="Arial" panose="020B0604020202020204" pitchFamily="34" charset="0"/>
                <a:ea typeface="Tahoma" pitchFamily="34" charset="0"/>
                <a:cs typeface="Arial" pitchFamily="34" charset="0"/>
              </a:defRPr>
            </a:lvl1pPr>
            <a:lvl2pPr>
              <a:defRPr sz="2000">
                <a:solidFill>
                  <a:srgbClr val="292929"/>
                </a:solidFill>
                <a:latin typeface="Arial" pitchFamily="34" charset="0"/>
                <a:ea typeface="Tahoma" pitchFamily="34" charset="0"/>
                <a:cs typeface="Arial" pitchFamily="34" charset="0"/>
              </a:defRPr>
            </a:lvl2pPr>
            <a:lvl3pPr>
              <a:defRPr sz="1800">
                <a:solidFill>
                  <a:srgbClr val="292929"/>
                </a:solidFill>
                <a:latin typeface="Arial" pitchFamily="34" charset="0"/>
                <a:ea typeface="Tahoma" pitchFamily="34" charset="0"/>
                <a:cs typeface="Arial" pitchFamily="34" charset="0"/>
              </a:defRPr>
            </a:lvl3pPr>
            <a:lvl4pPr>
              <a:defRPr sz="1600">
                <a:solidFill>
                  <a:srgbClr val="292929"/>
                </a:solidFill>
                <a:latin typeface="Arial" pitchFamily="34" charset="0"/>
                <a:ea typeface="Tahoma" pitchFamily="34" charset="0"/>
                <a:cs typeface="Arial" pitchFamily="34" charset="0"/>
              </a:defRPr>
            </a:lvl4pPr>
            <a:lvl5pPr>
              <a:defRPr sz="1600">
                <a:solidFill>
                  <a:srgbClr val="292929"/>
                </a:solidFill>
                <a:latin typeface="Arial" pitchFamily="34" charset="0"/>
                <a:ea typeface="Tahoma" pitchFamily="34" charset="0"/>
                <a:cs typeface="Arial" pitchFamily="34" charset="0"/>
              </a:defRPr>
            </a:lvl5pPr>
          </a:lstStyle>
          <a:p>
            <a:pPr lvl="0"/>
            <a:r>
              <a:rPr lang="en-US" dirty="0" smtClean="0"/>
              <a:t>Insert text here</a:t>
            </a:r>
          </a:p>
        </p:txBody>
      </p:sp>
      <p:sp>
        <p:nvSpPr>
          <p:cNvPr id="29" name="Title Placeholder 1"/>
          <p:cNvSpPr>
            <a:spLocks noGrp="1"/>
          </p:cNvSpPr>
          <p:nvPr>
            <p:ph type="title" hasCustomPrompt="1"/>
          </p:nvPr>
        </p:nvSpPr>
        <p:spPr>
          <a:xfrm>
            <a:off x="457200" y="129375"/>
            <a:ext cx="8229600" cy="857250"/>
          </a:xfrm>
          <a:prstGeom prst="rect">
            <a:avLst/>
          </a:prstGeom>
        </p:spPr>
        <p:txBody>
          <a:bodyPr vert="horz" lIns="91440" tIns="45720" rIns="91440" bIns="45720" rtlCol="0" anchor="ctr">
            <a:normAutofit/>
          </a:bodyPr>
          <a:lstStyle>
            <a:lvl1pPr algn="l">
              <a:defRPr sz="3600" b="1">
                <a:solidFill>
                  <a:srgbClr val="026AB6"/>
                </a:solidFill>
                <a:latin typeface="Franklin Gothic Medium" panose="020B0603020102020204" pitchFamily="34" charset="0"/>
              </a:defRPr>
            </a:lvl1pPr>
          </a:lstStyle>
          <a:p>
            <a:r>
              <a:rPr lang="en-US" dirty="0" smtClean="0"/>
              <a:t>Agenda</a:t>
            </a:r>
            <a:endParaRPr lang="en-US" dirty="0"/>
          </a:p>
        </p:txBody>
      </p:sp>
    </p:spTree>
    <p:extLst>
      <p:ext uri="{BB962C8B-B14F-4D97-AF65-F5344CB8AC3E}">
        <p14:creationId xmlns:p14="http://schemas.microsoft.com/office/powerpoint/2010/main" val="289500518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_Top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Content Placeholder 2"/>
          <p:cNvSpPr>
            <a:spLocks noGrp="1"/>
          </p:cNvSpPr>
          <p:nvPr>
            <p:ph idx="1" hasCustomPrompt="1"/>
          </p:nvPr>
        </p:nvSpPr>
        <p:spPr>
          <a:xfrm>
            <a:off x="457200" y="1018847"/>
            <a:ext cx="8229600" cy="1892922"/>
          </a:xfrm>
          <a:prstGeom prst="rect">
            <a:avLst/>
          </a:prstGeom>
        </p:spPr>
        <p:txBody>
          <a:bodyPr/>
          <a:lstStyle>
            <a:lvl1pPr>
              <a:buFont typeface="Arial" panose="020B0604020202020204" pitchFamily="34" charset="0"/>
              <a:buChar char="•"/>
              <a:defRPr sz="1800" baseline="0">
                <a:solidFill>
                  <a:schemeClr val="tx1">
                    <a:lumMod val="75000"/>
                    <a:lumOff val="25000"/>
                  </a:schemeClr>
                </a:solidFill>
                <a:latin typeface="Arial" panose="020B0604020202020204" pitchFamily="34" charset="0"/>
                <a:ea typeface="Tahoma" pitchFamily="34" charset="0"/>
                <a:cs typeface="Arial" pitchFamily="34" charset="0"/>
              </a:defRPr>
            </a:lvl1pPr>
            <a:lvl2pPr>
              <a:defRPr sz="2000">
                <a:solidFill>
                  <a:srgbClr val="292929"/>
                </a:solidFill>
                <a:latin typeface="Arial" pitchFamily="34" charset="0"/>
                <a:ea typeface="Tahoma" pitchFamily="34" charset="0"/>
                <a:cs typeface="Arial" pitchFamily="34" charset="0"/>
              </a:defRPr>
            </a:lvl2pPr>
            <a:lvl3pPr>
              <a:defRPr sz="1800">
                <a:solidFill>
                  <a:srgbClr val="292929"/>
                </a:solidFill>
                <a:latin typeface="Arial" pitchFamily="34" charset="0"/>
                <a:ea typeface="Tahoma" pitchFamily="34" charset="0"/>
                <a:cs typeface="Arial" pitchFamily="34" charset="0"/>
              </a:defRPr>
            </a:lvl3pPr>
            <a:lvl4pPr>
              <a:defRPr sz="1600">
                <a:solidFill>
                  <a:srgbClr val="292929"/>
                </a:solidFill>
                <a:latin typeface="Arial" pitchFamily="34" charset="0"/>
                <a:ea typeface="Tahoma" pitchFamily="34" charset="0"/>
                <a:cs typeface="Arial" pitchFamily="34" charset="0"/>
              </a:defRPr>
            </a:lvl4pPr>
            <a:lvl5pPr>
              <a:defRPr sz="1600">
                <a:solidFill>
                  <a:srgbClr val="292929"/>
                </a:solidFill>
                <a:latin typeface="Arial" pitchFamily="34" charset="0"/>
                <a:ea typeface="Tahoma" pitchFamily="34" charset="0"/>
                <a:cs typeface="Arial" pitchFamily="34" charset="0"/>
              </a:defRPr>
            </a:lvl5pPr>
          </a:lstStyle>
          <a:p>
            <a:pPr lvl="0"/>
            <a:r>
              <a:rPr lang="en-US" dirty="0" smtClean="0"/>
              <a:t>Insert text here</a:t>
            </a:r>
          </a:p>
        </p:txBody>
      </p:sp>
      <p:sp>
        <p:nvSpPr>
          <p:cNvPr id="29" name="Title Placeholder 1"/>
          <p:cNvSpPr>
            <a:spLocks noGrp="1"/>
          </p:cNvSpPr>
          <p:nvPr>
            <p:ph type="title" hasCustomPrompt="1"/>
          </p:nvPr>
        </p:nvSpPr>
        <p:spPr>
          <a:xfrm>
            <a:off x="457200" y="129375"/>
            <a:ext cx="8229600" cy="857250"/>
          </a:xfrm>
          <a:prstGeom prst="rect">
            <a:avLst/>
          </a:prstGeom>
        </p:spPr>
        <p:txBody>
          <a:bodyPr vert="horz" lIns="91440" tIns="45720" rIns="91440" bIns="45720" rtlCol="0" anchor="ctr">
            <a:normAutofit/>
          </a:bodyPr>
          <a:lstStyle>
            <a:lvl1pPr algn="l">
              <a:defRPr sz="3600" b="1">
                <a:solidFill>
                  <a:schemeClr val="bg1"/>
                </a:solidFill>
                <a:latin typeface="Franklin Gothic Medium" panose="020B0603020102020204" pitchFamily="34" charset="0"/>
              </a:defRPr>
            </a:lvl1pPr>
          </a:lstStyle>
          <a:p>
            <a:r>
              <a:rPr lang="en-US" dirty="0" smtClean="0"/>
              <a:t>Agenda</a:t>
            </a:r>
            <a:endParaRPr lang="en-US" dirty="0"/>
          </a:p>
        </p:txBody>
      </p:sp>
    </p:spTree>
    <p:extLst>
      <p:ext uri="{BB962C8B-B14F-4D97-AF65-F5344CB8AC3E}">
        <p14:creationId xmlns:p14="http://schemas.microsoft.com/office/powerpoint/2010/main" val="3022292447"/>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genda_VerticalDiv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Content Placeholder 2"/>
          <p:cNvSpPr>
            <a:spLocks noGrp="1"/>
          </p:cNvSpPr>
          <p:nvPr>
            <p:ph idx="1" hasCustomPrompt="1"/>
          </p:nvPr>
        </p:nvSpPr>
        <p:spPr>
          <a:xfrm>
            <a:off x="3857896" y="278674"/>
            <a:ext cx="5085807" cy="4389119"/>
          </a:xfrm>
          <a:prstGeom prst="rect">
            <a:avLst/>
          </a:prstGeom>
        </p:spPr>
        <p:txBody>
          <a:bodyPr/>
          <a:lstStyle>
            <a:lvl1pPr>
              <a:buFont typeface="Arial" panose="020B0604020202020204" pitchFamily="34" charset="0"/>
              <a:buChar char="•"/>
              <a:defRPr sz="1800" baseline="0">
                <a:solidFill>
                  <a:schemeClr val="tx1">
                    <a:lumMod val="75000"/>
                    <a:lumOff val="25000"/>
                  </a:schemeClr>
                </a:solidFill>
                <a:latin typeface="Arial" panose="020B0604020202020204" pitchFamily="34" charset="0"/>
                <a:ea typeface="Tahoma" pitchFamily="34" charset="0"/>
                <a:cs typeface="Arial" pitchFamily="34" charset="0"/>
              </a:defRPr>
            </a:lvl1pPr>
            <a:lvl2pPr>
              <a:defRPr sz="2000">
                <a:solidFill>
                  <a:srgbClr val="292929"/>
                </a:solidFill>
                <a:latin typeface="Arial" pitchFamily="34" charset="0"/>
                <a:ea typeface="Tahoma" pitchFamily="34" charset="0"/>
                <a:cs typeface="Arial" pitchFamily="34" charset="0"/>
              </a:defRPr>
            </a:lvl2pPr>
            <a:lvl3pPr>
              <a:defRPr sz="1800">
                <a:solidFill>
                  <a:srgbClr val="292929"/>
                </a:solidFill>
                <a:latin typeface="Arial" pitchFamily="34" charset="0"/>
                <a:ea typeface="Tahoma" pitchFamily="34" charset="0"/>
                <a:cs typeface="Arial" pitchFamily="34" charset="0"/>
              </a:defRPr>
            </a:lvl3pPr>
            <a:lvl4pPr>
              <a:defRPr sz="1600">
                <a:solidFill>
                  <a:srgbClr val="292929"/>
                </a:solidFill>
                <a:latin typeface="Arial" pitchFamily="34" charset="0"/>
                <a:ea typeface="Tahoma" pitchFamily="34" charset="0"/>
                <a:cs typeface="Arial" pitchFamily="34" charset="0"/>
              </a:defRPr>
            </a:lvl4pPr>
            <a:lvl5pPr>
              <a:defRPr sz="1600">
                <a:solidFill>
                  <a:srgbClr val="292929"/>
                </a:solidFill>
                <a:latin typeface="Arial" pitchFamily="34" charset="0"/>
                <a:ea typeface="Tahoma" pitchFamily="34" charset="0"/>
                <a:cs typeface="Arial" pitchFamily="34" charset="0"/>
              </a:defRPr>
            </a:lvl5pPr>
          </a:lstStyle>
          <a:p>
            <a:pPr lvl="0"/>
            <a:r>
              <a:rPr lang="en-US" dirty="0" smtClean="0"/>
              <a:t>Insert text here</a:t>
            </a:r>
          </a:p>
        </p:txBody>
      </p:sp>
      <p:sp>
        <p:nvSpPr>
          <p:cNvPr id="29" name="Title Placeholder 1"/>
          <p:cNvSpPr>
            <a:spLocks noGrp="1"/>
          </p:cNvSpPr>
          <p:nvPr>
            <p:ph type="title" hasCustomPrompt="1"/>
          </p:nvPr>
        </p:nvSpPr>
        <p:spPr>
          <a:xfrm>
            <a:off x="744583" y="287382"/>
            <a:ext cx="2059577" cy="857250"/>
          </a:xfrm>
          <a:prstGeom prst="rect">
            <a:avLst/>
          </a:prstGeom>
        </p:spPr>
        <p:txBody>
          <a:bodyPr vert="horz" lIns="91440" tIns="45720" rIns="91440" bIns="45720" rtlCol="0" anchor="ctr">
            <a:normAutofit/>
          </a:bodyPr>
          <a:lstStyle>
            <a:lvl1pPr algn="l">
              <a:defRPr sz="3600" b="1">
                <a:solidFill>
                  <a:schemeClr val="bg1"/>
                </a:solidFill>
                <a:latin typeface="Franklin Gothic Medium" panose="020B0603020102020204" pitchFamily="34" charset="0"/>
              </a:defRPr>
            </a:lvl1pPr>
          </a:lstStyle>
          <a:p>
            <a:r>
              <a:rPr lang="en-US" dirty="0" smtClean="0"/>
              <a:t>Agenda</a:t>
            </a:r>
            <a:endParaRPr lang="en-US" dirty="0"/>
          </a:p>
        </p:txBody>
      </p:sp>
    </p:spTree>
    <p:extLst>
      <p:ext uri="{BB962C8B-B14F-4D97-AF65-F5344CB8AC3E}">
        <p14:creationId xmlns:p14="http://schemas.microsoft.com/office/powerpoint/2010/main" val="4070482548"/>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enda_Comput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Content Placeholder 2"/>
          <p:cNvSpPr>
            <a:spLocks noGrp="1"/>
          </p:cNvSpPr>
          <p:nvPr>
            <p:ph idx="1" hasCustomPrompt="1"/>
          </p:nvPr>
        </p:nvSpPr>
        <p:spPr>
          <a:xfrm>
            <a:off x="3857896" y="986625"/>
            <a:ext cx="5085807" cy="3681169"/>
          </a:xfrm>
          <a:prstGeom prst="rect">
            <a:avLst/>
          </a:prstGeom>
        </p:spPr>
        <p:txBody>
          <a:bodyPr/>
          <a:lstStyle>
            <a:lvl1pPr>
              <a:buFont typeface="Arial" panose="020B0604020202020204" pitchFamily="34" charset="0"/>
              <a:buChar char="•"/>
              <a:defRPr sz="1800" baseline="0">
                <a:solidFill>
                  <a:schemeClr val="tx1">
                    <a:lumMod val="75000"/>
                    <a:lumOff val="25000"/>
                  </a:schemeClr>
                </a:solidFill>
                <a:latin typeface="Arial" panose="020B0604020202020204" pitchFamily="34" charset="0"/>
                <a:ea typeface="Tahoma" pitchFamily="34" charset="0"/>
                <a:cs typeface="Arial" pitchFamily="34" charset="0"/>
              </a:defRPr>
            </a:lvl1pPr>
            <a:lvl2pPr>
              <a:defRPr sz="2000">
                <a:solidFill>
                  <a:srgbClr val="292929"/>
                </a:solidFill>
                <a:latin typeface="Arial" pitchFamily="34" charset="0"/>
                <a:ea typeface="Tahoma" pitchFamily="34" charset="0"/>
                <a:cs typeface="Arial" pitchFamily="34" charset="0"/>
              </a:defRPr>
            </a:lvl2pPr>
            <a:lvl3pPr>
              <a:defRPr sz="1800">
                <a:solidFill>
                  <a:srgbClr val="292929"/>
                </a:solidFill>
                <a:latin typeface="Arial" pitchFamily="34" charset="0"/>
                <a:ea typeface="Tahoma" pitchFamily="34" charset="0"/>
                <a:cs typeface="Arial" pitchFamily="34" charset="0"/>
              </a:defRPr>
            </a:lvl3pPr>
            <a:lvl4pPr>
              <a:defRPr sz="1600">
                <a:solidFill>
                  <a:srgbClr val="292929"/>
                </a:solidFill>
                <a:latin typeface="Arial" pitchFamily="34" charset="0"/>
                <a:ea typeface="Tahoma" pitchFamily="34" charset="0"/>
                <a:cs typeface="Arial" pitchFamily="34" charset="0"/>
              </a:defRPr>
            </a:lvl4pPr>
            <a:lvl5pPr>
              <a:defRPr sz="1600">
                <a:solidFill>
                  <a:srgbClr val="292929"/>
                </a:solidFill>
                <a:latin typeface="Arial" pitchFamily="34" charset="0"/>
                <a:ea typeface="Tahoma" pitchFamily="34" charset="0"/>
                <a:cs typeface="Arial" pitchFamily="34" charset="0"/>
              </a:defRPr>
            </a:lvl5pPr>
          </a:lstStyle>
          <a:p>
            <a:pPr lvl="0"/>
            <a:r>
              <a:rPr lang="en-US" dirty="0" smtClean="0"/>
              <a:t>Insert text here</a:t>
            </a:r>
          </a:p>
        </p:txBody>
      </p:sp>
      <p:sp>
        <p:nvSpPr>
          <p:cNvPr id="8" name="Title Placeholder 1"/>
          <p:cNvSpPr>
            <a:spLocks noGrp="1"/>
          </p:cNvSpPr>
          <p:nvPr>
            <p:ph type="title" hasCustomPrompt="1"/>
          </p:nvPr>
        </p:nvSpPr>
        <p:spPr>
          <a:xfrm>
            <a:off x="3857895" y="129375"/>
            <a:ext cx="5085807" cy="857250"/>
          </a:xfrm>
          <a:prstGeom prst="rect">
            <a:avLst/>
          </a:prstGeom>
        </p:spPr>
        <p:txBody>
          <a:bodyPr vert="horz" lIns="91440" tIns="45720" rIns="91440" bIns="45720" rtlCol="0" anchor="ctr">
            <a:normAutofit/>
          </a:bodyPr>
          <a:lstStyle>
            <a:lvl1pPr algn="l">
              <a:defRPr sz="3600" b="1">
                <a:solidFill>
                  <a:srgbClr val="026AB6"/>
                </a:solidFill>
                <a:latin typeface="Franklin Gothic Medium" panose="020B0603020102020204" pitchFamily="34" charset="0"/>
              </a:defRPr>
            </a:lvl1pPr>
          </a:lstStyle>
          <a:p>
            <a:r>
              <a:rPr lang="en-US" dirty="0" smtClean="0"/>
              <a:t>Agenda</a:t>
            </a:r>
            <a:endParaRPr lang="en-US" dirty="0"/>
          </a:p>
        </p:txBody>
      </p:sp>
      <p:cxnSp>
        <p:nvCxnSpPr>
          <p:cNvPr id="10" name="Straight Connector 9"/>
          <p:cNvCxnSpPr/>
          <p:nvPr userDrawn="1"/>
        </p:nvCxnSpPr>
        <p:spPr>
          <a:xfrm>
            <a:off x="3857895" y="892775"/>
            <a:ext cx="5029200" cy="0"/>
          </a:xfrm>
          <a:prstGeom prst="line">
            <a:avLst/>
          </a:prstGeom>
          <a:ln>
            <a:solidFill>
              <a:srgbClr val="8C8D8E"/>
            </a:solidFill>
          </a:ln>
        </p:spPr>
        <p:style>
          <a:lnRef idx="1">
            <a:schemeClr val="accent1"/>
          </a:lnRef>
          <a:fillRef idx="0">
            <a:schemeClr val="accent1"/>
          </a:fillRef>
          <a:effectRef idx="0">
            <a:schemeClr val="accent1"/>
          </a:effectRef>
          <a:fontRef idx="minor">
            <a:schemeClr val="tx1"/>
          </a:fontRef>
        </p:style>
      </p:cxnSp>
      <p:grpSp>
        <p:nvGrpSpPr>
          <p:cNvPr id="2" name="Group 1"/>
          <p:cNvGrpSpPr/>
          <p:nvPr userDrawn="1"/>
        </p:nvGrpSpPr>
        <p:grpSpPr>
          <a:xfrm>
            <a:off x="111819" y="4667793"/>
            <a:ext cx="3502101" cy="312388"/>
            <a:chOff x="111819" y="4667793"/>
            <a:chExt cx="3502101" cy="312388"/>
          </a:xfrm>
        </p:grpSpPr>
        <p:grpSp>
          <p:nvGrpSpPr>
            <p:cNvPr id="4" name="Group 3"/>
            <p:cNvGrpSpPr/>
            <p:nvPr userDrawn="1"/>
          </p:nvGrpSpPr>
          <p:grpSpPr>
            <a:xfrm>
              <a:off x="111819" y="4667793"/>
              <a:ext cx="2282465" cy="312388"/>
              <a:chOff x="5398297" y="4638539"/>
              <a:chExt cx="2282465" cy="312388"/>
            </a:xfrm>
          </p:grpSpPr>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98297" y="4638539"/>
                <a:ext cx="945130" cy="312388"/>
              </a:xfrm>
              <a:prstGeom prst="rect">
                <a:avLst/>
              </a:prstGeom>
            </p:spPr>
          </p:pic>
          <p:pic>
            <p:nvPicPr>
              <p:cNvPr id="6" name="Picture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640593" y="4695341"/>
                <a:ext cx="1040169" cy="198784"/>
              </a:xfrm>
              <a:prstGeom prst="rect">
                <a:avLst/>
              </a:prstGeom>
            </p:spPr>
          </p:pic>
        </p:grpSp>
        <p:pic>
          <p:nvPicPr>
            <p:cNvPr id="11" name="Picture 10"/>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573751" y="4737080"/>
              <a:ext cx="1040169" cy="186299"/>
            </a:xfrm>
            <a:prstGeom prst="rect">
              <a:avLst/>
            </a:prstGeom>
          </p:spPr>
        </p:pic>
      </p:grpSp>
    </p:spTree>
    <p:extLst>
      <p:ext uri="{BB962C8B-B14F-4D97-AF65-F5344CB8AC3E}">
        <p14:creationId xmlns:p14="http://schemas.microsoft.com/office/powerpoint/2010/main" val="1459853992"/>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vider_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Placeholder 1"/>
          <p:cNvSpPr>
            <a:spLocks noGrp="1"/>
          </p:cNvSpPr>
          <p:nvPr>
            <p:ph type="title" hasCustomPrompt="1"/>
          </p:nvPr>
        </p:nvSpPr>
        <p:spPr>
          <a:xfrm>
            <a:off x="445325" y="2136445"/>
            <a:ext cx="8229600" cy="857250"/>
          </a:xfrm>
          <a:prstGeom prst="rect">
            <a:avLst/>
          </a:prstGeom>
        </p:spPr>
        <p:txBody>
          <a:bodyPr vert="horz" lIns="91440" tIns="45720" rIns="91440" bIns="45720" rtlCol="0" anchor="ctr">
            <a:normAutofit/>
          </a:bodyPr>
          <a:lstStyle>
            <a:lvl1pPr>
              <a:defRPr sz="4000" b="1">
                <a:solidFill>
                  <a:schemeClr val="bg1"/>
                </a:solidFill>
                <a:latin typeface="Franklin Gothic Medium" panose="020B0603020102020204" pitchFamily="34" charset="0"/>
                <a:cs typeface="Arial" pitchFamily="34" charset="0"/>
              </a:defRPr>
            </a:lvl1pPr>
          </a:lstStyle>
          <a:p>
            <a:r>
              <a:rPr lang="en-US" dirty="0" smtClean="0"/>
              <a:t>Click to add section title</a:t>
            </a:r>
            <a:endParaRPr lang="en-US" dirty="0"/>
          </a:p>
        </p:txBody>
      </p:sp>
    </p:spTree>
    <p:extLst>
      <p:ext uri="{BB962C8B-B14F-4D97-AF65-F5344CB8AC3E}">
        <p14:creationId xmlns:p14="http://schemas.microsoft.com/office/powerpoint/2010/main" val="2469636464"/>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vider_Whi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Placeholder 1"/>
          <p:cNvSpPr>
            <a:spLocks noGrp="1"/>
          </p:cNvSpPr>
          <p:nvPr>
            <p:ph type="title" hasCustomPrompt="1"/>
          </p:nvPr>
        </p:nvSpPr>
        <p:spPr>
          <a:xfrm>
            <a:off x="445325" y="2136445"/>
            <a:ext cx="8229600" cy="857250"/>
          </a:xfrm>
          <a:prstGeom prst="rect">
            <a:avLst/>
          </a:prstGeom>
        </p:spPr>
        <p:txBody>
          <a:bodyPr vert="horz" lIns="91440" tIns="45720" rIns="91440" bIns="45720" rtlCol="0" anchor="ctr">
            <a:normAutofit/>
          </a:bodyPr>
          <a:lstStyle>
            <a:lvl1pPr>
              <a:defRPr sz="4000" b="1">
                <a:solidFill>
                  <a:srgbClr val="026AB6"/>
                </a:solidFill>
                <a:latin typeface="Franklin Gothic Medium" panose="020B0603020102020204" pitchFamily="34" charset="0"/>
                <a:cs typeface="Arial" pitchFamily="34" charset="0"/>
              </a:defRPr>
            </a:lvl1pPr>
          </a:lstStyle>
          <a:p>
            <a:r>
              <a:rPr lang="en-US" dirty="0" smtClean="0"/>
              <a:t>Click to add section title</a:t>
            </a:r>
            <a:endParaRPr lang="en-US" dirty="0"/>
          </a:p>
        </p:txBody>
      </p:sp>
    </p:spTree>
    <p:extLst>
      <p:ext uri="{BB962C8B-B14F-4D97-AF65-F5344CB8AC3E}">
        <p14:creationId xmlns:p14="http://schemas.microsoft.com/office/powerpoint/2010/main" val="685710065"/>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vider_Blac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Placeholder 1"/>
          <p:cNvSpPr>
            <a:spLocks noGrp="1"/>
          </p:cNvSpPr>
          <p:nvPr>
            <p:ph type="title" hasCustomPrompt="1"/>
          </p:nvPr>
        </p:nvSpPr>
        <p:spPr>
          <a:xfrm>
            <a:off x="2769325" y="2267073"/>
            <a:ext cx="6079771" cy="857250"/>
          </a:xfrm>
          <a:prstGeom prst="rect">
            <a:avLst/>
          </a:prstGeom>
        </p:spPr>
        <p:txBody>
          <a:bodyPr vert="horz" lIns="91440" tIns="45720" rIns="91440" bIns="45720" rtlCol="0" anchor="ctr">
            <a:normAutofit/>
          </a:bodyPr>
          <a:lstStyle>
            <a:lvl1pPr>
              <a:defRPr sz="4000" b="1">
                <a:solidFill>
                  <a:schemeClr val="bg1"/>
                </a:solidFill>
                <a:latin typeface="Franklin Gothic Medium" panose="020B0603020102020204" pitchFamily="34" charset="0"/>
                <a:cs typeface="Arial" pitchFamily="34" charset="0"/>
              </a:defRPr>
            </a:lvl1pPr>
          </a:lstStyle>
          <a:p>
            <a:r>
              <a:rPr lang="en-US" dirty="0" smtClean="0"/>
              <a:t>Click to add section title</a:t>
            </a:r>
            <a:endParaRPr lang="en-US" dirty="0"/>
          </a:p>
        </p:txBody>
      </p:sp>
      <p:grpSp>
        <p:nvGrpSpPr>
          <p:cNvPr id="2" name="Group 1"/>
          <p:cNvGrpSpPr/>
          <p:nvPr userDrawn="1"/>
        </p:nvGrpSpPr>
        <p:grpSpPr>
          <a:xfrm>
            <a:off x="5580802" y="4667793"/>
            <a:ext cx="3478452" cy="312388"/>
            <a:chOff x="5580802" y="4667793"/>
            <a:chExt cx="3478452" cy="312388"/>
          </a:xfrm>
        </p:grpSpPr>
        <p:grpSp>
          <p:nvGrpSpPr>
            <p:cNvPr id="3" name="Group 2"/>
            <p:cNvGrpSpPr/>
            <p:nvPr userDrawn="1"/>
          </p:nvGrpSpPr>
          <p:grpSpPr>
            <a:xfrm>
              <a:off x="5580802" y="4667793"/>
              <a:ext cx="2282465" cy="312388"/>
              <a:chOff x="5398297" y="4638539"/>
              <a:chExt cx="2282465" cy="312388"/>
            </a:xfrm>
          </p:grpSpPr>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98297" y="4638539"/>
                <a:ext cx="945130" cy="312388"/>
              </a:xfrm>
              <a:prstGeom prst="rect">
                <a:avLst/>
              </a:prstGeom>
            </p:spPr>
          </p:pic>
          <p:pic>
            <p:nvPicPr>
              <p:cNvPr id="6" name="Picture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640593" y="4695341"/>
                <a:ext cx="1040169" cy="198784"/>
              </a:xfrm>
              <a:prstGeom prst="rect">
                <a:avLst/>
              </a:prstGeom>
            </p:spPr>
          </p:pic>
        </p:grpSp>
        <p:pic>
          <p:nvPicPr>
            <p:cNvPr id="8" name="Picture 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019085" y="4715877"/>
              <a:ext cx="1040169" cy="186299"/>
            </a:xfrm>
            <a:prstGeom prst="rect">
              <a:avLst/>
            </a:prstGeom>
          </p:spPr>
        </p:pic>
      </p:grpSp>
    </p:spTree>
    <p:extLst>
      <p:ext uri="{BB962C8B-B14F-4D97-AF65-F5344CB8AC3E}">
        <p14:creationId xmlns:p14="http://schemas.microsoft.com/office/powerpoint/2010/main" val="3490761780"/>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vider_OfficeWork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Placeholder 1"/>
          <p:cNvSpPr>
            <a:spLocks noGrp="1"/>
          </p:cNvSpPr>
          <p:nvPr>
            <p:ph type="title" hasCustomPrompt="1"/>
          </p:nvPr>
        </p:nvSpPr>
        <p:spPr>
          <a:xfrm>
            <a:off x="445325" y="2136445"/>
            <a:ext cx="8229600" cy="857250"/>
          </a:xfrm>
          <a:prstGeom prst="rect">
            <a:avLst/>
          </a:prstGeom>
        </p:spPr>
        <p:txBody>
          <a:bodyPr vert="horz" lIns="91440" tIns="45720" rIns="91440" bIns="45720" rtlCol="0" anchor="ctr">
            <a:normAutofit/>
          </a:bodyPr>
          <a:lstStyle>
            <a:lvl1pPr>
              <a:defRPr sz="4000" b="1">
                <a:solidFill>
                  <a:schemeClr val="bg1"/>
                </a:solidFill>
                <a:latin typeface="Franklin Gothic Medium" panose="020B0603020102020204" pitchFamily="34" charset="0"/>
                <a:cs typeface="Arial" pitchFamily="34" charset="0"/>
              </a:defRPr>
            </a:lvl1pPr>
          </a:lstStyle>
          <a:p>
            <a:r>
              <a:rPr lang="en-US" dirty="0" smtClean="0"/>
              <a:t>Click to add section title</a:t>
            </a:r>
            <a:endParaRPr lang="en-US" dirty="0"/>
          </a:p>
        </p:txBody>
      </p:sp>
      <p:grpSp>
        <p:nvGrpSpPr>
          <p:cNvPr id="2" name="Group 1"/>
          <p:cNvGrpSpPr/>
          <p:nvPr userDrawn="1"/>
        </p:nvGrpSpPr>
        <p:grpSpPr>
          <a:xfrm>
            <a:off x="5580802" y="4667793"/>
            <a:ext cx="3478452" cy="312388"/>
            <a:chOff x="5580802" y="4667793"/>
            <a:chExt cx="3478452" cy="312388"/>
          </a:xfrm>
        </p:grpSpPr>
        <p:grpSp>
          <p:nvGrpSpPr>
            <p:cNvPr id="3" name="Group 2"/>
            <p:cNvGrpSpPr/>
            <p:nvPr userDrawn="1"/>
          </p:nvGrpSpPr>
          <p:grpSpPr>
            <a:xfrm>
              <a:off x="5580802" y="4667793"/>
              <a:ext cx="2282465" cy="312388"/>
              <a:chOff x="5398297" y="4638539"/>
              <a:chExt cx="2282465" cy="312388"/>
            </a:xfrm>
          </p:grpSpPr>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98297" y="4638539"/>
                <a:ext cx="945130" cy="312388"/>
              </a:xfrm>
              <a:prstGeom prst="rect">
                <a:avLst/>
              </a:prstGeom>
            </p:spPr>
          </p:pic>
          <p:pic>
            <p:nvPicPr>
              <p:cNvPr id="6" name="Picture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640593" y="4695341"/>
                <a:ext cx="1040169" cy="198784"/>
              </a:xfrm>
              <a:prstGeom prst="rect">
                <a:avLst/>
              </a:prstGeom>
            </p:spPr>
          </p:pic>
        </p:grpSp>
        <p:pic>
          <p:nvPicPr>
            <p:cNvPr id="8" name="Picture 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019085" y="4715877"/>
              <a:ext cx="1040169" cy="186299"/>
            </a:xfrm>
            <a:prstGeom prst="rect">
              <a:avLst/>
            </a:prstGeom>
          </p:spPr>
        </p:pic>
      </p:grpSp>
    </p:spTree>
    <p:extLst>
      <p:ext uri="{BB962C8B-B14F-4D97-AF65-F5344CB8AC3E}">
        <p14:creationId xmlns:p14="http://schemas.microsoft.com/office/powerpoint/2010/main" val="1119687073"/>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vider_Boardroo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Placeholder 1"/>
          <p:cNvSpPr>
            <a:spLocks noGrp="1"/>
          </p:cNvSpPr>
          <p:nvPr>
            <p:ph type="title" hasCustomPrompt="1"/>
          </p:nvPr>
        </p:nvSpPr>
        <p:spPr>
          <a:xfrm>
            <a:off x="445325" y="2136445"/>
            <a:ext cx="8229600" cy="857250"/>
          </a:xfrm>
          <a:prstGeom prst="rect">
            <a:avLst/>
          </a:prstGeom>
        </p:spPr>
        <p:txBody>
          <a:bodyPr vert="horz" lIns="91440" tIns="45720" rIns="91440" bIns="45720" rtlCol="0" anchor="ctr">
            <a:normAutofit/>
          </a:bodyPr>
          <a:lstStyle>
            <a:lvl1pPr>
              <a:defRPr sz="4000" b="1">
                <a:solidFill>
                  <a:schemeClr val="bg1"/>
                </a:solidFill>
                <a:latin typeface="Franklin Gothic Medium" panose="020B0603020102020204" pitchFamily="34" charset="0"/>
                <a:cs typeface="Arial" pitchFamily="34" charset="0"/>
              </a:defRPr>
            </a:lvl1pPr>
          </a:lstStyle>
          <a:p>
            <a:r>
              <a:rPr lang="en-US" dirty="0" smtClean="0"/>
              <a:t>Click to add section title</a:t>
            </a:r>
            <a:endParaRPr lang="en-US" dirty="0"/>
          </a:p>
        </p:txBody>
      </p:sp>
      <p:grpSp>
        <p:nvGrpSpPr>
          <p:cNvPr id="2" name="Group 1"/>
          <p:cNvGrpSpPr/>
          <p:nvPr userDrawn="1"/>
        </p:nvGrpSpPr>
        <p:grpSpPr>
          <a:xfrm>
            <a:off x="259864" y="4615541"/>
            <a:ext cx="3478452" cy="312388"/>
            <a:chOff x="259864" y="4615541"/>
            <a:chExt cx="3478452" cy="312388"/>
          </a:xfrm>
        </p:grpSpPr>
        <p:grpSp>
          <p:nvGrpSpPr>
            <p:cNvPr id="3" name="Group 2"/>
            <p:cNvGrpSpPr/>
            <p:nvPr userDrawn="1"/>
          </p:nvGrpSpPr>
          <p:grpSpPr>
            <a:xfrm>
              <a:off x="259864" y="4615541"/>
              <a:ext cx="2282465" cy="312388"/>
              <a:chOff x="5398297" y="4638539"/>
              <a:chExt cx="2282465" cy="312388"/>
            </a:xfrm>
          </p:grpSpPr>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98297" y="4638539"/>
                <a:ext cx="945130" cy="312388"/>
              </a:xfrm>
              <a:prstGeom prst="rect">
                <a:avLst/>
              </a:prstGeom>
            </p:spPr>
          </p:pic>
          <p:pic>
            <p:nvPicPr>
              <p:cNvPr id="6" name="Picture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640593" y="4695341"/>
                <a:ext cx="1040169" cy="198784"/>
              </a:xfrm>
              <a:prstGeom prst="rect">
                <a:avLst/>
              </a:prstGeom>
            </p:spPr>
          </p:pic>
        </p:grpSp>
        <p:pic>
          <p:nvPicPr>
            <p:cNvPr id="8" name="Picture 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698147" y="4672343"/>
              <a:ext cx="1040169" cy="186299"/>
            </a:xfrm>
            <a:prstGeom prst="rect">
              <a:avLst/>
            </a:prstGeom>
          </p:spPr>
        </p:pic>
      </p:grpSp>
    </p:spTree>
    <p:extLst>
      <p:ext uri="{BB962C8B-B14F-4D97-AF65-F5344CB8AC3E}">
        <p14:creationId xmlns:p14="http://schemas.microsoft.com/office/powerpoint/2010/main" val="3465486916"/>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vider_Industr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Placeholder 1"/>
          <p:cNvSpPr>
            <a:spLocks noGrp="1"/>
          </p:cNvSpPr>
          <p:nvPr>
            <p:ph type="title" hasCustomPrompt="1"/>
          </p:nvPr>
        </p:nvSpPr>
        <p:spPr>
          <a:xfrm>
            <a:off x="445325" y="2136445"/>
            <a:ext cx="8229600" cy="857250"/>
          </a:xfrm>
          <a:prstGeom prst="rect">
            <a:avLst/>
          </a:prstGeom>
        </p:spPr>
        <p:txBody>
          <a:bodyPr vert="horz" lIns="91440" tIns="45720" rIns="91440" bIns="45720" rtlCol="0" anchor="ctr">
            <a:normAutofit/>
          </a:bodyPr>
          <a:lstStyle>
            <a:lvl1pPr>
              <a:defRPr sz="4000" b="1">
                <a:solidFill>
                  <a:schemeClr val="bg1"/>
                </a:solidFill>
                <a:latin typeface="Franklin Gothic Medium" panose="020B0603020102020204" pitchFamily="34" charset="0"/>
                <a:cs typeface="Arial" pitchFamily="34" charset="0"/>
              </a:defRPr>
            </a:lvl1pPr>
          </a:lstStyle>
          <a:p>
            <a:r>
              <a:rPr lang="en-US" dirty="0" smtClean="0"/>
              <a:t>Click to add section title</a:t>
            </a:r>
            <a:endParaRPr lang="en-US" dirty="0"/>
          </a:p>
        </p:txBody>
      </p:sp>
      <p:grpSp>
        <p:nvGrpSpPr>
          <p:cNvPr id="8" name="Group 7"/>
          <p:cNvGrpSpPr/>
          <p:nvPr userDrawn="1"/>
        </p:nvGrpSpPr>
        <p:grpSpPr>
          <a:xfrm>
            <a:off x="259864" y="4615541"/>
            <a:ext cx="3478452" cy="312388"/>
            <a:chOff x="259864" y="4615541"/>
            <a:chExt cx="3478452" cy="312388"/>
          </a:xfrm>
        </p:grpSpPr>
        <p:grpSp>
          <p:nvGrpSpPr>
            <p:cNvPr id="9" name="Group 8"/>
            <p:cNvGrpSpPr/>
            <p:nvPr userDrawn="1"/>
          </p:nvGrpSpPr>
          <p:grpSpPr>
            <a:xfrm>
              <a:off x="259864" y="4615541"/>
              <a:ext cx="2282465" cy="312388"/>
              <a:chOff x="5398297" y="4638539"/>
              <a:chExt cx="2282465" cy="312388"/>
            </a:xfrm>
          </p:grpSpPr>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98297" y="4638539"/>
                <a:ext cx="945130" cy="312388"/>
              </a:xfrm>
              <a:prstGeom prst="rect">
                <a:avLst/>
              </a:prstGeom>
            </p:spPr>
          </p:pic>
          <p:pic>
            <p:nvPicPr>
              <p:cNvPr id="12" name="Pictur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640593" y="4695341"/>
                <a:ext cx="1040169" cy="198784"/>
              </a:xfrm>
              <a:prstGeom prst="rect">
                <a:avLst/>
              </a:prstGeom>
            </p:spPr>
          </p:pic>
        </p:grpSp>
        <p:pic>
          <p:nvPicPr>
            <p:cNvPr id="10" name="Picture 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698147" y="4672343"/>
              <a:ext cx="1040169" cy="186299"/>
            </a:xfrm>
            <a:prstGeom prst="rect">
              <a:avLst/>
            </a:prstGeom>
          </p:spPr>
        </p:pic>
      </p:grpSp>
    </p:spTree>
    <p:extLst>
      <p:ext uri="{BB962C8B-B14F-4D97-AF65-F5344CB8AC3E}">
        <p14:creationId xmlns:p14="http://schemas.microsoft.com/office/powerpoint/2010/main" val="3383761811"/>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vider_Corpora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Placeholder 1"/>
          <p:cNvSpPr>
            <a:spLocks noGrp="1"/>
          </p:cNvSpPr>
          <p:nvPr>
            <p:ph type="title" hasCustomPrompt="1"/>
          </p:nvPr>
        </p:nvSpPr>
        <p:spPr>
          <a:xfrm>
            <a:off x="445325" y="2136445"/>
            <a:ext cx="8229600" cy="857250"/>
          </a:xfrm>
          <a:prstGeom prst="rect">
            <a:avLst/>
          </a:prstGeom>
        </p:spPr>
        <p:txBody>
          <a:bodyPr vert="horz" lIns="91440" tIns="45720" rIns="91440" bIns="45720" rtlCol="0" anchor="ctr">
            <a:normAutofit/>
          </a:bodyPr>
          <a:lstStyle>
            <a:lvl1pPr>
              <a:defRPr sz="4000" b="1">
                <a:solidFill>
                  <a:srgbClr val="026AB6"/>
                </a:solidFill>
                <a:latin typeface="Franklin Gothic Medium" panose="020B0603020102020204" pitchFamily="34" charset="0"/>
                <a:cs typeface="Arial" pitchFamily="34" charset="0"/>
              </a:defRPr>
            </a:lvl1pPr>
          </a:lstStyle>
          <a:p>
            <a:r>
              <a:rPr lang="en-US" dirty="0" smtClean="0"/>
              <a:t>Click to add section title</a:t>
            </a:r>
            <a:endParaRPr lang="en-US" dirty="0"/>
          </a:p>
        </p:txBody>
      </p:sp>
    </p:spTree>
    <p:extLst>
      <p:ext uri="{BB962C8B-B14F-4D97-AF65-F5344CB8AC3E}">
        <p14:creationId xmlns:p14="http://schemas.microsoft.com/office/powerpoint/2010/main" val="3801610275"/>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_VerticalDiv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Placeholder 1"/>
          <p:cNvSpPr>
            <a:spLocks noGrp="1"/>
          </p:cNvSpPr>
          <p:nvPr>
            <p:ph type="title" hasCustomPrompt="1"/>
          </p:nvPr>
        </p:nvSpPr>
        <p:spPr>
          <a:xfrm>
            <a:off x="249187" y="1787363"/>
            <a:ext cx="3260368" cy="1456580"/>
          </a:xfrm>
          <a:prstGeom prst="rect">
            <a:avLst/>
          </a:prstGeom>
        </p:spPr>
        <p:txBody>
          <a:bodyPr vert="horz" lIns="91440" tIns="45720" rIns="91440" bIns="45720" rtlCol="0" anchor="ctr">
            <a:noAutofit/>
          </a:bodyPr>
          <a:lstStyle>
            <a:lvl1pPr algn="ctr">
              <a:defRPr sz="3600" b="1">
                <a:solidFill>
                  <a:schemeClr val="bg1"/>
                </a:solidFill>
                <a:latin typeface="Franklin Gothic Medium" panose="020B0603020102020204" pitchFamily="34" charset="0"/>
                <a:cs typeface="Arial" pitchFamily="34" charset="0"/>
              </a:defRPr>
            </a:lvl1pPr>
          </a:lstStyle>
          <a:p>
            <a:r>
              <a:rPr lang="en-US" dirty="0" smtClean="0"/>
              <a:t>Click to add heading</a:t>
            </a:r>
            <a:endParaRPr lang="en-US" dirty="0"/>
          </a:p>
        </p:txBody>
      </p:sp>
      <p:sp>
        <p:nvSpPr>
          <p:cNvPr id="8" name="Content Placeholder 2"/>
          <p:cNvSpPr>
            <a:spLocks noGrp="1"/>
          </p:cNvSpPr>
          <p:nvPr>
            <p:ph idx="1" hasCustomPrompt="1"/>
          </p:nvPr>
        </p:nvSpPr>
        <p:spPr>
          <a:xfrm>
            <a:off x="3857896" y="278674"/>
            <a:ext cx="5085807" cy="4389119"/>
          </a:xfrm>
          <a:prstGeom prst="rect">
            <a:avLst/>
          </a:prstGeom>
        </p:spPr>
        <p:txBody>
          <a:bodyPr/>
          <a:lstStyle>
            <a:lvl1pPr>
              <a:buFont typeface="Arial" panose="020B0604020202020204" pitchFamily="34" charset="0"/>
              <a:buChar char="•"/>
              <a:defRPr sz="1800" baseline="0">
                <a:solidFill>
                  <a:schemeClr val="tx1">
                    <a:lumMod val="75000"/>
                    <a:lumOff val="25000"/>
                  </a:schemeClr>
                </a:solidFill>
                <a:latin typeface="Arial" panose="020B0604020202020204" pitchFamily="34" charset="0"/>
                <a:ea typeface="Tahoma" pitchFamily="34" charset="0"/>
                <a:cs typeface="Arial" pitchFamily="34" charset="0"/>
              </a:defRPr>
            </a:lvl1pPr>
            <a:lvl2pPr>
              <a:defRPr sz="2000">
                <a:solidFill>
                  <a:srgbClr val="292929"/>
                </a:solidFill>
                <a:latin typeface="Arial" pitchFamily="34" charset="0"/>
                <a:ea typeface="Tahoma" pitchFamily="34" charset="0"/>
                <a:cs typeface="Arial" pitchFamily="34" charset="0"/>
              </a:defRPr>
            </a:lvl2pPr>
            <a:lvl3pPr>
              <a:defRPr sz="1800">
                <a:solidFill>
                  <a:srgbClr val="292929"/>
                </a:solidFill>
                <a:latin typeface="Arial" pitchFamily="34" charset="0"/>
                <a:ea typeface="Tahoma" pitchFamily="34" charset="0"/>
                <a:cs typeface="Arial" pitchFamily="34" charset="0"/>
              </a:defRPr>
            </a:lvl3pPr>
            <a:lvl4pPr>
              <a:defRPr sz="1600">
                <a:solidFill>
                  <a:srgbClr val="292929"/>
                </a:solidFill>
                <a:latin typeface="Arial" pitchFamily="34" charset="0"/>
                <a:ea typeface="Tahoma" pitchFamily="34" charset="0"/>
                <a:cs typeface="Arial" pitchFamily="34" charset="0"/>
              </a:defRPr>
            </a:lvl4pPr>
            <a:lvl5pPr>
              <a:defRPr sz="1600">
                <a:solidFill>
                  <a:srgbClr val="292929"/>
                </a:solidFill>
                <a:latin typeface="Arial" pitchFamily="34" charset="0"/>
                <a:ea typeface="Tahoma" pitchFamily="34" charset="0"/>
                <a:cs typeface="Arial" pitchFamily="34" charset="0"/>
              </a:defRPr>
            </a:lvl5pPr>
          </a:lstStyle>
          <a:p>
            <a:pPr lvl="0"/>
            <a:r>
              <a:rPr lang="en-US" dirty="0" smtClean="0"/>
              <a:t>Insert text here</a:t>
            </a:r>
          </a:p>
        </p:txBody>
      </p:sp>
    </p:spTree>
    <p:extLst>
      <p:ext uri="{BB962C8B-B14F-4D97-AF65-F5344CB8AC3E}">
        <p14:creationId xmlns:p14="http://schemas.microsoft.com/office/powerpoint/2010/main" val="3857488080"/>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_Des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6" name="Straight Connector 5"/>
          <p:cNvCxnSpPr/>
          <p:nvPr userDrawn="1"/>
        </p:nvCxnSpPr>
        <p:spPr>
          <a:xfrm>
            <a:off x="457200" y="866650"/>
            <a:ext cx="6208776" cy="0"/>
          </a:xfrm>
          <a:prstGeom prst="line">
            <a:avLst/>
          </a:prstGeom>
          <a:ln>
            <a:solidFill>
              <a:srgbClr val="8C8D8E"/>
            </a:solidFill>
          </a:ln>
        </p:spPr>
        <p:style>
          <a:lnRef idx="1">
            <a:schemeClr val="accent1"/>
          </a:lnRef>
          <a:fillRef idx="0">
            <a:schemeClr val="accent1"/>
          </a:fillRef>
          <a:effectRef idx="0">
            <a:schemeClr val="accent1"/>
          </a:effectRef>
          <a:fontRef idx="minor">
            <a:schemeClr val="tx1"/>
          </a:fontRef>
        </p:style>
      </p:cxnSp>
      <p:sp>
        <p:nvSpPr>
          <p:cNvPr id="9" name="Content Placeholder 2"/>
          <p:cNvSpPr>
            <a:spLocks noGrp="1"/>
          </p:cNvSpPr>
          <p:nvPr>
            <p:ph idx="1" hasCustomPrompt="1"/>
          </p:nvPr>
        </p:nvSpPr>
        <p:spPr>
          <a:xfrm>
            <a:off x="457200" y="1018847"/>
            <a:ext cx="5551714" cy="3422524"/>
          </a:xfrm>
          <a:prstGeom prst="rect">
            <a:avLst/>
          </a:prstGeom>
        </p:spPr>
        <p:txBody>
          <a:bodyPr/>
          <a:lstStyle>
            <a:lvl1pPr>
              <a:buFont typeface="Arial" panose="020B0604020202020204" pitchFamily="34" charset="0"/>
              <a:buChar char="•"/>
              <a:defRPr sz="1800" baseline="0">
                <a:solidFill>
                  <a:schemeClr val="tx1">
                    <a:lumMod val="75000"/>
                    <a:lumOff val="25000"/>
                  </a:schemeClr>
                </a:solidFill>
                <a:latin typeface="Arial" panose="020B0604020202020204" pitchFamily="34" charset="0"/>
                <a:ea typeface="Tahoma" pitchFamily="34" charset="0"/>
                <a:cs typeface="Arial" pitchFamily="34" charset="0"/>
              </a:defRPr>
            </a:lvl1pPr>
            <a:lvl2pPr>
              <a:defRPr sz="2000">
                <a:solidFill>
                  <a:srgbClr val="292929"/>
                </a:solidFill>
                <a:latin typeface="Arial" pitchFamily="34" charset="0"/>
                <a:ea typeface="Tahoma" pitchFamily="34" charset="0"/>
                <a:cs typeface="Arial" pitchFamily="34" charset="0"/>
              </a:defRPr>
            </a:lvl2pPr>
            <a:lvl3pPr>
              <a:defRPr sz="1800">
                <a:solidFill>
                  <a:srgbClr val="292929"/>
                </a:solidFill>
                <a:latin typeface="Arial" pitchFamily="34" charset="0"/>
                <a:ea typeface="Tahoma" pitchFamily="34" charset="0"/>
                <a:cs typeface="Arial" pitchFamily="34" charset="0"/>
              </a:defRPr>
            </a:lvl3pPr>
            <a:lvl4pPr>
              <a:defRPr sz="1600">
                <a:solidFill>
                  <a:srgbClr val="292929"/>
                </a:solidFill>
                <a:latin typeface="Arial" pitchFamily="34" charset="0"/>
                <a:ea typeface="Tahoma" pitchFamily="34" charset="0"/>
                <a:cs typeface="Arial" pitchFamily="34" charset="0"/>
              </a:defRPr>
            </a:lvl4pPr>
            <a:lvl5pPr>
              <a:defRPr sz="1600">
                <a:solidFill>
                  <a:srgbClr val="292929"/>
                </a:solidFill>
                <a:latin typeface="Arial" pitchFamily="34" charset="0"/>
                <a:ea typeface="Tahoma" pitchFamily="34" charset="0"/>
                <a:cs typeface="Arial" pitchFamily="34" charset="0"/>
              </a:defRPr>
            </a:lvl5pPr>
          </a:lstStyle>
          <a:p>
            <a:pPr lvl="0"/>
            <a:r>
              <a:rPr lang="en-US" dirty="0" smtClean="0"/>
              <a:t>Insert text here</a:t>
            </a:r>
          </a:p>
        </p:txBody>
      </p:sp>
      <p:sp>
        <p:nvSpPr>
          <p:cNvPr id="12" name="Title Placeholder 1"/>
          <p:cNvSpPr>
            <a:spLocks noGrp="1"/>
          </p:cNvSpPr>
          <p:nvPr>
            <p:ph type="title" hasCustomPrompt="1"/>
          </p:nvPr>
        </p:nvSpPr>
        <p:spPr>
          <a:xfrm>
            <a:off x="457200" y="161597"/>
            <a:ext cx="6208776" cy="857250"/>
          </a:xfrm>
          <a:prstGeom prst="rect">
            <a:avLst/>
          </a:prstGeom>
        </p:spPr>
        <p:txBody>
          <a:bodyPr vert="horz" lIns="91440" tIns="45720" rIns="91440" bIns="45720" rtlCol="0" anchor="ctr">
            <a:normAutofit/>
          </a:bodyPr>
          <a:lstStyle>
            <a:lvl1pPr algn="l">
              <a:defRPr sz="3600" b="1">
                <a:solidFill>
                  <a:srgbClr val="026AB6"/>
                </a:solidFill>
                <a:latin typeface="Franklin Gothic Medium" panose="020B0603020102020204" pitchFamily="34" charset="0"/>
                <a:cs typeface="Arial" pitchFamily="34" charset="0"/>
              </a:defRPr>
            </a:lvl1pPr>
          </a:lstStyle>
          <a:p>
            <a:r>
              <a:rPr lang="en-US" dirty="0" smtClean="0"/>
              <a:t>Click to add heading</a:t>
            </a:r>
            <a:endParaRPr lang="en-US" dirty="0"/>
          </a:p>
        </p:txBody>
      </p:sp>
      <p:grpSp>
        <p:nvGrpSpPr>
          <p:cNvPr id="18" name="Group 17"/>
          <p:cNvGrpSpPr/>
          <p:nvPr userDrawn="1"/>
        </p:nvGrpSpPr>
        <p:grpSpPr>
          <a:xfrm>
            <a:off x="457200" y="4441371"/>
            <a:ext cx="3277963" cy="640081"/>
            <a:chOff x="457200" y="4441371"/>
            <a:chExt cx="3277963" cy="640081"/>
          </a:xfrm>
        </p:grpSpPr>
        <p:grpSp>
          <p:nvGrpSpPr>
            <p:cNvPr id="19" name="Group 18"/>
            <p:cNvGrpSpPr/>
            <p:nvPr userDrawn="1"/>
          </p:nvGrpSpPr>
          <p:grpSpPr>
            <a:xfrm>
              <a:off x="457200" y="4441371"/>
              <a:ext cx="2164176" cy="640081"/>
              <a:chOff x="619614" y="4440681"/>
              <a:chExt cx="2164176" cy="640081"/>
            </a:xfrm>
          </p:grpSpPr>
          <p:pic>
            <p:nvPicPr>
              <p:cNvPr id="21" name="Picture 2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892638" y="4734023"/>
                <a:ext cx="891152" cy="169966"/>
              </a:xfrm>
              <a:prstGeom prst="rect">
                <a:avLst/>
              </a:prstGeom>
            </p:spPr>
          </p:pic>
          <p:pic>
            <p:nvPicPr>
              <p:cNvPr id="22" name="Picture 2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19614" y="4440681"/>
                <a:ext cx="1237491" cy="640081"/>
              </a:xfrm>
              <a:prstGeom prst="rect">
                <a:avLst/>
              </a:prstGeom>
            </p:spPr>
          </p:pic>
        </p:grpSp>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679961" y="4715687"/>
              <a:ext cx="1055202" cy="188992"/>
            </a:xfrm>
            <a:prstGeom prst="rect">
              <a:avLst/>
            </a:prstGeom>
          </p:spPr>
        </p:pic>
      </p:grpSp>
    </p:spTree>
    <p:extLst>
      <p:ext uri="{BB962C8B-B14F-4D97-AF65-F5344CB8AC3E}">
        <p14:creationId xmlns:p14="http://schemas.microsoft.com/office/powerpoint/2010/main" val="316568265"/>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_Investiga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6" name="Straight Connector 5"/>
          <p:cNvCxnSpPr/>
          <p:nvPr userDrawn="1"/>
        </p:nvCxnSpPr>
        <p:spPr>
          <a:xfrm>
            <a:off x="457200" y="866650"/>
            <a:ext cx="6208776" cy="0"/>
          </a:xfrm>
          <a:prstGeom prst="line">
            <a:avLst/>
          </a:prstGeom>
          <a:ln>
            <a:solidFill>
              <a:srgbClr val="8C8D8E"/>
            </a:solidFill>
          </a:ln>
        </p:spPr>
        <p:style>
          <a:lnRef idx="1">
            <a:schemeClr val="accent1"/>
          </a:lnRef>
          <a:fillRef idx="0">
            <a:schemeClr val="accent1"/>
          </a:fillRef>
          <a:effectRef idx="0">
            <a:schemeClr val="accent1"/>
          </a:effectRef>
          <a:fontRef idx="minor">
            <a:schemeClr val="tx1"/>
          </a:fontRef>
        </p:style>
      </p:cxnSp>
      <p:sp>
        <p:nvSpPr>
          <p:cNvPr id="9" name="Content Placeholder 2"/>
          <p:cNvSpPr>
            <a:spLocks noGrp="1"/>
          </p:cNvSpPr>
          <p:nvPr>
            <p:ph idx="1" hasCustomPrompt="1"/>
          </p:nvPr>
        </p:nvSpPr>
        <p:spPr>
          <a:xfrm>
            <a:off x="457200" y="1018847"/>
            <a:ext cx="5551714" cy="3422524"/>
          </a:xfrm>
          <a:prstGeom prst="rect">
            <a:avLst/>
          </a:prstGeom>
        </p:spPr>
        <p:txBody>
          <a:bodyPr/>
          <a:lstStyle>
            <a:lvl1pPr>
              <a:buFont typeface="Arial" panose="020B0604020202020204" pitchFamily="34" charset="0"/>
              <a:buChar char="•"/>
              <a:defRPr sz="1800" baseline="0">
                <a:solidFill>
                  <a:schemeClr val="tx1">
                    <a:lumMod val="75000"/>
                    <a:lumOff val="25000"/>
                  </a:schemeClr>
                </a:solidFill>
                <a:latin typeface="Arial" panose="020B0604020202020204" pitchFamily="34" charset="0"/>
                <a:ea typeface="Tahoma" pitchFamily="34" charset="0"/>
                <a:cs typeface="Arial" pitchFamily="34" charset="0"/>
              </a:defRPr>
            </a:lvl1pPr>
            <a:lvl2pPr>
              <a:defRPr sz="2000">
                <a:solidFill>
                  <a:srgbClr val="292929"/>
                </a:solidFill>
                <a:latin typeface="Arial" pitchFamily="34" charset="0"/>
                <a:ea typeface="Tahoma" pitchFamily="34" charset="0"/>
                <a:cs typeface="Arial" pitchFamily="34" charset="0"/>
              </a:defRPr>
            </a:lvl2pPr>
            <a:lvl3pPr>
              <a:defRPr sz="1800">
                <a:solidFill>
                  <a:srgbClr val="292929"/>
                </a:solidFill>
                <a:latin typeface="Arial" pitchFamily="34" charset="0"/>
                <a:ea typeface="Tahoma" pitchFamily="34" charset="0"/>
                <a:cs typeface="Arial" pitchFamily="34" charset="0"/>
              </a:defRPr>
            </a:lvl3pPr>
            <a:lvl4pPr>
              <a:defRPr sz="1600">
                <a:solidFill>
                  <a:srgbClr val="292929"/>
                </a:solidFill>
                <a:latin typeface="Arial" pitchFamily="34" charset="0"/>
                <a:ea typeface="Tahoma" pitchFamily="34" charset="0"/>
                <a:cs typeface="Arial" pitchFamily="34" charset="0"/>
              </a:defRPr>
            </a:lvl4pPr>
            <a:lvl5pPr>
              <a:defRPr sz="1600">
                <a:solidFill>
                  <a:srgbClr val="292929"/>
                </a:solidFill>
                <a:latin typeface="Arial" pitchFamily="34" charset="0"/>
                <a:ea typeface="Tahoma" pitchFamily="34" charset="0"/>
                <a:cs typeface="Arial" pitchFamily="34" charset="0"/>
              </a:defRPr>
            </a:lvl5pPr>
          </a:lstStyle>
          <a:p>
            <a:pPr lvl="0"/>
            <a:r>
              <a:rPr lang="en-US" dirty="0" smtClean="0"/>
              <a:t>Insert text here</a:t>
            </a:r>
          </a:p>
        </p:txBody>
      </p:sp>
      <p:sp>
        <p:nvSpPr>
          <p:cNvPr id="12" name="Title Placeholder 1"/>
          <p:cNvSpPr>
            <a:spLocks noGrp="1"/>
          </p:cNvSpPr>
          <p:nvPr>
            <p:ph type="title" hasCustomPrompt="1"/>
          </p:nvPr>
        </p:nvSpPr>
        <p:spPr>
          <a:xfrm>
            <a:off x="457200" y="161597"/>
            <a:ext cx="6208776" cy="857250"/>
          </a:xfrm>
          <a:prstGeom prst="rect">
            <a:avLst/>
          </a:prstGeom>
        </p:spPr>
        <p:txBody>
          <a:bodyPr vert="horz" lIns="91440" tIns="45720" rIns="91440" bIns="45720" rtlCol="0" anchor="ctr">
            <a:normAutofit/>
          </a:bodyPr>
          <a:lstStyle>
            <a:lvl1pPr algn="l">
              <a:defRPr sz="3600" b="1">
                <a:solidFill>
                  <a:srgbClr val="026AB6"/>
                </a:solidFill>
                <a:latin typeface="Franklin Gothic Medium" panose="020B0603020102020204" pitchFamily="34" charset="0"/>
                <a:cs typeface="Arial" pitchFamily="34" charset="0"/>
              </a:defRPr>
            </a:lvl1pPr>
          </a:lstStyle>
          <a:p>
            <a:r>
              <a:rPr lang="en-US" dirty="0" smtClean="0"/>
              <a:t>Click to add heading</a:t>
            </a:r>
            <a:endParaRPr lang="en-US" dirty="0"/>
          </a:p>
        </p:txBody>
      </p:sp>
      <p:grpSp>
        <p:nvGrpSpPr>
          <p:cNvPr id="2" name="Group 1"/>
          <p:cNvGrpSpPr/>
          <p:nvPr userDrawn="1"/>
        </p:nvGrpSpPr>
        <p:grpSpPr>
          <a:xfrm>
            <a:off x="457200" y="4441371"/>
            <a:ext cx="3277963" cy="640081"/>
            <a:chOff x="457200" y="4441371"/>
            <a:chExt cx="3277963" cy="640081"/>
          </a:xfrm>
        </p:grpSpPr>
        <p:grpSp>
          <p:nvGrpSpPr>
            <p:cNvPr id="7" name="Group 6"/>
            <p:cNvGrpSpPr/>
            <p:nvPr userDrawn="1"/>
          </p:nvGrpSpPr>
          <p:grpSpPr>
            <a:xfrm>
              <a:off x="457200" y="4441371"/>
              <a:ext cx="2164176" cy="640081"/>
              <a:chOff x="619614" y="4440681"/>
              <a:chExt cx="2164176" cy="640081"/>
            </a:xfrm>
          </p:grpSpPr>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892638" y="4734023"/>
                <a:ext cx="891152" cy="169966"/>
              </a:xfrm>
              <a:prstGeom prst="rect">
                <a:avLst/>
              </a:prstGeom>
            </p:spPr>
          </p:pic>
          <p:pic>
            <p:nvPicPr>
              <p:cNvPr id="11" name="Picture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19614" y="4440681"/>
                <a:ext cx="1237491" cy="640081"/>
              </a:xfrm>
              <a:prstGeom prst="rect">
                <a:avLst/>
              </a:prstGeom>
            </p:spPr>
          </p:pic>
        </p:grpSp>
        <p:pic>
          <p:nvPicPr>
            <p:cNvPr id="13" name="Picture 12"/>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679961" y="4715687"/>
              <a:ext cx="1055202" cy="188992"/>
            </a:xfrm>
            <a:prstGeom prst="rect">
              <a:avLst/>
            </a:prstGeom>
          </p:spPr>
        </p:pic>
      </p:grpSp>
    </p:spTree>
    <p:extLst>
      <p:ext uri="{BB962C8B-B14F-4D97-AF65-F5344CB8AC3E}">
        <p14:creationId xmlns:p14="http://schemas.microsoft.com/office/powerpoint/2010/main" val="1886877955"/>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_Construc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6" name="Straight Connector 5"/>
          <p:cNvCxnSpPr/>
          <p:nvPr userDrawn="1"/>
        </p:nvCxnSpPr>
        <p:spPr>
          <a:xfrm>
            <a:off x="3104611" y="866650"/>
            <a:ext cx="5943600" cy="0"/>
          </a:xfrm>
          <a:prstGeom prst="line">
            <a:avLst/>
          </a:prstGeom>
          <a:ln>
            <a:solidFill>
              <a:srgbClr val="8C8D8E"/>
            </a:solidFill>
          </a:ln>
        </p:spPr>
        <p:style>
          <a:lnRef idx="1">
            <a:schemeClr val="accent1"/>
          </a:lnRef>
          <a:fillRef idx="0">
            <a:schemeClr val="accent1"/>
          </a:fillRef>
          <a:effectRef idx="0">
            <a:schemeClr val="accent1"/>
          </a:effectRef>
          <a:fontRef idx="minor">
            <a:schemeClr val="tx1"/>
          </a:fontRef>
        </p:style>
      </p:cxnSp>
      <p:sp>
        <p:nvSpPr>
          <p:cNvPr id="9" name="Content Placeholder 2"/>
          <p:cNvSpPr>
            <a:spLocks noGrp="1"/>
          </p:cNvSpPr>
          <p:nvPr>
            <p:ph idx="1" hasCustomPrompt="1"/>
          </p:nvPr>
        </p:nvSpPr>
        <p:spPr>
          <a:xfrm>
            <a:off x="3087193" y="1018847"/>
            <a:ext cx="5952316" cy="3422524"/>
          </a:xfrm>
          <a:prstGeom prst="rect">
            <a:avLst/>
          </a:prstGeom>
        </p:spPr>
        <p:txBody>
          <a:bodyPr/>
          <a:lstStyle>
            <a:lvl1pPr>
              <a:buFont typeface="Arial" panose="020B0604020202020204" pitchFamily="34" charset="0"/>
              <a:buChar char="•"/>
              <a:defRPr sz="1800" baseline="0">
                <a:solidFill>
                  <a:schemeClr val="tx1">
                    <a:lumMod val="75000"/>
                    <a:lumOff val="25000"/>
                  </a:schemeClr>
                </a:solidFill>
                <a:latin typeface="Arial" panose="020B0604020202020204" pitchFamily="34" charset="0"/>
                <a:ea typeface="Tahoma" pitchFamily="34" charset="0"/>
                <a:cs typeface="Arial" pitchFamily="34" charset="0"/>
              </a:defRPr>
            </a:lvl1pPr>
            <a:lvl2pPr>
              <a:defRPr sz="2000">
                <a:solidFill>
                  <a:srgbClr val="292929"/>
                </a:solidFill>
                <a:latin typeface="Arial" pitchFamily="34" charset="0"/>
                <a:ea typeface="Tahoma" pitchFamily="34" charset="0"/>
                <a:cs typeface="Arial" pitchFamily="34" charset="0"/>
              </a:defRPr>
            </a:lvl2pPr>
            <a:lvl3pPr>
              <a:defRPr sz="1800">
                <a:solidFill>
                  <a:srgbClr val="292929"/>
                </a:solidFill>
                <a:latin typeface="Arial" pitchFamily="34" charset="0"/>
                <a:ea typeface="Tahoma" pitchFamily="34" charset="0"/>
                <a:cs typeface="Arial" pitchFamily="34" charset="0"/>
              </a:defRPr>
            </a:lvl3pPr>
            <a:lvl4pPr>
              <a:defRPr sz="1600">
                <a:solidFill>
                  <a:srgbClr val="292929"/>
                </a:solidFill>
                <a:latin typeface="Arial" pitchFamily="34" charset="0"/>
                <a:ea typeface="Tahoma" pitchFamily="34" charset="0"/>
                <a:cs typeface="Arial" pitchFamily="34" charset="0"/>
              </a:defRPr>
            </a:lvl4pPr>
            <a:lvl5pPr>
              <a:defRPr sz="1600">
                <a:solidFill>
                  <a:srgbClr val="292929"/>
                </a:solidFill>
                <a:latin typeface="Arial" pitchFamily="34" charset="0"/>
                <a:ea typeface="Tahoma" pitchFamily="34" charset="0"/>
                <a:cs typeface="Arial" pitchFamily="34" charset="0"/>
              </a:defRPr>
            </a:lvl5pPr>
          </a:lstStyle>
          <a:p>
            <a:pPr lvl="0"/>
            <a:r>
              <a:rPr lang="en-US" dirty="0" smtClean="0"/>
              <a:t>Insert text here</a:t>
            </a:r>
          </a:p>
        </p:txBody>
      </p:sp>
      <p:sp>
        <p:nvSpPr>
          <p:cNvPr id="12" name="Title Placeholder 1"/>
          <p:cNvSpPr>
            <a:spLocks noGrp="1"/>
          </p:cNvSpPr>
          <p:nvPr>
            <p:ph type="title" hasCustomPrompt="1"/>
          </p:nvPr>
        </p:nvSpPr>
        <p:spPr>
          <a:xfrm>
            <a:off x="3087193" y="161597"/>
            <a:ext cx="5938812" cy="857250"/>
          </a:xfrm>
          <a:prstGeom prst="rect">
            <a:avLst/>
          </a:prstGeom>
        </p:spPr>
        <p:txBody>
          <a:bodyPr vert="horz" lIns="91440" tIns="45720" rIns="91440" bIns="45720" rtlCol="0" anchor="ctr">
            <a:normAutofit/>
          </a:bodyPr>
          <a:lstStyle>
            <a:lvl1pPr algn="l">
              <a:defRPr sz="3600" b="1">
                <a:solidFill>
                  <a:srgbClr val="026AB6"/>
                </a:solidFill>
                <a:latin typeface="Franklin Gothic Medium" panose="020B0603020102020204" pitchFamily="34" charset="0"/>
                <a:cs typeface="Arial" pitchFamily="34" charset="0"/>
              </a:defRPr>
            </a:lvl1pPr>
          </a:lstStyle>
          <a:p>
            <a:r>
              <a:rPr lang="en-US" dirty="0" smtClean="0"/>
              <a:t>Click to add heading</a:t>
            </a:r>
            <a:endParaRPr lang="en-US" dirty="0"/>
          </a:p>
        </p:txBody>
      </p:sp>
      <p:grpSp>
        <p:nvGrpSpPr>
          <p:cNvPr id="18" name="Group 17"/>
          <p:cNvGrpSpPr/>
          <p:nvPr userDrawn="1"/>
        </p:nvGrpSpPr>
        <p:grpSpPr>
          <a:xfrm>
            <a:off x="5850864" y="4465835"/>
            <a:ext cx="3277963" cy="640081"/>
            <a:chOff x="457200" y="4441371"/>
            <a:chExt cx="3277963" cy="640081"/>
          </a:xfrm>
        </p:grpSpPr>
        <p:grpSp>
          <p:nvGrpSpPr>
            <p:cNvPr id="19" name="Group 18"/>
            <p:cNvGrpSpPr/>
            <p:nvPr userDrawn="1"/>
          </p:nvGrpSpPr>
          <p:grpSpPr>
            <a:xfrm>
              <a:off x="457200" y="4441371"/>
              <a:ext cx="2164176" cy="640081"/>
              <a:chOff x="619614" y="4440681"/>
              <a:chExt cx="2164176" cy="640081"/>
            </a:xfrm>
          </p:grpSpPr>
          <p:pic>
            <p:nvPicPr>
              <p:cNvPr id="21" name="Picture 2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892638" y="4734023"/>
                <a:ext cx="891152" cy="169966"/>
              </a:xfrm>
              <a:prstGeom prst="rect">
                <a:avLst/>
              </a:prstGeom>
            </p:spPr>
          </p:pic>
          <p:pic>
            <p:nvPicPr>
              <p:cNvPr id="22" name="Picture 2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19614" y="4440681"/>
                <a:ext cx="1237491" cy="640081"/>
              </a:xfrm>
              <a:prstGeom prst="rect">
                <a:avLst/>
              </a:prstGeom>
            </p:spPr>
          </p:pic>
        </p:grpSp>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679961" y="4715687"/>
              <a:ext cx="1055202" cy="188992"/>
            </a:xfrm>
            <a:prstGeom prst="rect">
              <a:avLst/>
            </a:prstGeom>
          </p:spPr>
        </p:pic>
      </p:grpSp>
    </p:spTree>
    <p:extLst>
      <p:ext uri="{BB962C8B-B14F-4D97-AF65-F5344CB8AC3E}">
        <p14:creationId xmlns:p14="http://schemas.microsoft.com/office/powerpoint/2010/main" val="511666938"/>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_ProfessionalWork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6" name="Straight Connector 5"/>
          <p:cNvCxnSpPr/>
          <p:nvPr userDrawn="1"/>
        </p:nvCxnSpPr>
        <p:spPr>
          <a:xfrm>
            <a:off x="3104611" y="866650"/>
            <a:ext cx="5943600" cy="0"/>
          </a:xfrm>
          <a:prstGeom prst="line">
            <a:avLst/>
          </a:prstGeom>
          <a:ln>
            <a:solidFill>
              <a:srgbClr val="8C8D8E"/>
            </a:solidFill>
          </a:ln>
        </p:spPr>
        <p:style>
          <a:lnRef idx="1">
            <a:schemeClr val="accent1"/>
          </a:lnRef>
          <a:fillRef idx="0">
            <a:schemeClr val="accent1"/>
          </a:fillRef>
          <a:effectRef idx="0">
            <a:schemeClr val="accent1"/>
          </a:effectRef>
          <a:fontRef idx="minor">
            <a:schemeClr val="tx1"/>
          </a:fontRef>
        </p:style>
      </p:cxnSp>
      <p:sp>
        <p:nvSpPr>
          <p:cNvPr id="9" name="Content Placeholder 2"/>
          <p:cNvSpPr>
            <a:spLocks noGrp="1"/>
          </p:cNvSpPr>
          <p:nvPr>
            <p:ph idx="1" hasCustomPrompt="1"/>
          </p:nvPr>
        </p:nvSpPr>
        <p:spPr>
          <a:xfrm>
            <a:off x="3087193" y="1018847"/>
            <a:ext cx="5952316" cy="3422524"/>
          </a:xfrm>
          <a:prstGeom prst="rect">
            <a:avLst/>
          </a:prstGeom>
        </p:spPr>
        <p:txBody>
          <a:bodyPr/>
          <a:lstStyle>
            <a:lvl1pPr>
              <a:buFont typeface="Arial" panose="020B0604020202020204" pitchFamily="34" charset="0"/>
              <a:buChar char="•"/>
              <a:defRPr sz="1800" baseline="0">
                <a:solidFill>
                  <a:schemeClr val="tx1">
                    <a:lumMod val="75000"/>
                    <a:lumOff val="25000"/>
                  </a:schemeClr>
                </a:solidFill>
                <a:latin typeface="Arial" panose="020B0604020202020204" pitchFamily="34" charset="0"/>
                <a:ea typeface="Tahoma" pitchFamily="34" charset="0"/>
                <a:cs typeface="Arial" pitchFamily="34" charset="0"/>
              </a:defRPr>
            </a:lvl1pPr>
            <a:lvl2pPr>
              <a:defRPr sz="2000">
                <a:solidFill>
                  <a:srgbClr val="292929"/>
                </a:solidFill>
                <a:latin typeface="Arial" pitchFamily="34" charset="0"/>
                <a:ea typeface="Tahoma" pitchFamily="34" charset="0"/>
                <a:cs typeface="Arial" pitchFamily="34" charset="0"/>
              </a:defRPr>
            </a:lvl2pPr>
            <a:lvl3pPr>
              <a:defRPr sz="1800">
                <a:solidFill>
                  <a:srgbClr val="292929"/>
                </a:solidFill>
                <a:latin typeface="Arial" pitchFamily="34" charset="0"/>
                <a:ea typeface="Tahoma" pitchFamily="34" charset="0"/>
                <a:cs typeface="Arial" pitchFamily="34" charset="0"/>
              </a:defRPr>
            </a:lvl3pPr>
            <a:lvl4pPr>
              <a:defRPr sz="1600">
                <a:solidFill>
                  <a:srgbClr val="292929"/>
                </a:solidFill>
                <a:latin typeface="Arial" pitchFamily="34" charset="0"/>
                <a:ea typeface="Tahoma" pitchFamily="34" charset="0"/>
                <a:cs typeface="Arial" pitchFamily="34" charset="0"/>
              </a:defRPr>
            </a:lvl4pPr>
            <a:lvl5pPr>
              <a:defRPr sz="1600">
                <a:solidFill>
                  <a:srgbClr val="292929"/>
                </a:solidFill>
                <a:latin typeface="Arial" pitchFamily="34" charset="0"/>
                <a:ea typeface="Tahoma" pitchFamily="34" charset="0"/>
                <a:cs typeface="Arial" pitchFamily="34" charset="0"/>
              </a:defRPr>
            </a:lvl5pPr>
          </a:lstStyle>
          <a:p>
            <a:pPr lvl="0"/>
            <a:r>
              <a:rPr lang="en-US" dirty="0" smtClean="0"/>
              <a:t>Insert text here</a:t>
            </a:r>
          </a:p>
        </p:txBody>
      </p:sp>
      <p:sp>
        <p:nvSpPr>
          <p:cNvPr id="12" name="Title Placeholder 1"/>
          <p:cNvSpPr>
            <a:spLocks noGrp="1"/>
          </p:cNvSpPr>
          <p:nvPr>
            <p:ph type="title" hasCustomPrompt="1"/>
          </p:nvPr>
        </p:nvSpPr>
        <p:spPr>
          <a:xfrm>
            <a:off x="3087193" y="161597"/>
            <a:ext cx="5938812" cy="857250"/>
          </a:xfrm>
          <a:prstGeom prst="rect">
            <a:avLst/>
          </a:prstGeom>
        </p:spPr>
        <p:txBody>
          <a:bodyPr vert="horz" lIns="91440" tIns="45720" rIns="91440" bIns="45720" rtlCol="0" anchor="ctr">
            <a:normAutofit/>
          </a:bodyPr>
          <a:lstStyle>
            <a:lvl1pPr algn="l">
              <a:defRPr sz="3600" b="1">
                <a:solidFill>
                  <a:srgbClr val="026AB6"/>
                </a:solidFill>
                <a:latin typeface="Franklin Gothic Medium" panose="020B0603020102020204" pitchFamily="34" charset="0"/>
                <a:cs typeface="Arial" pitchFamily="34" charset="0"/>
              </a:defRPr>
            </a:lvl1pPr>
          </a:lstStyle>
          <a:p>
            <a:r>
              <a:rPr lang="en-US" dirty="0" smtClean="0"/>
              <a:t>Click to add heading</a:t>
            </a:r>
            <a:endParaRPr lang="en-US" dirty="0"/>
          </a:p>
        </p:txBody>
      </p:sp>
      <p:grpSp>
        <p:nvGrpSpPr>
          <p:cNvPr id="18" name="Group 17"/>
          <p:cNvGrpSpPr/>
          <p:nvPr userDrawn="1"/>
        </p:nvGrpSpPr>
        <p:grpSpPr>
          <a:xfrm>
            <a:off x="5850864" y="4465835"/>
            <a:ext cx="3277963" cy="640081"/>
            <a:chOff x="457200" y="4441371"/>
            <a:chExt cx="3277963" cy="640081"/>
          </a:xfrm>
        </p:grpSpPr>
        <p:grpSp>
          <p:nvGrpSpPr>
            <p:cNvPr id="19" name="Group 18"/>
            <p:cNvGrpSpPr/>
            <p:nvPr userDrawn="1"/>
          </p:nvGrpSpPr>
          <p:grpSpPr>
            <a:xfrm>
              <a:off x="457200" y="4441371"/>
              <a:ext cx="2164176" cy="640081"/>
              <a:chOff x="619614" y="4440681"/>
              <a:chExt cx="2164176" cy="640081"/>
            </a:xfrm>
          </p:grpSpPr>
          <p:pic>
            <p:nvPicPr>
              <p:cNvPr id="21" name="Picture 2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892638" y="4734023"/>
                <a:ext cx="891152" cy="169966"/>
              </a:xfrm>
              <a:prstGeom prst="rect">
                <a:avLst/>
              </a:prstGeom>
            </p:spPr>
          </p:pic>
          <p:pic>
            <p:nvPicPr>
              <p:cNvPr id="22" name="Picture 2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19614" y="4440681"/>
                <a:ext cx="1237491" cy="640081"/>
              </a:xfrm>
              <a:prstGeom prst="rect">
                <a:avLst/>
              </a:prstGeom>
            </p:spPr>
          </p:pic>
        </p:grpSp>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679961" y="4715687"/>
              <a:ext cx="1055202" cy="188992"/>
            </a:xfrm>
            <a:prstGeom prst="rect">
              <a:avLst/>
            </a:prstGeom>
          </p:spPr>
        </p:pic>
      </p:grpSp>
    </p:spTree>
    <p:extLst>
      <p:ext uri="{BB962C8B-B14F-4D97-AF65-F5344CB8AC3E}">
        <p14:creationId xmlns:p14="http://schemas.microsoft.com/office/powerpoint/2010/main" val="2836519516"/>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_Plai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Content Placeholder 2"/>
          <p:cNvSpPr>
            <a:spLocks noGrp="1"/>
          </p:cNvSpPr>
          <p:nvPr>
            <p:ph idx="1" hasCustomPrompt="1"/>
          </p:nvPr>
        </p:nvSpPr>
        <p:spPr>
          <a:xfrm>
            <a:off x="457200" y="1018847"/>
            <a:ext cx="8286206" cy="3422524"/>
          </a:xfrm>
          <a:prstGeom prst="rect">
            <a:avLst/>
          </a:prstGeom>
        </p:spPr>
        <p:txBody>
          <a:bodyPr/>
          <a:lstStyle>
            <a:lvl1pPr>
              <a:buFont typeface="Arial" panose="020B0604020202020204" pitchFamily="34" charset="0"/>
              <a:buChar char="•"/>
              <a:defRPr sz="1800" baseline="0">
                <a:solidFill>
                  <a:schemeClr val="tx1">
                    <a:lumMod val="75000"/>
                    <a:lumOff val="25000"/>
                  </a:schemeClr>
                </a:solidFill>
                <a:latin typeface="Arial" panose="020B0604020202020204" pitchFamily="34" charset="0"/>
                <a:ea typeface="Tahoma" pitchFamily="34" charset="0"/>
                <a:cs typeface="Arial" pitchFamily="34" charset="0"/>
              </a:defRPr>
            </a:lvl1pPr>
            <a:lvl2pPr>
              <a:defRPr sz="2000">
                <a:solidFill>
                  <a:srgbClr val="292929"/>
                </a:solidFill>
                <a:latin typeface="Arial" pitchFamily="34" charset="0"/>
                <a:ea typeface="Tahoma" pitchFamily="34" charset="0"/>
                <a:cs typeface="Arial" pitchFamily="34" charset="0"/>
              </a:defRPr>
            </a:lvl2pPr>
            <a:lvl3pPr>
              <a:defRPr sz="1800">
                <a:solidFill>
                  <a:srgbClr val="292929"/>
                </a:solidFill>
                <a:latin typeface="Arial" pitchFamily="34" charset="0"/>
                <a:ea typeface="Tahoma" pitchFamily="34" charset="0"/>
                <a:cs typeface="Arial" pitchFamily="34" charset="0"/>
              </a:defRPr>
            </a:lvl3pPr>
            <a:lvl4pPr>
              <a:defRPr sz="1600">
                <a:solidFill>
                  <a:srgbClr val="292929"/>
                </a:solidFill>
                <a:latin typeface="Arial" pitchFamily="34" charset="0"/>
                <a:ea typeface="Tahoma" pitchFamily="34" charset="0"/>
                <a:cs typeface="Arial" pitchFamily="34" charset="0"/>
              </a:defRPr>
            </a:lvl4pPr>
            <a:lvl5pPr>
              <a:defRPr sz="1600">
                <a:solidFill>
                  <a:srgbClr val="292929"/>
                </a:solidFill>
                <a:latin typeface="Arial" pitchFamily="34" charset="0"/>
                <a:ea typeface="Tahoma" pitchFamily="34" charset="0"/>
                <a:cs typeface="Arial" pitchFamily="34" charset="0"/>
              </a:defRPr>
            </a:lvl5pPr>
          </a:lstStyle>
          <a:p>
            <a:pPr lvl="0"/>
            <a:r>
              <a:rPr lang="en-US" dirty="0" smtClean="0"/>
              <a:t>Insert text here</a:t>
            </a:r>
          </a:p>
        </p:txBody>
      </p:sp>
      <p:sp>
        <p:nvSpPr>
          <p:cNvPr id="12" name="Title Placeholder 1"/>
          <p:cNvSpPr>
            <a:spLocks noGrp="1"/>
          </p:cNvSpPr>
          <p:nvPr>
            <p:ph type="title" hasCustomPrompt="1"/>
          </p:nvPr>
        </p:nvSpPr>
        <p:spPr>
          <a:xfrm>
            <a:off x="457200" y="161597"/>
            <a:ext cx="8286206" cy="857250"/>
          </a:xfrm>
          <a:prstGeom prst="rect">
            <a:avLst/>
          </a:prstGeom>
        </p:spPr>
        <p:txBody>
          <a:bodyPr vert="horz" lIns="91440" tIns="45720" rIns="91440" bIns="45720" rtlCol="0" anchor="ctr">
            <a:normAutofit/>
          </a:bodyPr>
          <a:lstStyle>
            <a:lvl1pPr algn="l">
              <a:defRPr sz="3600" b="1">
                <a:solidFill>
                  <a:srgbClr val="026AB6"/>
                </a:solidFill>
                <a:latin typeface="Franklin Gothic Medium" panose="020B0603020102020204" pitchFamily="34" charset="0"/>
                <a:cs typeface="Arial" pitchFamily="34" charset="0"/>
              </a:defRPr>
            </a:lvl1pPr>
          </a:lstStyle>
          <a:p>
            <a:r>
              <a:rPr lang="en-US" dirty="0" smtClean="0"/>
              <a:t>Click to add heading</a:t>
            </a:r>
            <a:endParaRPr lang="en-US" dirty="0"/>
          </a:p>
        </p:txBody>
      </p:sp>
      <p:cxnSp>
        <p:nvCxnSpPr>
          <p:cNvPr id="16" name="Straight Connector 15"/>
          <p:cNvCxnSpPr/>
          <p:nvPr userDrawn="1"/>
        </p:nvCxnSpPr>
        <p:spPr>
          <a:xfrm>
            <a:off x="457200" y="866650"/>
            <a:ext cx="8229600" cy="0"/>
          </a:xfrm>
          <a:prstGeom prst="line">
            <a:avLst/>
          </a:prstGeom>
          <a:ln>
            <a:solidFill>
              <a:srgbClr val="8C8D8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1938332"/>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_Top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Content Placeholder 2"/>
          <p:cNvSpPr>
            <a:spLocks noGrp="1"/>
          </p:cNvSpPr>
          <p:nvPr>
            <p:ph idx="1" hasCustomPrompt="1"/>
          </p:nvPr>
        </p:nvSpPr>
        <p:spPr>
          <a:xfrm>
            <a:off x="457200" y="1018847"/>
            <a:ext cx="8286206" cy="3422524"/>
          </a:xfrm>
          <a:prstGeom prst="rect">
            <a:avLst/>
          </a:prstGeom>
        </p:spPr>
        <p:txBody>
          <a:bodyPr/>
          <a:lstStyle>
            <a:lvl1pPr>
              <a:buFont typeface="Arial" panose="020B0604020202020204" pitchFamily="34" charset="0"/>
              <a:buChar char="•"/>
              <a:defRPr sz="1800" baseline="0">
                <a:solidFill>
                  <a:schemeClr val="tx1">
                    <a:lumMod val="75000"/>
                    <a:lumOff val="25000"/>
                  </a:schemeClr>
                </a:solidFill>
                <a:latin typeface="Arial" panose="020B0604020202020204" pitchFamily="34" charset="0"/>
                <a:ea typeface="Tahoma" pitchFamily="34" charset="0"/>
                <a:cs typeface="Arial" pitchFamily="34" charset="0"/>
              </a:defRPr>
            </a:lvl1pPr>
            <a:lvl2pPr>
              <a:defRPr sz="2000">
                <a:solidFill>
                  <a:srgbClr val="292929"/>
                </a:solidFill>
                <a:latin typeface="Arial" pitchFamily="34" charset="0"/>
                <a:ea typeface="Tahoma" pitchFamily="34" charset="0"/>
                <a:cs typeface="Arial" pitchFamily="34" charset="0"/>
              </a:defRPr>
            </a:lvl2pPr>
            <a:lvl3pPr>
              <a:defRPr sz="1800">
                <a:solidFill>
                  <a:srgbClr val="292929"/>
                </a:solidFill>
                <a:latin typeface="Arial" pitchFamily="34" charset="0"/>
                <a:ea typeface="Tahoma" pitchFamily="34" charset="0"/>
                <a:cs typeface="Arial" pitchFamily="34" charset="0"/>
              </a:defRPr>
            </a:lvl3pPr>
            <a:lvl4pPr>
              <a:defRPr sz="1600">
                <a:solidFill>
                  <a:srgbClr val="292929"/>
                </a:solidFill>
                <a:latin typeface="Arial" pitchFamily="34" charset="0"/>
                <a:ea typeface="Tahoma" pitchFamily="34" charset="0"/>
                <a:cs typeface="Arial" pitchFamily="34" charset="0"/>
              </a:defRPr>
            </a:lvl4pPr>
            <a:lvl5pPr>
              <a:defRPr sz="1600">
                <a:solidFill>
                  <a:srgbClr val="292929"/>
                </a:solidFill>
                <a:latin typeface="Arial" pitchFamily="34" charset="0"/>
                <a:ea typeface="Tahoma" pitchFamily="34" charset="0"/>
                <a:cs typeface="Arial" pitchFamily="34" charset="0"/>
              </a:defRPr>
            </a:lvl5pPr>
          </a:lstStyle>
          <a:p>
            <a:pPr lvl="0"/>
            <a:r>
              <a:rPr lang="en-US" dirty="0" smtClean="0"/>
              <a:t>Insert text here</a:t>
            </a:r>
          </a:p>
        </p:txBody>
      </p:sp>
      <p:sp>
        <p:nvSpPr>
          <p:cNvPr id="12" name="Title Placeholder 1"/>
          <p:cNvSpPr>
            <a:spLocks noGrp="1"/>
          </p:cNvSpPr>
          <p:nvPr>
            <p:ph type="title" hasCustomPrompt="1"/>
          </p:nvPr>
        </p:nvSpPr>
        <p:spPr>
          <a:xfrm>
            <a:off x="457200" y="161597"/>
            <a:ext cx="8286206" cy="857250"/>
          </a:xfrm>
          <a:prstGeom prst="rect">
            <a:avLst/>
          </a:prstGeom>
        </p:spPr>
        <p:txBody>
          <a:bodyPr vert="horz" lIns="91440" tIns="45720" rIns="91440" bIns="45720" rtlCol="0" anchor="ctr">
            <a:normAutofit/>
          </a:bodyPr>
          <a:lstStyle>
            <a:lvl1pPr algn="l">
              <a:defRPr sz="3600" b="1">
                <a:solidFill>
                  <a:schemeClr val="bg1"/>
                </a:solidFill>
                <a:latin typeface="Franklin Gothic Medium" panose="020B0603020102020204" pitchFamily="34" charset="0"/>
                <a:cs typeface="Arial" pitchFamily="34" charset="0"/>
              </a:defRPr>
            </a:lvl1pPr>
          </a:lstStyle>
          <a:p>
            <a:r>
              <a:rPr lang="en-US" dirty="0" smtClean="0"/>
              <a:t>Click to add heading</a:t>
            </a:r>
            <a:endParaRPr lang="en-US" dirty="0"/>
          </a:p>
        </p:txBody>
      </p:sp>
    </p:spTree>
    <p:extLst>
      <p:ext uri="{BB962C8B-B14F-4D97-AF65-F5344CB8AC3E}">
        <p14:creationId xmlns:p14="http://schemas.microsoft.com/office/powerpoint/2010/main" val="2081440746"/>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Questions_Plai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userDrawn="1"/>
        </p:nvSpPr>
        <p:spPr>
          <a:xfrm>
            <a:off x="2828789" y="1950778"/>
            <a:ext cx="3558210" cy="707886"/>
          </a:xfrm>
          <a:prstGeom prst="rect">
            <a:avLst/>
          </a:prstGeom>
          <a:noFill/>
        </p:spPr>
        <p:txBody>
          <a:bodyPr wrap="square" rtlCol="0">
            <a:spAutoFit/>
          </a:bodyPr>
          <a:lstStyle/>
          <a:p>
            <a:pPr algn="ctr"/>
            <a:r>
              <a:rPr lang="en-US" sz="4000" b="1" dirty="0" smtClean="0">
                <a:solidFill>
                  <a:srgbClr val="026AB6"/>
                </a:solidFill>
                <a:latin typeface="Franklin Gothic Medium" panose="020B0603020102020204" pitchFamily="34" charset="0"/>
                <a:cs typeface="Arial" pitchFamily="34" charset="0"/>
              </a:rPr>
              <a:t>Questions?</a:t>
            </a:r>
            <a:endParaRPr lang="en-US" sz="4000" b="1" dirty="0">
              <a:solidFill>
                <a:srgbClr val="026AB6"/>
              </a:solidFill>
              <a:latin typeface="Franklin Gothic Medium" panose="020B0603020102020204" pitchFamily="34" charset="0"/>
              <a:cs typeface="Arial" pitchFamily="34" charset="0"/>
            </a:endParaRPr>
          </a:p>
        </p:txBody>
      </p:sp>
    </p:spTree>
    <p:extLst>
      <p:ext uri="{BB962C8B-B14F-4D97-AF65-F5344CB8AC3E}">
        <p14:creationId xmlns:p14="http://schemas.microsoft.com/office/powerpoint/2010/main" val="2873600804"/>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Questions_PostIt">
    <p:bg>
      <p:bgPr>
        <a:solidFill>
          <a:schemeClr val="bg1"/>
        </a:solidFill>
        <a:effectLst/>
      </p:bgPr>
    </p:bg>
    <p:spTree>
      <p:nvGrpSpPr>
        <p:cNvPr id="1" name=""/>
        <p:cNvGrpSpPr/>
        <p:nvPr/>
      </p:nvGrpSpPr>
      <p:grpSpPr>
        <a:xfrm>
          <a:off x="0" y="0"/>
          <a:ext cx="0" cy="0"/>
          <a:chOff x="0" y="0"/>
          <a:chExt cx="0" cy="0"/>
        </a:xfrm>
      </p:grpSpPr>
      <p:sp>
        <p:nvSpPr>
          <p:cNvPr id="3" name="TextBox 2"/>
          <p:cNvSpPr txBox="1"/>
          <p:nvPr userDrawn="1"/>
        </p:nvSpPr>
        <p:spPr>
          <a:xfrm>
            <a:off x="4579212" y="1881110"/>
            <a:ext cx="3558210" cy="707886"/>
          </a:xfrm>
          <a:prstGeom prst="rect">
            <a:avLst/>
          </a:prstGeom>
          <a:noFill/>
        </p:spPr>
        <p:txBody>
          <a:bodyPr wrap="square" rtlCol="0">
            <a:spAutoFit/>
          </a:bodyPr>
          <a:lstStyle/>
          <a:p>
            <a:pPr algn="ctr"/>
            <a:r>
              <a:rPr lang="en-US" sz="4000" b="1" dirty="0" smtClean="0">
                <a:solidFill>
                  <a:srgbClr val="026AB6"/>
                </a:solidFill>
                <a:latin typeface="Franklin Gothic Medium" panose="020B0603020102020204" pitchFamily="34" charset="0"/>
                <a:cs typeface="Arial" pitchFamily="34" charset="0"/>
              </a:rPr>
              <a:t>Questions?</a:t>
            </a:r>
            <a:endParaRPr lang="en-US" sz="4000" b="1" dirty="0">
              <a:solidFill>
                <a:srgbClr val="026AB6"/>
              </a:solidFill>
              <a:latin typeface="Franklin Gothic Medium" panose="020B0603020102020204" pitchFamily="34" charset="0"/>
              <a:cs typeface="Arial" pitchFamily="34" charset="0"/>
            </a:endParaRP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21040839">
            <a:off x="1054324" y="1101803"/>
            <a:ext cx="3043366" cy="2974384"/>
          </a:xfrm>
          <a:prstGeom prst="rect">
            <a:avLst/>
          </a:prstGeom>
        </p:spPr>
      </p:pic>
      <p:grpSp>
        <p:nvGrpSpPr>
          <p:cNvPr id="19" name="Group 18"/>
          <p:cNvGrpSpPr/>
          <p:nvPr userDrawn="1"/>
        </p:nvGrpSpPr>
        <p:grpSpPr>
          <a:xfrm>
            <a:off x="5508024" y="4363935"/>
            <a:ext cx="3448742" cy="640081"/>
            <a:chOff x="5325145" y="4451814"/>
            <a:chExt cx="3448742" cy="640081"/>
          </a:xfrm>
        </p:grpSpPr>
        <p:grpSp>
          <p:nvGrpSpPr>
            <p:cNvPr id="20" name="Group 19"/>
            <p:cNvGrpSpPr/>
            <p:nvPr userDrawn="1"/>
          </p:nvGrpSpPr>
          <p:grpSpPr>
            <a:xfrm>
              <a:off x="5325145" y="4451814"/>
              <a:ext cx="2225820" cy="640081"/>
              <a:chOff x="5556228" y="4394223"/>
              <a:chExt cx="2225820" cy="640081"/>
            </a:xfrm>
          </p:grpSpPr>
          <p:pic>
            <p:nvPicPr>
              <p:cNvPr id="22" name="Picture 2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90896" y="4687565"/>
                <a:ext cx="891152" cy="169966"/>
              </a:xfrm>
              <a:prstGeom prst="rect">
                <a:avLst/>
              </a:prstGeom>
            </p:spPr>
          </p:pic>
          <p:pic>
            <p:nvPicPr>
              <p:cNvPr id="23" name="Picture 2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556228" y="4394223"/>
                <a:ext cx="1237491" cy="640081"/>
              </a:xfrm>
              <a:prstGeom prst="rect">
                <a:avLst/>
              </a:prstGeom>
            </p:spPr>
          </p:pic>
        </p:grpSp>
        <p:pic>
          <p:nvPicPr>
            <p:cNvPr id="21" name="Picture 20"/>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718685" y="4735643"/>
              <a:ext cx="1055202" cy="188992"/>
            </a:xfrm>
            <a:prstGeom prst="rect">
              <a:avLst/>
            </a:prstGeom>
          </p:spPr>
        </p:pic>
      </p:grpSp>
    </p:spTree>
    <p:extLst>
      <p:ext uri="{BB962C8B-B14F-4D97-AF65-F5344CB8AC3E}">
        <p14:creationId xmlns:p14="http://schemas.microsoft.com/office/powerpoint/2010/main" val="2557165359"/>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Questions_Corpora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userDrawn="1"/>
        </p:nvSpPr>
        <p:spPr>
          <a:xfrm>
            <a:off x="146550" y="2534253"/>
            <a:ext cx="3558210" cy="707886"/>
          </a:xfrm>
          <a:prstGeom prst="rect">
            <a:avLst/>
          </a:prstGeom>
          <a:noFill/>
        </p:spPr>
        <p:txBody>
          <a:bodyPr wrap="square" rtlCol="0">
            <a:spAutoFit/>
          </a:bodyPr>
          <a:lstStyle/>
          <a:p>
            <a:pPr algn="ctr"/>
            <a:r>
              <a:rPr lang="en-US" sz="4000" b="1" dirty="0" smtClean="0">
                <a:solidFill>
                  <a:schemeClr val="bg1"/>
                </a:solidFill>
                <a:latin typeface="Franklin Gothic Medium" panose="020B0603020102020204" pitchFamily="34" charset="0"/>
                <a:cs typeface="Arial" pitchFamily="34" charset="0"/>
              </a:rPr>
              <a:t>Questions?</a:t>
            </a:r>
            <a:endParaRPr lang="en-US" sz="4000" b="1" dirty="0">
              <a:solidFill>
                <a:schemeClr val="bg1"/>
              </a:solidFill>
              <a:latin typeface="Franklin Gothic Medium" panose="020B0603020102020204" pitchFamily="34" charset="0"/>
              <a:cs typeface="Arial" pitchFamily="34" charset="0"/>
            </a:endParaRPr>
          </a:p>
        </p:txBody>
      </p:sp>
      <p:grpSp>
        <p:nvGrpSpPr>
          <p:cNvPr id="13" name="Group 12"/>
          <p:cNvGrpSpPr/>
          <p:nvPr userDrawn="1"/>
        </p:nvGrpSpPr>
        <p:grpSpPr>
          <a:xfrm>
            <a:off x="259864" y="4615541"/>
            <a:ext cx="3478452" cy="312388"/>
            <a:chOff x="259864" y="4615541"/>
            <a:chExt cx="3478452" cy="312388"/>
          </a:xfrm>
        </p:grpSpPr>
        <p:grpSp>
          <p:nvGrpSpPr>
            <p:cNvPr id="14" name="Group 13"/>
            <p:cNvGrpSpPr/>
            <p:nvPr userDrawn="1"/>
          </p:nvGrpSpPr>
          <p:grpSpPr>
            <a:xfrm>
              <a:off x="259864" y="4615541"/>
              <a:ext cx="2282465" cy="312388"/>
              <a:chOff x="5398297" y="4638539"/>
              <a:chExt cx="2282465" cy="312388"/>
            </a:xfrm>
          </p:grpSpPr>
          <p:pic>
            <p:nvPicPr>
              <p:cNvPr id="16" name="Picture 1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98297" y="4638539"/>
                <a:ext cx="945130" cy="312388"/>
              </a:xfrm>
              <a:prstGeom prst="rect">
                <a:avLst/>
              </a:prstGeom>
            </p:spPr>
          </p:pic>
          <p:pic>
            <p:nvPicPr>
              <p:cNvPr id="17" name="Picture 1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640593" y="4695341"/>
                <a:ext cx="1040169" cy="198784"/>
              </a:xfrm>
              <a:prstGeom prst="rect">
                <a:avLst/>
              </a:prstGeom>
            </p:spPr>
          </p:pic>
        </p:grpSp>
        <p:pic>
          <p:nvPicPr>
            <p:cNvPr id="15" name="Picture 1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698147" y="4672343"/>
              <a:ext cx="1040169" cy="186299"/>
            </a:xfrm>
            <a:prstGeom prst="rect">
              <a:avLst/>
            </a:prstGeom>
          </p:spPr>
        </p:pic>
      </p:grpSp>
    </p:spTree>
    <p:extLst>
      <p:ext uri="{BB962C8B-B14F-4D97-AF65-F5344CB8AC3E}">
        <p14:creationId xmlns:p14="http://schemas.microsoft.com/office/powerpoint/2010/main" val="1571097246"/>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Questions_Meet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userDrawn="1"/>
        </p:nvSpPr>
        <p:spPr>
          <a:xfrm>
            <a:off x="0" y="958002"/>
            <a:ext cx="3558210" cy="707886"/>
          </a:xfrm>
          <a:prstGeom prst="rect">
            <a:avLst/>
          </a:prstGeom>
          <a:noFill/>
        </p:spPr>
        <p:txBody>
          <a:bodyPr wrap="square" rtlCol="0">
            <a:spAutoFit/>
          </a:bodyPr>
          <a:lstStyle/>
          <a:p>
            <a:pPr algn="ctr"/>
            <a:r>
              <a:rPr lang="en-US" sz="4000" b="1" dirty="0" smtClean="0">
                <a:solidFill>
                  <a:schemeClr val="bg1"/>
                </a:solidFill>
                <a:latin typeface="Franklin Gothic Medium" panose="020B0603020102020204" pitchFamily="34" charset="0"/>
                <a:cs typeface="Arial" pitchFamily="34" charset="0"/>
              </a:rPr>
              <a:t>Questions?</a:t>
            </a:r>
            <a:endParaRPr lang="en-US" sz="4000" b="1" dirty="0">
              <a:solidFill>
                <a:schemeClr val="bg1"/>
              </a:solidFill>
              <a:latin typeface="Franklin Gothic Medium" panose="020B0603020102020204" pitchFamily="34" charset="0"/>
              <a:cs typeface="Arial" pitchFamily="34" charset="0"/>
            </a:endParaRPr>
          </a:p>
        </p:txBody>
      </p:sp>
      <p:grpSp>
        <p:nvGrpSpPr>
          <p:cNvPr id="8" name="Group 7"/>
          <p:cNvGrpSpPr/>
          <p:nvPr userDrawn="1"/>
        </p:nvGrpSpPr>
        <p:grpSpPr>
          <a:xfrm>
            <a:off x="259864" y="4615541"/>
            <a:ext cx="3478452" cy="312388"/>
            <a:chOff x="259864" y="4615541"/>
            <a:chExt cx="3478452" cy="312388"/>
          </a:xfrm>
        </p:grpSpPr>
        <p:grpSp>
          <p:nvGrpSpPr>
            <p:cNvPr id="9" name="Group 8"/>
            <p:cNvGrpSpPr/>
            <p:nvPr userDrawn="1"/>
          </p:nvGrpSpPr>
          <p:grpSpPr>
            <a:xfrm>
              <a:off x="259864" y="4615541"/>
              <a:ext cx="2282465" cy="312388"/>
              <a:chOff x="5398297" y="4638539"/>
              <a:chExt cx="2282465" cy="312388"/>
            </a:xfrm>
          </p:grpSpPr>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98297" y="4638539"/>
                <a:ext cx="945130" cy="312388"/>
              </a:xfrm>
              <a:prstGeom prst="rect">
                <a:avLst/>
              </a:prstGeom>
            </p:spPr>
          </p:pic>
          <p:pic>
            <p:nvPicPr>
              <p:cNvPr id="12" name="Pictur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640593" y="4695341"/>
                <a:ext cx="1040169" cy="198784"/>
              </a:xfrm>
              <a:prstGeom prst="rect">
                <a:avLst/>
              </a:prstGeom>
            </p:spPr>
          </p:pic>
        </p:grpSp>
        <p:pic>
          <p:nvPicPr>
            <p:cNvPr id="10" name="Picture 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698147" y="4672343"/>
              <a:ext cx="1040169" cy="186299"/>
            </a:xfrm>
            <a:prstGeom prst="rect">
              <a:avLst/>
            </a:prstGeom>
          </p:spPr>
        </p:pic>
      </p:grpSp>
    </p:spTree>
    <p:extLst>
      <p:ext uri="{BB962C8B-B14F-4D97-AF65-F5344CB8AC3E}">
        <p14:creationId xmlns:p14="http://schemas.microsoft.com/office/powerpoint/2010/main" val="2851764228"/>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act_Whi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6" name="Straight Connector 5"/>
          <p:cNvCxnSpPr/>
          <p:nvPr userDrawn="1"/>
        </p:nvCxnSpPr>
        <p:spPr>
          <a:xfrm>
            <a:off x="457200" y="866650"/>
            <a:ext cx="8229600" cy="0"/>
          </a:xfrm>
          <a:prstGeom prst="line">
            <a:avLst/>
          </a:prstGeom>
          <a:ln>
            <a:solidFill>
              <a:srgbClr val="8C8D8E"/>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userDrawn="1"/>
        </p:nvSpPr>
        <p:spPr>
          <a:xfrm>
            <a:off x="156486" y="4804946"/>
            <a:ext cx="4952378" cy="215444"/>
          </a:xfrm>
          <a:prstGeom prst="rect">
            <a:avLst/>
          </a:prstGeom>
          <a:noFill/>
        </p:spPr>
        <p:txBody>
          <a:bodyPr wrap="square" rtlCol="0">
            <a:spAutoFit/>
          </a:bodyPr>
          <a:lstStyle/>
          <a:p>
            <a:pPr marL="0" indent="0" algn="ctr">
              <a:buFont typeface="+mj-lt"/>
              <a:buNone/>
            </a:pPr>
            <a:r>
              <a:rPr lang="en-US" sz="800" b="1" i="1" dirty="0" smtClean="0">
                <a:solidFill>
                  <a:schemeClr val="bg1"/>
                </a:solidFill>
                <a:latin typeface="Arial Narrow" panose="020B0606020202030204" pitchFamily="34" charset="0"/>
                <a:cs typeface="Arial" panose="020B0604020202020204" pitchFamily="34" charset="0"/>
              </a:rPr>
              <a:t>This presentation is for the purposes of only general information and does not constitute legal advice or opinion.</a:t>
            </a:r>
            <a:endParaRPr kumimoji="1" lang="en-US" sz="800" b="1" i="1" dirty="0">
              <a:solidFill>
                <a:schemeClr val="bg1"/>
              </a:solidFill>
              <a:latin typeface="Arial Narrow" panose="020B0606020202030204" pitchFamily="34" charset="0"/>
              <a:cs typeface="Arial" panose="020B0604020202020204" pitchFamily="34" charset="0"/>
            </a:endParaRPr>
          </a:p>
        </p:txBody>
      </p:sp>
      <p:sp>
        <p:nvSpPr>
          <p:cNvPr id="9" name="Content Placeholder 2"/>
          <p:cNvSpPr>
            <a:spLocks noGrp="1"/>
          </p:cNvSpPr>
          <p:nvPr>
            <p:ph idx="1" hasCustomPrompt="1"/>
          </p:nvPr>
        </p:nvSpPr>
        <p:spPr>
          <a:xfrm>
            <a:off x="457200" y="1018847"/>
            <a:ext cx="8229600" cy="1892922"/>
          </a:xfrm>
          <a:prstGeom prst="rect">
            <a:avLst/>
          </a:prstGeom>
        </p:spPr>
        <p:txBody>
          <a:bodyPr/>
          <a:lstStyle>
            <a:lvl1pPr>
              <a:buNone/>
              <a:defRPr sz="1800" baseline="0">
                <a:solidFill>
                  <a:schemeClr val="tx1">
                    <a:lumMod val="75000"/>
                    <a:lumOff val="25000"/>
                  </a:schemeClr>
                </a:solidFill>
                <a:latin typeface="Arial" panose="020B0604020202020204" pitchFamily="34" charset="0"/>
                <a:ea typeface="Tahoma" pitchFamily="34" charset="0"/>
                <a:cs typeface="Arial" pitchFamily="34" charset="0"/>
              </a:defRPr>
            </a:lvl1pPr>
            <a:lvl2pPr>
              <a:defRPr sz="2000">
                <a:solidFill>
                  <a:srgbClr val="292929"/>
                </a:solidFill>
                <a:latin typeface="Arial" pitchFamily="34" charset="0"/>
                <a:ea typeface="Tahoma" pitchFamily="34" charset="0"/>
                <a:cs typeface="Arial" pitchFamily="34" charset="0"/>
              </a:defRPr>
            </a:lvl2pPr>
            <a:lvl3pPr>
              <a:defRPr sz="1800">
                <a:solidFill>
                  <a:srgbClr val="292929"/>
                </a:solidFill>
                <a:latin typeface="Arial" pitchFamily="34" charset="0"/>
                <a:ea typeface="Tahoma" pitchFamily="34" charset="0"/>
                <a:cs typeface="Arial" pitchFamily="34" charset="0"/>
              </a:defRPr>
            </a:lvl3pPr>
            <a:lvl4pPr>
              <a:defRPr sz="1600">
                <a:solidFill>
                  <a:srgbClr val="292929"/>
                </a:solidFill>
                <a:latin typeface="Arial" pitchFamily="34" charset="0"/>
                <a:ea typeface="Tahoma" pitchFamily="34" charset="0"/>
                <a:cs typeface="Arial" pitchFamily="34" charset="0"/>
              </a:defRPr>
            </a:lvl4pPr>
            <a:lvl5pPr>
              <a:defRPr sz="1600">
                <a:solidFill>
                  <a:srgbClr val="292929"/>
                </a:solidFill>
                <a:latin typeface="Arial" pitchFamily="34" charset="0"/>
                <a:ea typeface="Tahoma" pitchFamily="34" charset="0"/>
                <a:cs typeface="Arial" pitchFamily="34" charset="0"/>
              </a:defRPr>
            </a:lvl5pPr>
          </a:lstStyle>
          <a:p>
            <a:pPr lvl="0"/>
            <a:r>
              <a:rPr lang="en-US" dirty="0" smtClean="0"/>
              <a:t>Insert text here</a:t>
            </a:r>
          </a:p>
        </p:txBody>
      </p:sp>
      <p:sp>
        <p:nvSpPr>
          <p:cNvPr id="29" name="Title Placeholder 1"/>
          <p:cNvSpPr>
            <a:spLocks noGrp="1"/>
          </p:cNvSpPr>
          <p:nvPr>
            <p:ph type="title" hasCustomPrompt="1"/>
          </p:nvPr>
        </p:nvSpPr>
        <p:spPr>
          <a:xfrm>
            <a:off x="457200" y="129375"/>
            <a:ext cx="8229600" cy="857250"/>
          </a:xfrm>
          <a:prstGeom prst="rect">
            <a:avLst/>
          </a:prstGeom>
        </p:spPr>
        <p:txBody>
          <a:bodyPr vert="horz" lIns="91440" tIns="45720" rIns="91440" bIns="45720" rtlCol="0" anchor="ctr">
            <a:normAutofit/>
          </a:bodyPr>
          <a:lstStyle>
            <a:lvl1pPr algn="l">
              <a:defRPr sz="3600" b="1">
                <a:solidFill>
                  <a:srgbClr val="026AB6"/>
                </a:solidFill>
                <a:latin typeface="Franklin Gothic Medium" panose="020B0603020102020204" pitchFamily="34" charset="0"/>
              </a:defRPr>
            </a:lvl1pPr>
          </a:lstStyle>
          <a:p>
            <a:r>
              <a:rPr lang="en-US" dirty="0" smtClean="0"/>
              <a:t>Contact Us</a:t>
            </a:r>
            <a:endParaRPr lang="en-US" dirty="0"/>
          </a:p>
        </p:txBody>
      </p:sp>
      <p:graphicFrame>
        <p:nvGraphicFramePr>
          <p:cNvPr id="2" name="Table 1"/>
          <p:cNvGraphicFramePr>
            <a:graphicFrameLocks noGrp="1"/>
          </p:cNvGraphicFramePr>
          <p:nvPr userDrawn="1">
            <p:extLst>
              <p:ext uri="{D42A27DB-BD31-4B8C-83A1-F6EECF244321}">
                <p14:modId xmlns:p14="http://schemas.microsoft.com/office/powerpoint/2010/main" val="2660900241"/>
              </p:ext>
            </p:extLst>
          </p:nvPr>
        </p:nvGraphicFramePr>
        <p:xfrm>
          <a:off x="1485900" y="3608539"/>
          <a:ext cx="6172200" cy="960120"/>
        </p:xfrm>
        <a:graphic>
          <a:graphicData uri="http://schemas.openxmlformats.org/drawingml/2006/table">
            <a:tbl>
              <a:tblPr firstRow="1" firstCol="1" bandRow="1">
                <a:tableStyleId>{5C22544A-7EE6-4342-B048-85BDC9FD1C3A}</a:tableStyleId>
              </a:tblPr>
              <a:tblGrid>
                <a:gridCol w="1543050">
                  <a:extLst>
                    <a:ext uri="{9D8B030D-6E8A-4147-A177-3AD203B41FA5}">
                      <a16:colId xmlns:a16="http://schemas.microsoft.com/office/drawing/2014/main" val="20000"/>
                    </a:ext>
                  </a:extLst>
                </a:gridCol>
                <a:gridCol w="1543050">
                  <a:extLst>
                    <a:ext uri="{9D8B030D-6E8A-4147-A177-3AD203B41FA5}">
                      <a16:colId xmlns:a16="http://schemas.microsoft.com/office/drawing/2014/main" val="20001"/>
                    </a:ext>
                  </a:extLst>
                </a:gridCol>
                <a:gridCol w="1543050">
                  <a:extLst>
                    <a:ext uri="{9D8B030D-6E8A-4147-A177-3AD203B41FA5}">
                      <a16:colId xmlns:a16="http://schemas.microsoft.com/office/drawing/2014/main" val="20002"/>
                    </a:ext>
                  </a:extLst>
                </a:gridCol>
                <a:gridCol w="1543050">
                  <a:extLst>
                    <a:ext uri="{9D8B030D-6E8A-4147-A177-3AD203B41FA5}">
                      <a16:colId xmlns:a16="http://schemas.microsoft.com/office/drawing/2014/main" val="20003"/>
                    </a:ext>
                  </a:extLst>
                </a:gridCol>
              </a:tblGrid>
              <a:tr h="0">
                <a:tc>
                  <a:txBody>
                    <a:bodyPr/>
                    <a:lstStyle/>
                    <a:p>
                      <a:pPr marL="0" marR="0" algn="ctr">
                        <a:spcBef>
                          <a:spcPts val="1200"/>
                        </a:spcBef>
                        <a:spcAft>
                          <a:spcPts val="1200"/>
                        </a:spcAft>
                        <a:tabLst>
                          <a:tab pos="2971800" algn="ctr"/>
                          <a:tab pos="5943600" algn="r"/>
                        </a:tabLst>
                      </a:pPr>
                      <a:r>
                        <a:rPr lang="en-CA" sz="700" dirty="0">
                          <a:solidFill>
                            <a:srgbClr val="8C8D8E"/>
                          </a:solidFill>
                          <a:effectLst/>
                          <a:latin typeface="Franklin Gothic Medium" panose="020B0603020102020204" pitchFamily="34" charset="0"/>
                        </a:rPr>
                        <a:t>Toronto</a:t>
                      </a:r>
                      <a:br>
                        <a:rPr lang="en-CA" sz="700" dirty="0">
                          <a:solidFill>
                            <a:srgbClr val="8C8D8E"/>
                          </a:solidFill>
                          <a:effectLst/>
                          <a:latin typeface="Franklin Gothic Medium" panose="020B0603020102020204" pitchFamily="34" charset="0"/>
                        </a:rPr>
                      </a:br>
                      <a:r>
                        <a:rPr lang="en-CA" sz="700" b="0" dirty="0">
                          <a:solidFill>
                            <a:srgbClr val="8C8D8E"/>
                          </a:solidFill>
                          <a:effectLst/>
                          <a:latin typeface="Franklin Gothic Medium" panose="020B0603020102020204" pitchFamily="34" charset="0"/>
                        </a:rPr>
                        <a:t>Bay Adelaide Centre</a:t>
                      </a:r>
                      <a:br>
                        <a:rPr lang="en-CA" sz="700" b="0" dirty="0">
                          <a:solidFill>
                            <a:srgbClr val="8C8D8E"/>
                          </a:solidFill>
                          <a:effectLst/>
                          <a:latin typeface="Franklin Gothic Medium" panose="020B0603020102020204" pitchFamily="34" charset="0"/>
                        </a:rPr>
                      </a:br>
                      <a:r>
                        <a:rPr lang="en-CA" sz="700" b="0" dirty="0">
                          <a:solidFill>
                            <a:srgbClr val="8C8D8E"/>
                          </a:solidFill>
                          <a:effectLst/>
                          <a:latin typeface="Franklin Gothic Medium" panose="020B0603020102020204" pitchFamily="34" charset="0"/>
                        </a:rPr>
                        <a:t>333 Bay Street</a:t>
                      </a:r>
                      <a:br>
                        <a:rPr lang="en-CA" sz="700" b="0" dirty="0">
                          <a:solidFill>
                            <a:srgbClr val="8C8D8E"/>
                          </a:solidFill>
                          <a:effectLst/>
                          <a:latin typeface="Franklin Gothic Medium" panose="020B0603020102020204" pitchFamily="34" charset="0"/>
                        </a:rPr>
                      </a:br>
                      <a:r>
                        <a:rPr lang="en-CA" sz="700" b="0" dirty="0">
                          <a:solidFill>
                            <a:srgbClr val="8C8D8E"/>
                          </a:solidFill>
                          <a:effectLst/>
                          <a:latin typeface="Franklin Gothic Medium" panose="020B0603020102020204" pitchFamily="34" charset="0"/>
                        </a:rPr>
                        <a:t>Suite 2500, PO Box 44</a:t>
                      </a:r>
                      <a:br>
                        <a:rPr lang="en-CA" sz="700" b="0" dirty="0">
                          <a:solidFill>
                            <a:srgbClr val="8C8D8E"/>
                          </a:solidFill>
                          <a:effectLst/>
                          <a:latin typeface="Franklin Gothic Medium" panose="020B0603020102020204" pitchFamily="34" charset="0"/>
                        </a:rPr>
                      </a:br>
                      <a:r>
                        <a:rPr lang="en-CA" sz="700" b="0" dirty="0">
                          <a:solidFill>
                            <a:srgbClr val="8C8D8E"/>
                          </a:solidFill>
                          <a:effectLst/>
                          <a:latin typeface="Franklin Gothic Medium" panose="020B0603020102020204" pitchFamily="34" charset="0"/>
                        </a:rPr>
                        <a:t>Toronto, Ontario   M5H 2R2</a:t>
                      </a:r>
                      <a:br>
                        <a:rPr lang="en-CA" sz="700" b="0" dirty="0">
                          <a:solidFill>
                            <a:srgbClr val="8C8D8E"/>
                          </a:solidFill>
                          <a:effectLst/>
                          <a:latin typeface="Franklin Gothic Medium" panose="020B0603020102020204" pitchFamily="34" charset="0"/>
                        </a:rPr>
                      </a:br>
                      <a:r>
                        <a:rPr lang="en-CA" sz="700" b="0" dirty="0" err="1">
                          <a:solidFill>
                            <a:srgbClr val="8C8D8E"/>
                          </a:solidFill>
                          <a:effectLst/>
                          <a:latin typeface="Franklin Gothic Medium" panose="020B0603020102020204" pitchFamily="34" charset="0"/>
                        </a:rPr>
                        <a:t>tel</a:t>
                      </a:r>
                      <a:r>
                        <a:rPr lang="en-CA" sz="700" b="0" dirty="0">
                          <a:solidFill>
                            <a:srgbClr val="8C8D8E"/>
                          </a:solidFill>
                          <a:effectLst/>
                          <a:latin typeface="Franklin Gothic Medium" panose="020B0603020102020204" pitchFamily="34" charset="0"/>
                        </a:rPr>
                        <a:t>: 416.408.3221</a:t>
                      </a:r>
                      <a:br>
                        <a:rPr lang="en-CA" sz="700" b="0" dirty="0">
                          <a:solidFill>
                            <a:srgbClr val="8C8D8E"/>
                          </a:solidFill>
                          <a:effectLst/>
                          <a:latin typeface="Franklin Gothic Medium" panose="020B0603020102020204" pitchFamily="34" charset="0"/>
                        </a:rPr>
                      </a:br>
                      <a:r>
                        <a:rPr lang="en-CA" sz="700" b="0" dirty="0">
                          <a:solidFill>
                            <a:srgbClr val="8C8D8E"/>
                          </a:solidFill>
                          <a:effectLst/>
                          <a:latin typeface="Franklin Gothic Medium" panose="020B0603020102020204" pitchFamily="34" charset="0"/>
                        </a:rPr>
                        <a:t>fax: 416.408.4814</a:t>
                      </a:r>
                      <a:br>
                        <a:rPr lang="en-CA" sz="700" b="0" dirty="0">
                          <a:solidFill>
                            <a:srgbClr val="8C8D8E"/>
                          </a:solidFill>
                          <a:effectLst/>
                          <a:latin typeface="Franklin Gothic Medium" panose="020B0603020102020204" pitchFamily="34" charset="0"/>
                        </a:rPr>
                      </a:br>
                      <a:r>
                        <a:rPr lang="en-CA" sz="700" b="0" u="sng" dirty="0">
                          <a:solidFill>
                            <a:srgbClr val="8C8D8E"/>
                          </a:solidFill>
                          <a:effectLst/>
                          <a:latin typeface="Franklin Gothic Medium" panose="020B0603020102020204" pitchFamily="34" charset="0"/>
                        </a:rPr>
                        <a:t>toronto@filion.on.ca</a:t>
                      </a:r>
                      <a:r>
                        <a:rPr lang="en-CA" sz="700" dirty="0">
                          <a:solidFill>
                            <a:srgbClr val="8C8D8E"/>
                          </a:solidFill>
                          <a:effectLst/>
                          <a:latin typeface="Franklin Gothic Medium" panose="020B0603020102020204" pitchFamily="34" charset="0"/>
                        </a:rPr>
                        <a:t/>
                      </a:r>
                      <a:br>
                        <a:rPr lang="en-CA" sz="700" dirty="0">
                          <a:solidFill>
                            <a:srgbClr val="8C8D8E"/>
                          </a:solidFill>
                          <a:effectLst/>
                          <a:latin typeface="Franklin Gothic Medium" panose="020B0603020102020204" pitchFamily="34" charset="0"/>
                        </a:rPr>
                      </a:br>
                      <a:endParaRPr lang="en-CA" sz="700" i="1" dirty="0">
                        <a:solidFill>
                          <a:srgbClr val="8C8D8E"/>
                        </a:solidFill>
                        <a:effectLst/>
                        <a:latin typeface="Franklin Gothic Medium" panose="020B0603020102020204" pitchFamily="34" charset="0"/>
                        <a:ea typeface="Times New Roman" panose="02020603050405020304" pitchFamily="18" charset="0"/>
                        <a:cs typeface="Times New Roman" panose="02020603050405020304" pitchFamily="18" charset="0"/>
                      </a:endParaRPr>
                    </a:p>
                  </a:txBody>
                  <a:tcPr marL="68580" marR="68580" marT="0" marB="0">
                    <a:noFill/>
                  </a:tcPr>
                </a:tc>
                <a:tc>
                  <a:txBody>
                    <a:bodyPr/>
                    <a:lstStyle/>
                    <a:p>
                      <a:pPr marL="0" marR="0" algn="ctr">
                        <a:spcBef>
                          <a:spcPts val="1200"/>
                        </a:spcBef>
                        <a:spcAft>
                          <a:spcPts val="1200"/>
                        </a:spcAft>
                        <a:tabLst>
                          <a:tab pos="2971800" algn="ctr"/>
                          <a:tab pos="5943600" algn="r"/>
                        </a:tabLst>
                      </a:pPr>
                      <a:r>
                        <a:rPr lang="en-CA" sz="700" dirty="0">
                          <a:solidFill>
                            <a:srgbClr val="8C8D8E"/>
                          </a:solidFill>
                          <a:effectLst/>
                          <a:latin typeface="Franklin Gothic Medium" panose="020B0603020102020204" pitchFamily="34" charset="0"/>
                        </a:rPr>
                        <a:t>London</a:t>
                      </a:r>
                      <a:br>
                        <a:rPr lang="en-CA" sz="700" dirty="0">
                          <a:solidFill>
                            <a:srgbClr val="8C8D8E"/>
                          </a:solidFill>
                          <a:effectLst/>
                          <a:latin typeface="Franklin Gothic Medium" panose="020B0603020102020204" pitchFamily="34" charset="0"/>
                        </a:rPr>
                      </a:br>
                      <a:r>
                        <a:rPr lang="en-CA" sz="700" b="0" dirty="0">
                          <a:solidFill>
                            <a:srgbClr val="8C8D8E"/>
                          </a:solidFill>
                          <a:effectLst/>
                          <a:latin typeface="Franklin Gothic Medium" panose="020B0603020102020204" pitchFamily="34" charset="0"/>
                        </a:rPr>
                        <a:t>252 Pall Mall Street, Suite 100</a:t>
                      </a:r>
                      <a:br>
                        <a:rPr lang="en-CA" sz="700" b="0" dirty="0">
                          <a:solidFill>
                            <a:srgbClr val="8C8D8E"/>
                          </a:solidFill>
                          <a:effectLst/>
                          <a:latin typeface="Franklin Gothic Medium" panose="020B0603020102020204" pitchFamily="34" charset="0"/>
                        </a:rPr>
                      </a:br>
                      <a:r>
                        <a:rPr lang="en-CA" sz="700" b="0" dirty="0">
                          <a:solidFill>
                            <a:srgbClr val="8C8D8E"/>
                          </a:solidFill>
                          <a:effectLst/>
                          <a:latin typeface="Franklin Gothic Medium" panose="020B0603020102020204" pitchFamily="34" charset="0"/>
                        </a:rPr>
                        <a:t>London, Ontario   N6A 5P6</a:t>
                      </a:r>
                      <a:br>
                        <a:rPr lang="en-CA" sz="700" b="0" dirty="0">
                          <a:solidFill>
                            <a:srgbClr val="8C8D8E"/>
                          </a:solidFill>
                          <a:effectLst/>
                          <a:latin typeface="Franklin Gothic Medium" panose="020B0603020102020204" pitchFamily="34" charset="0"/>
                        </a:rPr>
                      </a:br>
                      <a:r>
                        <a:rPr lang="en-CA" sz="700" b="0" dirty="0" err="1">
                          <a:solidFill>
                            <a:srgbClr val="8C8D8E"/>
                          </a:solidFill>
                          <a:effectLst/>
                          <a:latin typeface="Franklin Gothic Medium" panose="020B0603020102020204" pitchFamily="34" charset="0"/>
                        </a:rPr>
                        <a:t>tel</a:t>
                      </a:r>
                      <a:r>
                        <a:rPr lang="en-CA" sz="700" b="0" dirty="0">
                          <a:solidFill>
                            <a:srgbClr val="8C8D8E"/>
                          </a:solidFill>
                          <a:effectLst/>
                          <a:latin typeface="Franklin Gothic Medium" panose="020B0603020102020204" pitchFamily="34" charset="0"/>
                        </a:rPr>
                        <a:t>: 519.433.7270</a:t>
                      </a:r>
                      <a:br>
                        <a:rPr lang="en-CA" sz="700" b="0" dirty="0">
                          <a:solidFill>
                            <a:srgbClr val="8C8D8E"/>
                          </a:solidFill>
                          <a:effectLst/>
                          <a:latin typeface="Franklin Gothic Medium" panose="020B0603020102020204" pitchFamily="34" charset="0"/>
                        </a:rPr>
                      </a:br>
                      <a:r>
                        <a:rPr lang="en-CA" sz="700" b="0" dirty="0">
                          <a:solidFill>
                            <a:srgbClr val="8C8D8E"/>
                          </a:solidFill>
                          <a:effectLst/>
                          <a:latin typeface="Franklin Gothic Medium" panose="020B0603020102020204" pitchFamily="34" charset="0"/>
                        </a:rPr>
                        <a:t>fax: 519.433.4453</a:t>
                      </a:r>
                      <a:br>
                        <a:rPr lang="en-CA" sz="700" b="0" dirty="0">
                          <a:solidFill>
                            <a:srgbClr val="8C8D8E"/>
                          </a:solidFill>
                          <a:effectLst/>
                          <a:latin typeface="Franklin Gothic Medium" panose="020B0603020102020204" pitchFamily="34" charset="0"/>
                        </a:rPr>
                      </a:br>
                      <a:r>
                        <a:rPr lang="en-CA" sz="700" b="0" u="sng" dirty="0">
                          <a:solidFill>
                            <a:srgbClr val="8C8D8E"/>
                          </a:solidFill>
                          <a:effectLst/>
                          <a:latin typeface="Franklin Gothic Medium" panose="020B0603020102020204" pitchFamily="34" charset="0"/>
                        </a:rPr>
                        <a:t>london@filion.on.ca</a:t>
                      </a:r>
                      <a:endParaRPr lang="en-CA" sz="700" b="0" dirty="0">
                        <a:solidFill>
                          <a:srgbClr val="8C8D8E"/>
                        </a:solidFill>
                        <a:effectLst/>
                        <a:latin typeface="Franklin Gothic Medium" panose="020B0603020102020204" pitchFamily="34" charset="0"/>
                        <a:ea typeface="Times New Roman" panose="02020603050405020304" pitchFamily="18" charset="0"/>
                        <a:cs typeface="Franklin Gothic Book"/>
                      </a:endParaRPr>
                    </a:p>
                  </a:txBody>
                  <a:tcPr marL="68580" marR="68580" marT="0" marB="0">
                    <a:noFill/>
                  </a:tcPr>
                </a:tc>
                <a:tc>
                  <a:txBody>
                    <a:bodyPr/>
                    <a:lstStyle/>
                    <a:p>
                      <a:pPr marL="0" marR="0" algn="ctr">
                        <a:spcBef>
                          <a:spcPts val="1200"/>
                        </a:spcBef>
                        <a:spcAft>
                          <a:spcPts val="1200"/>
                        </a:spcAft>
                        <a:tabLst>
                          <a:tab pos="2971800" algn="ctr"/>
                          <a:tab pos="5943600" algn="r"/>
                        </a:tabLst>
                      </a:pPr>
                      <a:r>
                        <a:rPr lang="en-CA" sz="700" dirty="0">
                          <a:solidFill>
                            <a:srgbClr val="8C8D8E"/>
                          </a:solidFill>
                          <a:effectLst/>
                          <a:latin typeface="Franklin Gothic Medium" panose="020B0603020102020204" pitchFamily="34" charset="0"/>
                        </a:rPr>
                        <a:t>Hamilton</a:t>
                      </a:r>
                      <a:br>
                        <a:rPr lang="en-CA" sz="700" dirty="0">
                          <a:solidFill>
                            <a:srgbClr val="8C8D8E"/>
                          </a:solidFill>
                          <a:effectLst/>
                          <a:latin typeface="Franklin Gothic Medium" panose="020B0603020102020204" pitchFamily="34" charset="0"/>
                        </a:rPr>
                      </a:br>
                      <a:r>
                        <a:rPr lang="en-CA" sz="700" b="0" dirty="0">
                          <a:solidFill>
                            <a:srgbClr val="8C8D8E"/>
                          </a:solidFill>
                          <a:effectLst/>
                          <a:latin typeface="Franklin Gothic Medium" panose="020B0603020102020204" pitchFamily="34" charset="0"/>
                        </a:rPr>
                        <a:t>1 King Street West</a:t>
                      </a:r>
                      <a:br>
                        <a:rPr lang="en-CA" sz="700" b="0" dirty="0">
                          <a:solidFill>
                            <a:srgbClr val="8C8D8E"/>
                          </a:solidFill>
                          <a:effectLst/>
                          <a:latin typeface="Franklin Gothic Medium" panose="020B0603020102020204" pitchFamily="34" charset="0"/>
                        </a:rPr>
                      </a:br>
                      <a:r>
                        <a:rPr lang="en-CA" sz="700" b="0" dirty="0">
                          <a:solidFill>
                            <a:srgbClr val="8C8D8E"/>
                          </a:solidFill>
                          <a:effectLst/>
                          <a:latin typeface="Franklin Gothic Medium" panose="020B0603020102020204" pitchFamily="34" charset="0"/>
                        </a:rPr>
                        <a:t>Suite 1201, Box 57030</a:t>
                      </a:r>
                      <a:br>
                        <a:rPr lang="en-CA" sz="700" b="0" dirty="0">
                          <a:solidFill>
                            <a:srgbClr val="8C8D8E"/>
                          </a:solidFill>
                          <a:effectLst/>
                          <a:latin typeface="Franklin Gothic Medium" panose="020B0603020102020204" pitchFamily="34" charset="0"/>
                        </a:rPr>
                      </a:br>
                      <a:r>
                        <a:rPr lang="en-CA" sz="700" b="0" dirty="0">
                          <a:solidFill>
                            <a:srgbClr val="8C8D8E"/>
                          </a:solidFill>
                          <a:effectLst/>
                          <a:latin typeface="Franklin Gothic Medium" panose="020B0603020102020204" pitchFamily="34" charset="0"/>
                        </a:rPr>
                        <a:t>Hamilton, Ontario   L8P 4W9</a:t>
                      </a:r>
                      <a:br>
                        <a:rPr lang="en-CA" sz="700" b="0" dirty="0">
                          <a:solidFill>
                            <a:srgbClr val="8C8D8E"/>
                          </a:solidFill>
                          <a:effectLst/>
                          <a:latin typeface="Franklin Gothic Medium" panose="020B0603020102020204" pitchFamily="34" charset="0"/>
                        </a:rPr>
                      </a:br>
                      <a:r>
                        <a:rPr lang="en-CA" sz="700" b="0" dirty="0" err="1">
                          <a:solidFill>
                            <a:srgbClr val="8C8D8E"/>
                          </a:solidFill>
                          <a:effectLst/>
                          <a:latin typeface="Franklin Gothic Medium" panose="020B0603020102020204" pitchFamily="34" charset="0"/>
                        </a:rPr>
                        <a:t>tel</a:t>
                      </a:r>
                      <a:r>
                        <a:rPr lang="en-CA" sz="700" b="0" dirty="0">
                          <a:solidFill>
                            <a:srgbClr val="8C8D8E"/>
                          </a:solidFill>
                          <a:effectLst/>
                          <a:latin typeface="Franklin Gothic Medium" panose="020B0603020102020204" pitchFamily="34" charset="0"/>
                        </a:rPr>
                        <a:t>: 905.526.8904</a:t>
                      </a:r>
                      <a:br>
                        <a:rPr lang="en-CA" sz="700" b="0" dirty="0">
                          <a:solidFill>
                            <a:srgbClr val="8C8D8E"/>
                          </a:solidFill>
                          <a:effectLst/>
                          <a:latin typeface="Franklin Gothic Medium" panose="020B0603020102020204" pitchFamily="34" charset="0"/>
                        </a:rPr>
                      </a:br>
                      <a:r>
                        <a:rPr lang="en-CA" sz="700" b="0" dirty="0">
                          <a:solidFill>
                            <a:srgbClr val="8C8D8E"/>
                          </a:solidFill>
                          <a:effectLst/>
                          <a:latin typeface="Franklin Gothic Medium" panose="020B0603020102020204" pitchFamily="34" charset="0"/>
                        </a:rPr>
                        <a:t>fax: 905.577.0805</a:t>
                      </a:r>
                      <a:br>
                        <a:rPr lang="en-CA" sz="700" b="0" dirty="0">
                          <a:solidFill>
                            <a:srgbClr val="8C8D8E"/>
                          </a:solidFill>
                          <a:effectLst/>
                          <a:latin typeface="Franklin Gothic Medium" panose="020B0603020102020204" pitchFamily="34" charset="0"/>
                        </a:rPr>
                      </a:br>
                      <a:r>
                        <a:rPr lang="en-CA" sz="700" b="0" u="sng" dirty="0">
                          <a:solidFill>
                            <a:srgbClr val="8C8D8E"/>
                          </a:solidFill>
                          <a:effectLst/>
                          <a:latin typeface="Franklin Gothic Medium" panose="020B0603020102020204" pitchFamily="34" charset="0"/>
                        </a:rPr>
                        <a:t>hamilton@filion.on.ca</a:t>
                      </a:r>
                      <a:endParaRPr lang="en-CA" sz="700" b="0" i="1" dirty="0">
                        <a:solidFill>
                          <a:srgbClr val="8C8D8E"/>
                        </a:solidFill>
                        <a:effectLst/>
                        <a:latin typeface="Franklin Gothic Medium" panose="020B0603020102020204" pitchFamily="34" charset="0"/>
                        <a:ea typeface="Times New Roman" panose="02020603050405020304" pitchFamily="18" charset="0"/>
                        <a:cs typeface="Times New Roman" panose="02020603050405020304" pitchFamily="18" charset="0"/>
                      </a:endParaRPr>
                    </a:p>
                  </a:txBody>
                  <a:tcPr marL="68580" marR="68580" marT="0" marB="0">
                    <a:noFill/>
                  </a:tcPr>
                </a:tc>
                <a:tc>
                  <a:txBody>
                    <a:bodyPr/>
                    <a:lstStyle/>
                    <a:p>
                      <a:pPr marL="0" marR="0" algn="ctr">
                        <a:spcBef>
                          <a:spcPts val="1200"/>
                        </a:spcBef>
                        <a:spcAft>
                          <a:spcPts val="1200"/>
                        </a:spcAft>
                        <a:tabLst>
                          <a:tab pos="2971800" algn="ctr"/>
                          <a:tab pos="5943600" algn="r"/>
                        </a:tabLst>
                      </a:pPr>
                      <a:r>
                        <a:rPr lang="en-CA" sz="700" dirty="0">
                          <a:solidFill>
                            <a:srgbClr val="8C8D8E"/>
                          </a:solidFill>
                          <a:effectLst/>
                          <a:latin typeface="Franklin Gothic Medium" panose="020B0603020102020204" pitchFamily="34" charset="0"/>
                        </a:rPr>
                        <a:t>Kitchener-Waterloo</a:t>
                      </a:r>
                      <a:br>
                        <a:rPr lang="en-CA" sz="700" dirty="0">
                          <a:solidFill>
                            <a:srgbClr val="8C8D8E"/>
                          </a:solidFill>
                          <a:effectLst/>
                          <a:latin typeface="Franklin Gothic Medium" panose="020B0603020102020204" pitchFamily="34" charset="0"/>
                        </a:rPr>
                      </a:br>
                      <a:r>
                        <a:rPr lang="en-CA" sz="700" b="0" dirty="0">
                          <a:solidFill>
                            <a:srgbClr val="8C8D8E"/>
                          </a:solidFill>
                          <a:effectLst/>
                          <a:latin typeface="Franklin Gothic Medium" panose="020B0603020102020204" pitchFamily="34" charset="0"/>
                        </a:rPr>
                        <a:t>137 Glasgow Street</a:t>
                      </a:r>
                      <a:br>
                        <a:rPr lang="en-CA" sz="700" b="0" dirty="0">
                          <a:solidFill>
                            <a:srgbClr val="8C8D8E"/>
                          </a:solidFill>
                          <a:effectLst/>
                          <a:latin typeface="Franklin Gothic Medium" panose="020B0603020102020204" pitchFamily="34" charset="0"/>
                        </a:rPr>
                      </a:br>
                      <a:r>
                        <a:rPr lang="en-CA" sz="700" b="0" dirty="0">
                          <a:solidFill>
                            <a:srgbClr val="8C8D8E"/>
                          </a:solidFill>
                          <a:effectLst/>
                          <a:latin typeface="Franklin Gothic Medium" panose="020B0603020102020204" pitchFamily="34" charset="0"/>
                        </a:rPr>
                        <a:t>Suite 210, Office 175</a:t>
                      </a:r>
                      <a:br>
                        <a:rPr lang="en-CA" sz="700" b="0" dirty="0">
                          <a:solidFill>
                            <a:srgbClr val="8C8D8E"/>
                          </a:solidFill>
                          <a:effectLst/>
                          <a:latin typeface="Franklin Gothic Medium" panose="020B0603020102020204" pitchFamily="34" charset="0"/>
                        </a:rPr>
                      </a:br>
                      <a:r>
                        <a:rPr lang="en-CA" sz="700" b="0" dirty="0">
                          <a:solidFill>
                            <a:srgbClr val="8C8D8E"/>
                          </a:solidFill>
                          <a:effectLst/>
                          <a:latin typeface="Franklin Gothic Medium" panose="020B0603020102020204" pitchFamily="34" charset="0"/>
                        </a:rPr>
                        <a:t>Kitchener, Ontario   N2G 4X8</a:t>
                      </a:r>
                      <a:br>
                        <a:rPr lang="en-CA" sz="700" b="0" dirty="0">
                          <a:solidFill>
                            <a:srgbClr val="8C8D8E"/>
                          </a:solidFill>
                          <a:effectLst/>
                          <a:latin typeface="Franklin Gothic Medium" panose="020B0603020102020204" pitchFamily="34" charset="0"/>
                        </a:rPr>
                      </a:br>
                      <a:r>
                        <a:rPr lang="en-CA" sz="700" b="0" dirty="0" err="1">
                          <a:solidFill>
                            <a:srgbClr val="8C8D8E"/>
                          </a:solidFill>
                          <a:effectLst/>
                          <a:latin typeface="Franklin Gothic Medium" panose="020B0603020102020204" pitchFamily="34" charset="0"/>
                        </a:rPr>
                        <a:t>tel</a:t>
                      </a:r>
                      <a:r>
                        <a:rPr lang="en-CA" sz="700" b="0" dirty="0">
                          <a:solidFill>
                            <a:srgbClr val="8C8D8E"/>
                          </a:solidFill>
                          <a:effectLst/>
                          <a:latin typeface="Franklin Gothic Medium" panose="020B0603020102020204" pitchFamily="34" charset="0"/>
                        </a:rPr>
                        <a:t>: 519.433.7270</a:t>
                      </a:r>
                      <a:br>
                        <a:rPr lang="en-CA" sz="700" b="0" dirty="0">
                          <a:solidFill>
                            <a:srgbClr val="8C8D8E"/>
                          </a:solidFill>
                          <a:effectLst/>
                          <a:latin typeface="Franklin Gothic Medium" panose="020B0603020102020204" pitchFamily="34" charset="0"/>
                        </a:rPr>
                      </a:br>
                      <a:r>
                        <a:rPr lang="en-CA" sz="700" b="0" dirty="0">
                          <a:solidFill>
                            <a:srgbClr val="8C8D8E"/>
                          </a:solidFill>
                          <a:effectLst/>
                          <a:latin typeface="Franklin Gothic Medium" panose="020B0603020102020204" pitchFamily="34" charset="0"/>
                        </a:rPr>
                        <a:t>fax: 519.433.4453</a:t>
                      </a:r>
                      <a:br>
                        <a:rPr lang="en-CA" sz="700" b="0" dirty="0">
                          <a:solidFill>
                            <a:srgbClr val="8C8D8E"/>
                          </a:solidFill>
                          <a:effectLst/>
                          <a:latin typeface="Franklin Gothic Medium" panose="020B0603020102020204" pitchFamily="34" charset="0"/>
                        </a:rPr>
                      </a:br>
                      <a:r>
                        <a:rPr lang="en-CA" sz="700" b="0" u="sng" dirty="0">
                          <a:solidFill>
                            <a:srgbClr val="8C8D8E"/>
                          </a:solidFill>
                          <a:effectLst/>
                          <a:latin typeface="Franklin Gothic Medium" panose="020B0603020102020204" pitchFamily="34" charset="0"/>
                        </a:rPr>
                        <a:t>kitchener-waterloo@filion.on.ca</a:t>
                      </a:r>
                      <a:endParaRPr lang="en-CA" sz="700" b="0" i="1" dirty="0">
                        <a:solidFill>
                          <a:srgbClr val="8C8D8E"/>
                        </a:solidFill>
                        <a:effectLst/>
                        <a:latin typeface="Franklin Gothic Medium" panose="020B0603020102020204" pitchFamily="34" charset="0"/>
                        <a:ea typeface="Times New Roman" panose="02020603050405020304" pitchFamily="18"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906189712"/>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act_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6" name="Straight Connector 5"/>
          <p:cNvCxnSpPr/>
          <p:nvPr userDrawn="1"/>
        </p:nvCxnSpPr>
        <p:spPr>
          <a:xfrm>
            <a:off x="457200" y="866650"/>
            <a:ext cx="8229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userDrawn="1"/>
        </p:nvSpPr>
        <p:spPr>
          <a:xfrm>
            <a:off x="156486" y="4804946"/>
            <a:ext cx="4952378" cy="215444"/>
          </a:xfrm>
          <a:prstGeom prst="rect">
            <a:avLst/>
          </a:prstGeom>
          <a:noFill/>
        </p:spPr>
        <p:txBody>
          <a:bodyPr wrap="square" rtlCol="0">
            <a:spAutoFit/>
          </a:bodyPr>
          <a:lstStyle/>
          <a:p>
            <a:pPr marL="0" indent="0" algn="ctr">
              <a:buFont typeface="+mj-lt"/>
              <a:buNone/>
            </a:pPr>
            <a:r>
              <a:rPr lang="en-US" sz="800" b="1" i="1" dirty="0" smtClean="0">
                <a:solidFill>
                  <a:schemeClr val="bg1"/>
                </a:solidFill>
                <a:latin typeface="Arial Narrow" panose="020B0606020202030204" pitchFamily="34" charset="0"/>
                <a:cs typeface="Arial" panose="020B0604020202020204" pitchFamily="34" charset="0"/>
              </a:rPr>
              <a:t>This presentation is for the purposes of only general information and does not constitute legal advice or opinion.</a:t>
            </a:r>
            <a:endParaRPr kumimoji="1" lang="en-US" sz="800" b="1" i="1" dirty="0">
              <a:solidFill>
                <a:schemeClr val="bg1"/>
              </a:solidFill>
              <a:latin typeface="Arial Narrow" panose="020B0606020202030204" pitchFamily="34" charset="0"/>
              <a:cs typeface="Arial" panose="020B0604020202020204" pitchFamily="34" charset="0"/>
            </a:endParaRPr>
          </a:p>
        </p:txBody>
      </p:sp>
      <p:sp>
        <p:nvSpPr>
          <p:cNvPr id="9" name="Content Placeholder 2"/>
          <p:cNvSpPr>
            <a:spLocks noGrp="1"/>
          </p:cNvSpPr>
          <p:nvPr>
            <p:ph idx="1" hasCustomPrompt="1"/>
          </p:nvPr>
        </p:nvSpPr>
        <p:spPr>
          <a:xfrm>
            <a:off x="457200" y="1018847"/>
            <a:ext cx="8229600" cy="1892922"/>
          </a:xfrm>
          <a:prstGeom prst="rect">
            <a:avLst/>
          </a:prstGeom>
        </p:spPr>
        <p:txBody>
          <a:bodyPr/>
          <a:lstStyle>
            <a:lvl1pPr>
              <a:buNone/>
              <a:defRPr sz="1800" baseline="0">
                <a:solidFill>
                  <a:schemeClr val="bg1"/>
                </a:solidFill>
                <a:latin typeface="Arial" panose="020B0604020202020204" pitchFamily="34" charset="0"/>
                <a:ea typeface="Tahoma" pitchFamily="34" charset="0"/>
                <a:cs typeface="Arial" pitchFamily="34" charset="0"/>
              </a:defRPr>
            </a:lvl1pPr>
            <a:lvl2pPr>
              <a:defRPr sz="2000">
                <a:solidFill>
                  <a:srgbClr val="292929"/>
                </a:solidFill>
                <a:latin typeface="Arial" pitchFamily="34" charset="0"/>
                <a:ea typeface="Tahoma" pitchFamily="34" charset="0"/>
                <a:cs typeface="Arial" pitchFamily="34" charset="0"/>
              </a:defRPr>
            </a:lvl2pPr>
            <a:lvl3pPr>
              <a:defRPr sz="1800">
                <a:solidFill>
                  <a:srgbClr val="292929"/>
                </a:solidFill>
                <a:latin typeface="Arial" pitchFamily="34" charset="0"/>
                <a:ea typeface="Tahoma" pitchFamily="34" charset="0"/>
                <a:cs typeface="Arial" pitchFamily="34" charset="0"/>
              </a:defRPr>
            </a:lvl3pPr>
            <a:lvl4pPr>
              <a:defRPr sz="1600">
                <a:solidFill>
                  <a:srgbClr val="292929"/>
                </a:solidFill>
                <a:latin typeface="Arial" pitchFamily="34" charset="0"/>
                <a:ea typeface="Tahoma" pitchFamily="34" charset="0"/>
                <a:cs typeface="Arial" pitchFamily="34" charset="0"/>
              </a:defRPr>
            </a:lvl4pPr>
            <a:lvl5pPr>
              <a:defRPr sz="1600">
                <a:solidFill>
                  <a:srgbClr val="292929"/>
                </a:solidFill>
                <a:latin typeface="Arial" pitchFamily="34" charset="0"/>
                <a:ea typeface="Tahoma" pitchFamily="34" charset="0"/>
                <a:cs typeface="Arial" pitchFamily="34" charset="0"/>
              </a:defRPr>
            </a:lvl5pPr>
          </a:lstStyle>
          <a:p>
            <a:pPr lvl="0"/>
            <a:r>
              <a:rPr lang="en-US" dirty="0" smtClean="0"/>
              <a:t>Insert text here</a:t>
            </a:r>
          </a:p>
        </p:txBody>
      </p:sp>
      <p:sp>
        <p:nvSpPr>
          <p:cNvPr id="29" name="Title Placeholder 1"/>
          <p:cNvSpPr>
            <a:spLocks noGrp="1"/>
          </p:cNvSpPr>
          <p:nvPr>
            <p:ph type="title" hasCustomPrompt="1"/>
          </p:nvPr>
        </p:nvSpPr>
        <p:spPr>
          <a:xfrm>
            <a:off x="457200" y="129375"/>
            <a:ext cx="8229600" cy="857250"/>
          </a:xfrm>
          <a:prstGeom prst="rect">
            <a:avLst/>
          </a:prstGeom>
          <a:noFill/>
        </p:spPr>
        <p:txBody>
          <a:bodyPr vert="horz" lIns="91440" tIns="45720" rIns="91440" bIns="45720" rtlCol="0" anchor="ctr">
            <a:normAutofit/>
          </a:bodyPr>
          <a:lstStyle>
            <a:lvl1pPr algn="l">
              <a:defRPr sz="3600" b="1">
                <a:solidFill>
                  <a:schemeClr val="bg1"/>
                </a:solidFill>
                <a:latin typeface="Franklin Gothic Medium" panose="020B0603020102020204" pitchFamily="34" charset="0"/>
              </a:defRPr>
            </a:lvl1pPr>
          </a:lstStyle>
          <a:p>
            <a:r>
              <a:rPr lang="en-US" dirty="0" smtClean="0"/>
              <a:t>Contact Us</a:t>
            </a:r>
            <a:endParaRPr lang="en-US" dirty="0"/>
          </a:p>
        </p:txBody>
      </p:sp>
      <p:graphicFrame>
        <p:nvGraphicFramePr>
          <p:cNvPr id="2" name="Table 1"/>
          <p:cNvGraphicFramePr>
            <a:graphicFrameLocks noGrp="1"/>
          </p:cNvGraphicFramePr>
          <p:nvPr userDrawn="1">
            <p:extLst>
              <p:ext uri="{D42A27DB-BD31-4B8C-83A1-F6EECF244321}">
                <p14:modId xmlns:p14="http://schemas.microsoft.com/office/powerpoint/2010/main" val="1838906090"/>
              </p:ext>
            </p:extLst>
          </p:nvPr>
        </p:nvGraphicFramePr>
        <p:xfrm>
          <a:off x="1485900" y="3585912"/>
          <a:ext cx="6172200" cy="960120"/>
        </p:xfrm>
        <a:graphic>
          <a:graphicData uri="http://schemas.openxmlformats.org/drawingml/2006/table">
            <a:tbl>
              <a:tblPr firstRow="1" firstCol="1" bandRow="1">
                <a:effectLst/>
                <a:tableStyleId>{5C22544A-7EE6-4342-B048-85BDC9FD1C3A}</a:tableStyleId>
              </a:tblPr>
              <a:tblGrid>
                <a:gridCol w="1543050">
                  <a:extLst>
                    <a:ext uri="{9D8B030D-6E8A-4147-A177-3AD203B41FA5}">
                      <a16:colId xmlns:a16="http://schemas.microsoft.com/office/drawing/2014/main" val="20000"/>
                    </a:ext>
                  </a:extLst>
                </a:gridCol>
                <a:gridCol w="1543050">
                  <a:extLst>
                    <a:ext uri="{9D8B030D-6E8A-4147-A177-3AD203B41FA5}">
                      <a16:colId xmlns:a16="http://schemas.microsoft.com/office/drawing/2014/main" val="20001"/>
                    </a:ext>
                  </a:extLst>
                </a:gridCol>
                <a:gridCol w="1543050">
                  <a:extLst>
                    <a:ext uri="{9D8B030D-6E8A-4147-A177-3AD203B41FA5}">
                      <a16:colId xmlns:a16="http://schemas.microsoft.com/office/drawing/2014/main" val="20002"/>
                    </a:ext>
                  </a:extLst>
                </a:gridCol>
                <a:gridCol w="1543050">
                  <a:extLst>
                    <a:ext uri="{9D8B030D-6E8A-4147-A177-3AD203B41FA5}">
                      <a16:colId xmlns:a16="http://schemas.microsoft.com/office/drawing/2014/main" val="20003"/>
                    </a:ext>
                  </a:extLst>
                </a:gridCol>
              </a:tblGrid>
              <a:tr h="0">
                <a:tc>
                  <a:txBody>
                    <a:bodyPr/>
                    <a:lstStyle/>
                    <a:p>
                      <a:pPr marL="0" marR="0" algn="ctr">
                        <a:spcBef>
                          <a:spcPts val="1200"/>
                        </a:spcBef>
                        <a:spcAft>
                          <a:spcPts val="1200"/>
                        </a:spcAft>
                        <a:tabLst>
                          <a:tab pos="2971800" algn="ctr"/>
                          <a:tab pos="5943600" algn="r"/>
                        </a:tabLst>
                      </a:pPr>
                      <a:r>
                        <a:rPr lang="en-CA" sz="700" dirty="0">
                          <a:solidFill>
                            <a:schemeClr val="bg1"/>
                          </a:solidFill>
                          <a:effectLst/>
                          <a:latin typeface="Franklin Gothic Medium" panose="020B0603020102020204" pitchFamily="34" charset="0"/>
                        </a:rPr>
                        <a:t>Toronto</a:t>
                      </a:r>
                      <a:br>
                        <a:rPr lang="en-CA" sz="700" dirty="0">
                          <a:solidFill>
                            <a:schemeClr val="bg1"/>
                          </a:solidFill>
                          <a:effectLst/>
                          <a:latin typeface="Franklin Gothic Medium" panose="020B0603020102020204" pitchFamily="34" charset="0"/>
                        </a:rPr>
                      </a:br>
                      <a:r>
                        <a:rPr lang="en-CA" sz="700" b="0" dirty="0">
                          <a:solidFill>
                            <a:schemeClr val="bg1"/>
                          </a:solidFill>
                          <a:effectLst/>
                          <a:latin typeface="Franklin Gothic Medium" panose="020B0603020102020204" pitchFamily="34" charset="0"/>
                        </a:rPr>
                        <a:t>Bay Adelaide Centre</a:t>
                      </a:r>
                      <a:br>
                        <a:rPr lang="en-CA" sz="700" b="0" dirty="0">
                          <a:solidFill>
                            <a:schemeClr val="bg1"/>
                          </a:solidFill>
                          <a:effectLst/>
                          <a:latin typeface="Franklin Gothic Medium" panose="020B0603020102020204" pitchFamily="34" charset="0"/>
                        </a:rPr>
                      </a:br>
                      <a:r>
                        <a:rPr lang="en-CA" sz="700" b="0" dirty="0">
                          <a:solidFill>
                            <a:schemeClr val="bg1"/>
                          </a:solidFill>
                          <a:effectLst/>
                          <a:latin typeface="Franklin Gothic Medium" panose="020B0603020102020204" pitchFamily="34" charset="0"/>
                        </a:rPr>
                        <a:t>333 Bay Street</a:t>
                      </a:r>
                      <a:br>
                        <a:rPr lang="en-CA" sz="700" b="0" dirty="0">
                          <a:solidFill>
                            <a:schemeClr val="bg1"/>
                          </a:solidFill>
                          <a:effectLst/>
                          <a:latin typeface="Franklin Gothic Medium" panose="020B0603020102020204" pitchFamily="34" charset="0"/>
                        </a:rPr>
                      </a:br>
                      <a:r>
                        <a:rPr lang="en-CA" sz="700" b="0" dirty="0">
                          <a:solidFill>
                            <a:schemeClr val="bg1"/>
                          </a:solidFill>
                          <a:effectLst/>
                          <a:latin typeface="Franklin Gothic Medium" panose="020B0603020102020204" pitchFamily="34" charset="0"/>
                        </a:rPr>
                        <a:t>Suite 2500, PO Box 44</a:t>
                      </a:r>
                      <a:br>
                        <a:rPr lang="en-CA" sz="700" b="0" dirty="0">
                          <a:solidFill>
                            <a:schemeClr val="bg1"/>
                          </a:solidFill>
                          <a:effectLst/>
                          <a:latin typeface="Franklin Gothic Medium" panose="020B0603020102020204" pitchFamily="34" charset="0"/>
                        </a:rPr>
                      </a:br>
                      <a:r>
                        <a:rPr lang="en-CA" sz="700" b="0" dirty="0">
                          <a:solidFill>
                            <a:schemeClr val="bg1"/>
                          </a:solidFill>
                          <a:effectLst/>
                          <a:latin typeface="Franklin Gothic Medium" panose="020B0603020102020204" pitchFamily="34" charset="0"/>
                        </a:rPr>
                        <a:t>Toronto, Ontario   M5H 2R2</a:t>
                      </a:r>
                      <a:br>
                        <a:rPr lang="en-CA" sz="700" b="0" dirty="0">
                          <a:solidFill>
                            <a:schemeClr val="bg1"/>
                          </a:solidFill>
                          <a:effectLst/>
                          <a:latin typeface="Franklin Gothic Medium" panose="020B0603020102020204" pitchFamily="34" charset="0"/>
                        </a:rPr>
                      </a:br>
                      <a:r>
                        <a:rPr lang="en-CA" sz="700" b="0" dirty="0" err="1">
                          <a:solidFill>
                            <a:schemeClr val="bg1"/>
                          </a:solidFill>
                          <a:effectLst/>
                          <a:latin typeface="Franklin Gothic Medium" panose="020B0603020102020204" pitchFamily="34" charset="0"/>
                        </a:rPr>
                        <a:t>tel</a:t>
                      </a:r>
                      <a:r>
                        <a:rPr lang="en-CA" sz="700" b="0" dirty="0">
                          <a:solidFill>
                            <a:schemeClr val="bg1"/>
                          </a:solidFill>
                          <a:effectLst/>
                          <a:latin typeface="Franklin Gothic Medium" panose="020B0603020102020204" pitchFamily="34" charset="0"/>
                        </a:rPr>
                        <a:t>: 416.408.3221</a:t>
                      </a:r>
                      <a:br>
                        <a:rPr lang="en-CA" sz="700" b="0" dirty="0">
                          <a:solidFill>
                            <a:schemeClr val="bg1"/>
                          </a:solidFill>
                          <a:effectLst/>
                          <a:latin typeface="Franklin Gothic Medium" panose="020B0603020102020204" pitchFamily="34" charset="0"/>
                        </a:rPr>
                      </a:br>
                      <a:r>
                        <a:rPr lang="en-CA" sz="700" b="0" dirty="0">
                          <a:solidFill>
                            <a:schemeClr val="bg1"/>
                          </a:solidFill>
                          <a:effectLst/>
                          <a:latin typeface="Franklin Gothic Medium" panose="020B0603020102020204" pitchFamily="34" charset="0"/>
                        </a:rPr>
                        <a:t>fax: 416.408.4814</a:t>
                      </a:r>
                      <a:br>
                        <a:rPr lang="en-CA" sz="700" b="0" dirty="0">
                          <a:solidFill>
                            <a:schemeClr val="bg1"/>
                          </a:solidFill>
                          <a:effectLst/>
                          <a:latin typeface="Franklin Gothic Medium" panose="020B0603020102020204" pitchFamily="34" charset="0"/>
                        </a:rPr>
                      </a:br>
                      <a:r>
                        <a:rPr lang="en-CA" sz="700" b="0" u="sng" dirty="0">
                          <a:solidFill>
                            <a:schemeClr val="bg1"/>
                          </a:solidFill>
                          <a:effectLst/>
                          <a:latin typeface="Franklin Gothic Medium" panose="020B0603020102020204" pitchFamily="34" charset="0"/>
                        </a:rPr>
                        <a:t>toronto@filion.on.ca</a:t>
                      </a:r>
                      <a:r>
                        <a:rPr lang="en-CA" sz="700" dirty="0">
                          <a:solidFill>
                            <a:schemeClr val="bg1"/>
                          </a:solidFill>
                          <a:effectLst/>
                          <a:latin typeface="Franklin Gothic Medium" panose="020B0603020102020204" pitchFamily="34" charset="0"/>
                        </a:rPr>
                        <a:t/>
                      </a:r>
                      <a:br>
                        <a:rPr lang="en-CA" sz="700" dirty="0">
                          <a:solidFill>
                            <a:schemeClr val="bg1"/>
                          </a:solidFill>
                          <a:effectLst/>
                          <a:latin typeface="Franklin Gothic Medium" panose="020B0603020102020204" pitchFamily="34" charset="0"/>
                        </a:rPr>
                      </a:br>
                      <a:endParaRPr lang="en-CA" sz="700" i="1" dirty="0">
                        <a:solidFill>
                          <a:schemeClr val="bg1"/>
                        </a:solidFill>
                        <a:effectLst/>
                        <a:latin typeface="Franklin Gothic Medium" panose="020B0603020102020204" pitchFamily="34" charset="0"/>
                        <a:ea typeface="Times New Roman" panose="02020603050405020304" pitchFamily="18" charset="0"/>
                        <a:cs typeface="Times New Roman" panose="02020603050405020304" pitchFamily="18" charset="0"/>
                      </a:endParaRP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algn="ctr">
                        <a:spcBef>
                          <a:spcPts val="1200"/>
                        </a:spcBef>
                        <a:spcAft>
                          <a:spcPts val="1200"/>
                        </a:spcAft>
                        <a:tabLst>
                          <a:tab pos="2971800" algn="ctr"/>
                          <a:tab pos="5943600" algn="r"/>
                        </a:tabLst>
                      </a:pPr>
                      <a:r>
                        <a:rPr lang="en-CA" sz="700" dirty="0">
                          <a:solidFill>
                            <a:schemeClr val="bg1"/>
                          </a:solidFill>
                          <a:effectLst/>
                          <a:latin typeface="Franklin Gothic Medium" panose="020B0603020102020204" pitchFamily="34" charset="0"/>
                        </a:rPr>
                        <a:t>London</a:t>
                      </a:r>
                      <a:br>
                        <a:rPr lang="en-CA" sz="700" dirty="0">
                          <a:solidFill>
                            <a:schemeClr val="bg1"/>
                          </a:solidFill>
                          <a:effectLst/>
                          <a:latin typeface="Franklin Gothic Medium" panose="020B0603020102020204" pitchFamily="34" charset="0"/>
                        </a:rPr>
                      </a:br>
                      <a:r>
                        <a:rPr lang="en-CA" sz="700" b="0" dirty="0">
                          <a:solidFill>
                            <a:schemeClr val="bg1"/>
                          </a:solidFill>
                          <a:effectLst/>
                          <a:latin typeface="Franklin Gothic Medium" panose="020B0603020102020204" pitchFamily="34" charset="0"/>
                        </a:rPr>
                        <a:t>252 Pall Mall Street, Suite 100</a:t>
                      </a:r>
                      <a:br>
                        <a:rPr lang="en-CA" sz="700" b="0" dirty="0">
                          <a:solidFill>
                            <a:schemeClr val="bg1"/>
                          </a:solidFill>
                          <a:effectLst/>
                          <a:latin typeface="Franklin Gothic Medium" panose="020B0603020102020204" pitchFamily="34" charset="0"/>
                        </a:rPr>
                      </a:br>
                      <a:r>
                        <a:rPr lang="en-CA" sz="700" b="0" dirty="0">
                          <a:solidFill>
                            <a:schemeClr val="bg1"/>
                          </a:solidFill>
                          <a:effectLst/>
                          <a:latin typeface="Franklin Gothic Medium" panose="020B0603020102020204" pitchFamily="34" charset="0"/>
                        </a:rPr>
                        <a:t>London, Ontario   N6A 5P6</a:t>
                      </a:r>
                      <a:br>
                        <a:rPr lang="en-CA" sz="700" b="0" dirty="0">
                          <a:solidFill>
                            <a:schemeClr val="bg1"/>
                          </a:solidFill>
                          <a:effectLst/>
                          <a:latin typeface="Franklin Gothic Medium" panose="020B0603020102020204" pitchFamily="34" charset="0"/>
                        </a:rPr>
                      </a:br>
                      <a:r>
                        <a:rPr lang="en-CA" sz="700" b="0" dirty="0" err="1">
                          <a:solidFill>
                            <a:schemeClr val="bg1"/>
                          </a:solidFill>
                          <a:effectLst/>
                          <a:latin typeface="Franklin Gothic Medium" panose="020B0603020102020204" pitchFamily="34" charset="0"/>
                        </a:rPr>
                        <a:t>tel</a:t>
                      </a:r>
                      <a:r>
                        <a:rPr lang="en-CA" sz="700" b="0" dirty="0">
                          <a:solidFill>
                            <a:schemeClr val="bg1"/>
                          </a:solidFill>
                          <a:effectLst/>
                          <a:latin typeface="Franklin Gothic Medium" panose="020B0603020102020204" pitchFamily="34" charset="0"/>
                        </a:rPr>
                        <a:t>: 519.433.7270</a:t>
                      </a:r>
                      <a:br>
                        <a:rPr lang="en-CA" sz="700" b="0" dirty="0">
                          <a:solidFill>
                            <a:schemeClr val="bg1"/>
                          </a:solidFill>
                          <a:effectLst/>
                          <a:latin typeface="Franklin Gothic Medium" panose="020B0603020102020204" pitchFamily="34" charset="0"/>
                        </a:rPr>
                      </a:br>
                      <a:r>
                        <a:rPr lang="en-CA" sz="700" b="0" dirty="0">
                          <a:solidFill>
                            <a:schemeClr val="bg1"/>
                          </a:solidFill>
                          <a:effectLst/>
                          <a:latin typeface="Franklin Gothic Medium" panose="020B0603020102020204" pitchFamily="34" charset="0"/>
                        </a:rPr>
                        <a:t>fax: 519.433.4453</a:t>
                      </a:r>
                      <a:br>
                        <a:rPr lang="en-CA" sz="700" b="0" dirty="0">
                          <a:solidFill>
                            <a:schemeClr val="bg1"/>
                          </a:solidFill>
                          <a:effectLst/>
                          <a:latin typeface="Franklin Gothic Medium" panose="020B0603020102020204" pitchFamily="34" charset="0"/>
                        </a:rPr>
                      </a:br>
                      <a:r>
                        <a:rPr lang="en-CA" sz="700" b="0" u="sng" dirty="0">
                          <a:solidFill>
                            <a:schemeClr val="bg1"/>
                          </a:solidFill>
                          <a:effectLst/>
                          <a:latin typeface="Franklin Gothic Medium" panose="020B0603020102020204" pitchFamily="34" charset="0"/>
                        </a:rPr>
                        <a:t>london@filion.on.ca</a:t>
                      </a:r>
                      <a:endParaRPr lang="en-CA" sz="700" b="0" dirty="0">
                        <a:solidFill>
                          <a:schemeClr val="bg1"/>
                        </a:solidFill>
                        <a:effectLst/>
                        <a:latin typeface="Franklin Gothic Medium" panose="020B0603020102020204" pitchFamily="34" charset="0"/>
                        <a:ea typeface="Times New Roman" panose="02020603050405020304" pitchFamily="18" charset="0"/>
                        <a:cs typeface="Franklin Gothic Book"/>
                      </a:endParaRP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algn="ctr">
                        <a:spcBef>
                          <a:spcPts val="1200"/>
                        </a:spcBef>
                        <a:spcAft>
                          <a:spcPts val="1200"/>
                        </a:spcAft>
                        <a:tabLst>
                          <a:tab pos="2971800" algn="ctr"/>
                          <a:tab pos="5943600" algn="r"/>
                        </a:tabLst>
                      </a:pPr>
                      <a:r>
                        <a:rPr lang="en-CA" sz="700" dirty="0">
                          <a:solidFill>
                            <a:schemeClr val="bg1"/>
                          </a:solidFill>
                          <a:effectLst/>
                          <a:latin typeface="Franklin Gothic Medium" panose="020B0603020102020204" pitchFamily="34" charset="0"/>
                        </a:rPr>
                        <a:t>Hamilton</a:t>
                      </a:r>
                      <a:br>
                        <a:rPr lang="en-CA" sz="700" dirty="0">
                          <a:solidFill>
                            <a:schemeClr val="bg1"/>
                          </a:solidFill>
                          <a:effectLst/>
                          <a:latin typeface="Franklin Gothic Medium" panose="020B0603020102020204" pitchFamily="34" charset="0"/>
                        </a:rPr>
                      </a:br>
                      <a:r>
                        <a:rPr lang="en-CA" sz="700" b="0" dirty="0">
                          <a:solidFill>
                            <a:schemeClr val="bg1"/>
                          </a:solidFill>
                          <a:effectLst/>
                          <a:latin typeface="Franklin Gothic Medium" panose="020B0603020102020204" pitchFamily="34" charset="0"/>
                        </a:rPr>
                        <a:t>1 King Street West</a:t>
                      </a:r>
                      <a:br>
                        <a:rPr lang="en-CA" sz="700" b="0" dirty="0">
                          <a:solidFill>
                            <a:schemeClr val="bg1"/>
                          </a:solidFill>
                          <a:effectLst/>
                          <a:latin typeface="Franklin Gothic Medium" panose="020B0603020102020204" pitchFamily="34" charset="0"/>
                        </a:rPr>
                      </a:br>
                      <a:r>
                        <a:rPr lang="en-CA" sz="700" b="0" dirty="0">
                          <a:solidFill>
                            <a:schemeClr val="bg1"/>
                          </a:solidFill>
                          <a:effectLst/>
                          <a:latin typeface="Franklin Gothic Medium" panose="020B0603020102020204" pitchFamily="34" charset="0"/>
                        </a:rPr>
                        <a:t>Suite 1201, Box 57030</a:t>
                      </a:r>
                      <a:br>
                        <a:rPr lang="en-CA" sz="700" b="0" dirty="0">
                          <a:solidFill>
                            <a:schemeClr val="bg1"/>
                          </a:solidFill>
                          <a:effectLst/>
                          <a:latin typeface="Franklin Gothic Medium" panose="020B0603020102020204" pitchFamily="34" charset="0"/>
                        </a:rPr>
                      </a:br>
                      <a:r>
                        <a:rPr lang="en-CA" sz="700" b="0" dirty="0">
                          <a:solidFill>
                            <a:schemeClr val="bg1"/>
                          </a:solidFill>
                          <a:effectLst/>
                          <a:latin typeface="Franklin Gothic Medium" panose="020B0603020102020204" pitchFamily="34" charset="0"/>
                        </a:rPr>
                        <a:t>Hamilton, Ontario   L8P 4W9</a:t>
                      </a:r>
                      <a:br>
                        <a:rPr lang="en-CA" sz="700" b="0" dirty="0">
                          <a:solidFill>
                            <a:schemeClr val="bg1"/>
                          </a:solidFill>
                          <a:effectLst/>
                          <a:latin typeface="Franklin Gothic Medium" panose="020B0603020102020204" pitchFamily="34" charset="0"/>
                        </a:rPr>
                      </a:br>
                      <a:r>
                        <a:rPr lang="en-CA" sz="700" b="0" dirty="0" err="1">
                          <a:solidFill>
                            <a:schemeClr val="bg1"/>
                          </a:solidFill>
                          <a:effectLst/>
                          <a:latin typeface="Franklin Gothic Medium" panose="020B0603020102020204" pitchFamily="34" charset="0"/>
                        </a:rPr>
                        <a:t>tel</a:t>
                      </a:r>
                      <a:r>
                        <a:rPr lang="en-CA" sz="700" b="0" dirty="0">
                          <a:solidFill>
                            <a:schemeClr val="bg1"/>
                          </a:solidFill>
                          <a:effectLst/>
                          <a:latin typeface="Franklin Gothic Medium" panose="020B0603020102020204" pitchFamily="34" charset="0"/>
                        </a:rPr>
                        <a:t>: 905.526.8904</a:t>
                      </a:r>
                      <a:br>
                        <a:rPr lang="en-CA" sz="700" b="0" dirty="0">
                          <a:solidFill>
                            <a:schemeClr val="bg1"/>
                          </a:solidFill>
                          <a:effectLst/>
                          <a:latin typeface="Franklin Gothic Medium" panose="020B0603020102020204" pitchFamily="34" charset="0"/>
                        </a:rPr>
                      </a:br>
                      <a:r>
                        <a:rPr lang="en-CA" sz="700" b="0" dirty="0">
                          <a:solidFill>
                            <a:schemeClr val="bg1"/>
                          </a:solidFill>
                          <a:effectLst/>
                          <a:latin typeface="Franklin Gothic Medium" panose="020B0603020102020204" pitchFamily="34" charset="0"/>
                        </a:rPr>
                        <a:t>fax: 905.577.0805</a:t>
                      </a:r>
                      <a:br>
                        <a:rPr lang="en-CA" sz="700" b="0" dirty="0">
                          <a:solidFill>
                            <a:schemeClr val="bg1"/>
                          </a:solidFill>
                          <a:effectLst/>
                          <a:latin typeface="Franklin Gothic Medium" panose="020B0603020102020204" pitchFamily="34" charset="0"/>
                        </a:rPr>
                      </a:br>
                      <a:r>
                        <a:rPr lang="en-CA" sz="700" b="0" u="sng" dirty="0">
                          <a:solidFill>
                            <a:schemeClr val="bg1"/>
                          </a:solidFill>
                          <a:effectLst/>
                          <a:latin typeface="Franklin Gothic Medium" panose="020B0603020102020204" pitchFamily="34" charset="0"/>
                        </a:rPr>
                        <a:t>hamilton@filion.on.ca</a:t>
                      </a:r>
                      <a:endParaRPr lang="en-CA" sz="700" b="0" i="1" dirty="0">
                        <a:solidFill>
                          <a:schemeClr val="bg1"/>
                        </a:solidFill>
                        <a:effectLst/>
                        <a:latin typeface="Franklin Gothic Medium" panose="020B0603020102020204" pitchFamily="34" charset="0"/>
                        <a:ea typeface="Times New Roman" panose="02020603050405020304" pitchFamily="18" charset="0"/>
                        <a:cs typeface="Times New Roman" panose="02020603050405020304" pitchFamily="18" charset="0"/>
                      </a:endParaRP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algn="ctr">
                        <a:spcBef>
                          <a:spcPts val="1200"/>
                        </a:spcBef>
                        <a:spcAft>
                          <a:spcPts val="1200"/>
                        </a:spcAft>
                        <a:tabLst>
                          <a:tab pos="2971800" algn="ctr"/>
                          <a:tab pos="5943600" algn="r"/>
                        </a:tabLst>
                      </a:pPr>
                      <a:r>
                        <a:rPr lang="en-CA" sz="700" dirty="0">
                          <a:solidFill>
                            <a:schemeClr val="bg1"/>
                          </a:solidFill>
                          <a:effectLst/>
                          <a:latin typeface="Franklin Gothic Medium" panose="020B0603020102020204" pitchFamily="34" charset="0"/>
                        </a:rPr>
                        <a:t>Kitchener-Waterloo</a:t>
                      </a:r>
                      <a:br>
                        <a:rPr lang="en-CA" sz="700" dirty="0">
                          <a:solidFill>
                            <a:schemeClr val="bg1"/>
                          </a:solidFill>
                          <a:effectLst/>
                          <a:latin typeface="Franklin Gothic Medium" panose="020B0603020102020204" pitchFamily="34" charset="0"/>
                        </a:rPr>
                      </a:br>
                      <a:r>
                        <a:rPr lang="en-CA" sz="700" b="0" dirty="0">
                          <a:solidFill>
                            <a:schemeClr val="bg1"/>
                          </a:solidFill>
                          <a:effectLst/>
                          <a:latin typeface="Franklin Gothic Medium" panose="020B0603020102020204" pitchFamily="34" charset="0"/>
                        </a:rPr>
                        <a:t>137 Glasgow Street</a:t>
                      </a:r>
                      <a:br>
                        <a:rPr lang="en-CA" sz="700" b="0" dirty="0">
                          <a:solidFill>
                            <a:schemeClr val="bg1"/>
                          </a:solidFill>
                          <a:effectLst/>
                          <a:latin typeface="Franklin Gothic Medium" panose="020B0603020102020204" pitchFamily="34" charset="0"/>
                        </a:rPr>
                      </a:br>
                      <a:r>
                        <a:rPr lang="en-CA" sz="700" b="0" dirty="0">
                          <a:solidFill>
                            <a:schemeClr val="bg1"/>
                          </a:solidFill>
                          <a:effectLst/>
                          <a:latin typeface="Franklin Gothic Medium" panose="020B0603020102020204" pitchFamily="34" charset="0"/>
                        </a:rPr>
                        <a:t>Suite 210, Office 175</a:t>
                      </a:r>
                      <a:br>
                        <a:rPr lang="en-CA" sz="700" b="0" dirty="0">
                          <a:solidFill>
                            <a:schemeClr val="bg1"/>
                          </a:solidFill>
                          <a:effectLst/>
                          <a:latin typeface="Franklin Gothic Medium" panose="020B0603020102020204" pitchFamily="34" charset="0"/>
                        </a:rPr>
                      </a:br>
                      <a:r>
                        <a:rPr lang="en-CA" sz="700" b="0" dirty="0">
                          <a:solidFill>
                            <a:schemeClr val="bg1"/>
                          </a:solidFill>
                          <a:effectLst/>
                          <a:latin typeface="Franklin Gothic Medium" panose="020B0603020102020204" pitchFamily="34" charset="0"/>
                        </a:rPr>
                        <a:t>Kitchener, Ontario   N2G 4X8</a:t>
                      </a:r>
                      <a:br>
                        <a:rPr lang="en-CA" sz="700" b="0" dirty="0">
                          <a:solidFill>
                            <a:schemeClr val="bg1"/>
                          </a:solidFill>
                          <a:effectLst/>
                          <a:latin typeface="Franklin Gothic Medium" panose="020B0603020102020204" pitchFamily="34" charset="0"/>
                        </a:rPr>
                      </a:br>
                      <a:r>
                        <a:rPr lang="en-CA" sz="700" b="0" dirty="0" err="1">
                          <a:solidFill>
                            <a:schemeClr val="bg1"/>
                          </a:solidFill>
                          <a:effectLst/>
                          <a:latin typeface="Franklin Gothic Medium" panose="020B0603020102020204" pitchFamily="34" charset="0"/>
                        </a:rPr>
                        <a:t>tel</a:t>
                      </a:r>
                      <a:r>
                        <a:rPr lang="en-CA" sz="700" b="0" dirty="0">
                          <a:solidFill>
                            <a:schemeClr val="bg1"/>
                          </a:solidFill>
                          <a:effectLst/>
                          <a:latin typeface="Franklin Gothic Medium" panose="020B0603020102020204" pitchFamily="34" charset="0"/>
                        </a:rPr>
                        <a:t>: 519.433.7270</a:t>
                      </a:r>
                      <a:br>
                        <a:rPr lang="en-CA" sz="700" b="0" dirty="0">
                          <a:solidFill>
                            <a:schemeClr val="bg1"/>
                          </a:solidFill>
                          <a:effectLst/>
                          <a:latin typeface="Franklin Gothic Medium" panose="020B0603020102020204" pitchFamily="34" charset="0"/>
                        </a:rPr>
                      </a:br>
                      <a:r>
                        <a:rPr lang="en-CA" sz="700" b="0" dirty="0">
                          <a:solidFill>
                            <a:schemeClr val="bg1"/>
                          </a:solidFill>
                          <a:effectLst/>
                          <a:latin typeface="Franklin Gothic Medium" panose="020B0603020102020204" pitchFamily="34" charset="0"/>
                        </a:rPr>
                        <a:t>fax: 519.433.4453</a:t>
                      </a:r>
                      <a:br>
                        <a:rPr lang="en-CA" sz="700" b="0" dirty="0">
                          <a:solidFill>
                            <a:schemeClr val="bg1"/>
                          </a:solidFill>
                          <a:effectLst/>
                          <a:latin typeface="Franklin Gothic Medium" panose="020B0603020102020204" pitchFamily="34" charset="0"/>
                        </a:rPr>
                      </a:br>
                      <a:r>
                        <a:rPr lang="en-CA" sz="700" b="0" u="sng" dirty="0">
                          <a:solidFill>
                            <a:schemeClr val="bg1"/>
                          </a:solidFill>
                          <a:effectLst/>
                          <a:latin typeface="Franklin Gothic Medium" panose="020B0603020102020204" pitchFamily="34" charset="0"/>
                        </a:rPr>
                        <a:t>kitchener-waterloo@filion.on.ca</a:t>
                      </a:r>
                      <a:endParaRPr lang="en-CA" sz="700" b="0" i="1" dirty="0">
                        <a:solidFill>
                          <a:schemeClr val="bg1"/>
                        </a:solidFill>
                        <a:effectLst/>
                        <a:latin typeface="Franklin Gothic Medium" panose="020B0603020102020204" pitchFamily="34" charset="0"/>
                        <a:ea typeface="Times New Roman" panose="02020603050405020304" pitchFamily="18" charset="0"/>
                        <a:cs typeface="Times New Roman" panose="02020603050405020304" pitchFamily="18" charset="0"/>
                      </a:endParaRP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cxnSp>
        <p:nvCxnSpPr>
          <p:cNvPr id="8" name="Straight Connector 7"/>
          <p:cNvCxnSpPr/>
          <p:nvPr userDrawn="1"/>
        </p:nvCxnSpPr>
        <p:spPr>
          <a:xfrm>
            <a:off x="461562" y="4546032"/>
            <a:ext cx="8229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1153978"/>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act_Top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6" name="Straight Connector 5"/>
          <p:cNvCxnSpPr/>
          <p:nvPr userDrawn="1"/>
        </p:nvCxnSpPr>
        <p:spPr>
          <a:xfrm>
            <a:off x="457200" y="866650"/>
            <a:ext cx="8229600" cy="0"/>
          </a:xfrm>
          <a:prstGeom prst="line">
            <a:avLst/>
          </a:prstGeom>
          <a:ln>
            <a:solidFill>
              <a:srgbClr val="8C8D8E"/>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userDrawn="1"/>
        </p:nvSpPr>
        <p:spPr>
          <a:xfrm>
            <a:off x="156486" y="4804946"/>
            <a:ext cx="4952378" cy="215444"/>
          </a:xfrm>
          <a:prstGeom prst="rect">
            <a:avLst/>
          </a:prstGeom>
          <a:noFill/>
        </p:spPr>
        <p:txBody>
          <a:bodyPr wrap="square" rtlCol="0">
            <a:spAutoFit/>
          </a:bodyPr>
          <a:lstStyle/>
          <a:p>
            <a:pPr marL="0" indent="0" algn="ctr">
              <a:buFont typeface="+mj-lt"/>
              <a:buNone/>
            </a:pPr>
            <a:r>
              <a:rPr lang="en-US" sz="800" b="1" i="1" dirty="0" smtClean="0">
                <a:solidFill>
                  <a:srgbClr val="8C8D8E"/>
                </a:solidFill>
                <a:latin typeface="Arial Narrow" panose="020B0606020202030204" pitchFamily="34" charset="0"/>
                <a:cs typeface="Arial" panose="020B0604020202020204" pitchFamily="34" charset="0"/>
              </a:rPr>
              <a:t>This presentation is for the purposes of only general information and does not constitute legal advice or opinion.</a:t>
            </a:r>
            <a:endParaRPr kumimoji="1" lang="en-US" sz="800" b="1" i="1" dirty="0">
              <a:solidFill>
                <a:srgbClr val="8C8D8E"/>
              </a:solidFill>
              <a:latin typeface="Arial Narrow" panose="020B0606020202030204" pitchFamily="34" charset="0"/>
              <a:cs typeface="Arial" panose="020B0604020202020204" pitchFamily="34" charset="0"/>
            </a:endParaRPr>
          </a:p>
        </p:txBody>
      </p:sp>
      <p:sp>
        <p:nvSpPr>
          <p:cNvPr id="9" name="Content Placeholder 2"/>
          <p:cNvSpPr>
            <a:spLocks noGrp="1"/>
          </p:cNvSpPr>
          <p:nvPr>
            <p:ph idx="1" hasCustomPrompt="1"/>
          </p:nvPr>
        </p:nvSpPr>
        <p:spPr>
          <a:xfrm>
            <a:off x="457200" y="1018847"/>
            <a:ext cx="8229600" cy="1892922"/>
          </a:xfrm>
          <a:prstGeom prst="rect">
            <a:avLst/>
          </a:prstGeom>
        </p:spPr>
        <p:txBody>
          <a:bodyPr/>
          <a:lstStyle>
            <a:lvl1pPr>
              <a:buNone/>
              <a:defRPr sz="1800" baseline="0">
                <a:solidFill>
                  <a:schemeClr val="tx1">
                    <a:lumMod val="75000"/>
                    <a:lumOff val="25000"/>
                  </a:schemeClr>
                </a:solidFill>
                <a:latin typeface="Arial" panose="020B0604020202020204" pitchFamily="34" charset="0"/>
                <a:ea typeface="Tahoma" pitchFamily="34" charset="0"/>
                <a:cs typeface="Arial" pitchFamily="34" charset="0"/>
              </a:defRPr>
            </a:lvl1pPr>
            <a:lvl2pPr>
              <a:defRPr sz="2000">
                <a:solidFill>
                  <a:srgbClr val="292929"/>
                </a:solidFill>
                <a:latin typeface="Arial" pitchFamily="34" charset="0"/>
                <a:ea typeface="Tahoma" pitchFamily="34" charset="0"/>
                <a:cs typeface="Arial" pitchFamily="34" charset="0"/>
              </a:defRPr>
            </a:lvl2pPr>
            <a:lvl3pPr>
              <a:defRPr sz="1800">
                <a:solidFill>
                  <a:srgbClr val="292929"/>
                </a:solidFill>
                <a:latin typeface="Arial" pitchFamily="34" charset="0"/>
                <a:ea typeface="Tahoma" pitchFamily="34" charset="0"/>
                <a:cs typeface="Arial" pitchFamily="34" charset="0"/>
              </a:defRPr>
            </a:lvl3pPr>
            <a:lvl4pPr>
              <a:defRPr sz="1600">
                <a:solidFill>
                  <a:srgbClr val="292929"/>
                </a:solidFill>
                <a:latin typeface="Arial" pitchFamily="34" charset="0"/>
                <a:ea typeface="Tahoma" pitchFamily="34" charset="0"/>
                <a:cs typeface="Arial" pitchFamily="34" charset="0"/>
              </a:defRPr>
            </a:lvl4pPr>
            <a:lvl5pPr>
              <a:defRPr sz="1600">
                <a:solidFill>
                  <a:srgbClr val="292929"/>
                </a:solidFill>
                <a:latin typeface="Arial" pitchFamily="34" charset="0"/>
                <a:ea typeface="Tahoma" pitchFamily="34" charset="0"/>
                <a:cs typeface="Arial" pitchFamily="34" charset="0"/>
              </a:defRPr>
            </a:lvl5pPr>
          </a:lstStyle>
          <a:p>
            <a:pPr lvl="0"/>
            <a:r>
              <a:rPr lang="en-US" dirty="0" smtClean="0"/>
              <a:t>Insert text here</a:t>
            </a:r>
          </a:p>
        </p:txBody>
      </p:sp>
      <p:sp>
        <p:nvSpPr>
          <p:cNvPr id="29" name="Title Placeholder 1"/>
          <p:cNvSpPr>
            <a:spLocks noGrp="1"/>
          </p:cNvSpPr>
          <p:nvPr>
            <p:ph type="title" hasCustomPrompt="1"/>
          </p:nvPr>
        </p:nvSpPr>
        <p:spPr>
          <a:xfrm>
            <a:off x="457200" y="129375"/>
            <a:ext cx="8229600" cy="857250"/>
          </a:xfrm>
          <a:prstGeom prst="rect">
            <a:avLst/>
          </a:prstGeom>
        </p:spPr>
        <p:txBody>
          <a:bodyPr vert="horz" lIns="91440" tIns="45720" rIns="91440" bIns="45720" rtlCol="0" anchor="ctr">
            <a:normAutofit/>
          </a:bodyPr>
          <a:lstStyle>
            <a:lvl1pPr algn="l">
              <a:defRPr sz="3600" b="1">
                <a:solidFill>
                  <a:schemeClr val="bg1"/>
                </a:solidFill>
                <a:latin typeface="Franklin Gothic Medium" panose="020B0603020102020204" pitchFamily="34" charset="0"/>
              </a:defRPr>
            </a:lvl1pPr>
          </a:lstStyle>
          <a:p>
            <a:r>
              <a:rPr lang="en-US" dirty="0" smtClean="0"/>
              <a:t>Contact Us</a:t>
            </a:r>
            <a:endParaRPr lang="en-US" dirty="0"/>
          </a:p>
        </p:txBody>
      </p:sp>
      <p:graphicFrame>
        <p:nvGraphicFramePr>
          <p:cNvPr id="2" name="Table 1"/>
          <p:cNvGraphicFramePr>
            <a:graphicFrameLocks noGrp="1"/>
          </p:cNvGraphicFramePr>
          <p:nvPr userDrawn="1">
            <p:extLst>
              <p:ext uri="{D42A27DB-BD31-4B8C-83A1-F6EECF244321}">
                <p14:modId xmlns:p14="http://schemas.microsoft.com/office/powerpoint/2010/main" val="738719695"/>
              </p:ext>
            </p:extLst>
          </p:nvPr>
        </p:nvGraphicFramePr>
        <p:xfrm>
          <a:off x="1485900" y="3608539"/>
          <a:ext cx="6172200" cy="960120"/>
        </p:xfrm>
        <a:graphic>
          <a:graphicData uri="http://schemas.openxmlformats.org/drawingml/2006/table">
            <a:tbl>
              <a:tblPr firstRow="1" firstCol="1" bandRow="1">
                <a:tableStyleId>{5C22544A-7EE6-4342-B048-85BDC9FD1C3A}</a:tableStyleId>
              </a:tblPr>
              <a:tblGrid>
                <a:gridCol w="1543050">
                  <a:extLst>
                    <a:ext uri="{9D8B030D-6E8A-4147-A177-3AD203B41FA5}">
                      <a16:colId xmlns:a16="http://schemas.microsoft.com/office/drawing/2014/main" val="20000"/>
                    </a:ext>
                  </a:extLst>
                </a:gridCol>
                <a:gridCol w="1543050">
                  <a:extLst>
                    <a:ext uri="{9D8B030D-6E8A-4147-A177-3AD203B41FA5}">
                      <a16:colId xmlns:a16="http://schemas.microsoft.com/office/drawing/2014/main" val="20001"/>
                    </a:ext>
                  </a:extLst>
                </a:gridCol>
                <a:gridCol w="1543050">
                  <a:extLst>
                    <a:ext uri="{9D8B030D-6E8A-4147-A177-3AD203B41FA5}">
                      <a16:colId xmlns:a16="http://schemas.microsoft.com/office/drawing/2014/main" val="20002"/>
                    </a:ext>
                  </a:extLst>
                </a:gridCol>
                <a:gridCol w="1543050">
                  <a:extLst>
                    <a:ext uri="{9D8B030D-6E8A-4147-A177-3AD203B41FA5}">
                      <a16:colId xmlns:a16="http://schemas.microsoft.com/office/drawing/2014/main" val="20003"/>
                    </a:ext>
                  </a:extLst>
                </a:gridCol>
              </a:tblGrid>
              <a:tr h="0">
                <a:tc>
                  <a:txBody>
                    <a:bodyPr/>
                    <a:lstStyle/>
                    <a:p>
                      <a:pPr marL="0" marR="0" algn="ctr">
                        <a:spcBef>
                          <a:spcPts val="1200"/>
                        </a:spcBef>
                        <a:spcAft>
                          <a:spcPts val="1200"/>
                        </a:spcAft>
                        <a:tabLst>
                          <a:tab pos="2971800" algn="ctr"/>
                          <a:tab pos="5943600" algn="r"/>
                        </a:tabLst>
                      </a:pPr>
                      <a:r>
                        <a:rPr lang="en-CA" sz="700" dirty="0">
                          <a:solidFill>
                            <a:srgbClr val="8C8D8E"/>
                          </a:solidFill>
                          <a:effectLst/>
                          <a:latin typeface="Franklin Gothic Medium" panose="020B0603020102020204" pitchFamily="34" charset="0"/>
                        </a:rPr>
                        <a:t>Toronto</a:t>
                      </a:r>
                      <a:br>
                        <a:rPr lang="en-CA" sz="700" dirty="0">
                          <a:solidFill>
                            <a:srgbClr val="8C8D8E"/>
                          </a:solidFill>
                          <a:effectLst/>
                          <a:latin typeface="Franklin Gothic Medium" panose="020B0603020102020204" pitchFamily="34" charset="0"/>
                        </a:rPr>
                      </a:br>
                      <a:r>
                        <a:rPr lang="en-CA" sz="700" b="0" dirty="0">
                          <a:solidFill>
                            <a:srgbClr val="8C8D8E"/>
                          </a:solidFill>
                          <a:effectLst/>
                          <a:latin typeface="Franklin Gothic Medium" panose="020B0603020102020204" pitchFamily="34" charset="0"/>
                        </a:rPr>
                        <a:t>Bay Adelaide Centre</a:t>
                      </a:r>
                      <a:br>
                        <a:rPr lang="en-CA" sz="700" b="0" dirty="0">
                          <a:solidFill>
                            <a:srgbClr val="8C8D8E"/>
                          </a:solidFill>
                          <a:effectLst/>
                          <a:latin typeface="Franklin Gothic Medium" panose="020B0603020102020204" pitchFamily="34" charset="0"/>
                        </a:rPr>
                      </a:br>
                      <a:r>
                        <a:rPr lang="en-CA" sz="700" b="0" dirty="0">
                          <a:solidFill>
                            <a:srgbClr val="8C8D8E"/>
                          </a:solidFill>
                          <a:effectLst/>
                          <a:latin typeface="Franklin Gothic Medium" panose="020B0603020102020204" pitchFamily="34" charset="0"/>
                        </a:rPr>
                        <a:t>333 Bay Street</a:t>
                      </a:r>
                      <a:br>
                        <a:rPr lang="en-CA" sz="700" b="0" dirty="0">
                          <a:solidFill>
                            <a:srgbClr val="8C8D8E"/>
                          </a:solidFill>
                          <a:effectLst/>
                          <a:latin typeface="Franklin Gothic Medium" panose="020B0603020102020204" pitchFamily="34" charset="0"/>
                        </a:rPr>
                      </a:br>
                      <a:r>
                        <a:rPr lang="en-CA" sz="700" b="0" dirty="0">
                          <a:solidFill>
                            <a:srgbClr val="8C8D8E"/>
                          </a:solidFill>
                          <a:effectLst/>
                          <a:latin typeface="Franklin Gothic Medium" panose="020B0603020102020204" pitchFamily="34" charset="0"/>
                        </a:rPr>
                        <a:t>Suite 2500, PO Box 44</a:t>
                      </a:r>
                      <a:br>
                        <a:rPr lang="en-CA" sz="700" b="0" dirty="0">
                          <a:solidFill>
                            <a:srgbClr val="8C8D8E"/>
                          </a:solidFill>
                          <a:effectLst/>
                          <a:latin typeface="Franklin Gothic Medium" panose="020B0603020102020204" pitchFamily="34" charset="0"/>
                        </a:rPr>
                      </a:br>
                      <a:r>
                        <a:rPr lang="en-CA" sz="700" b="0" dirty="0">
                          <a:solidFill>
                            <a:srgbClr val="8C8D8E"/>
                          </a:solidFill>
                          <a:effectLst/>
                          <a:latin typeface="Franklin Gothic Medium" panose="020B0603020102020204" pitchFamily="34" charset="0"/>
                        </a:rPr>
                        <a:t>Toronto, Ontario   M5H 2R2</a:t>
                      </a:r>
                      <a:br>
                        <a:rPr lang="en-CA" sz="700" b="0" dirty="0">
                          <a:solidFill>
                            <a:srgbClr val="8C8D8E"/>
                          </a:solidFill>
                          <a:effectLst/>
                          <a:latin typeface="Franklin Gothic Medium" panose="020B0603020102020204" pitchFamily="34" charset="0"/>
                        </a:rPr>
                      </a:br>
                      <a:r>
                        <a:rPr lang="en-CA" sz="700" b="0" dirty="0" err="1">
                          <a:solidFill>
                            <a:srgbClr val="8C8D8E"/>
                          </a:solidFill>
                          <a:effectLst/>
                          <a:latin typeface="Franklin Gothic Medium" panose="020B0603020102020204" pitchFamily="34" charset="0"/>
                        </a:rPr>
                        <a:t>tel</a:t>
                      </a:r>
                      <a:r>
                        <a:rPr lang="en-CA" sz="700" b="0" dirty="0">
                          <a:solidFill>
                            <a:srgbClr val="8C8D8E"/>
                          </a:solidFill>
                          <a:effectLst/>
                          <a:latin typeface="Franklin Gothic Medium" panose="020B0603020102020204" pitchFamily="34" charset="0"/>
                        </a:rPr>
                        <a:t>: 416.408.3221</a:t>
                      </a:r>
                      <a:br>
                        <a:rPr lang="en-CA" sz="700" b="0" dirty="0">
                          <a:solidFill>
                            <a:srgbClr val="8C8D8E"/>
                          </a:solidFill>
                          <a:effectLst/>
                          <a:latin typeface="Franklin Gothic Medium" panose="020B0603020102020204" pitchFamily="34" charset="0"/>
                        </a:rPr>
                      </a:br>
                      <a:r>
                        <a:rPr lang="en-CA" sz="700" b="0" dirty="0">
                          <a:solidFill>
                            <a:srgbClr val="8C8D8E"/>
                          </a:solidFill>
                          <a:effectLst/>
                          <a:latin typeface="Franklin Gothic Medium" panose="020B0603020102020204" pitchFamily="34" charset="0"/>
                        </a:rPr>
                        <a:t>fax: 416.408.4814</a:t>
                      </a:r>
                      <a:br>
                        <a:rPr lang="en-CA" sz="700" b="0" dirty="0">
                          <a:solidFill>
                            <a:srgbClr val="8C8D8E"/>
                          </a:solidFill>
                          <a:effectLst/>
                          <a:latin typeface="Franklin Gothic Medium" panose="020B0603020102020204" pitchFamily="34" charset="0"/>
                        </a:rPr>
                      </a:br>
                      <a:r>
                        <a:rPr lang="en-CA" sz="700" b="0" u="sng" dirty="0">
                          <a:solidFill>
                            <a:srgbClr val="8C8D8E"/>
                          </a:solidFill>
                          <a:effectLst/>
                          <a:latin typeface="Franklin Gothic Medium" panose="020B0603020102020204" pitchFamily="34" charset="0"/>
                        </a:rPr>
                        <a:t>toronto@filion.on.ca</a:t>
                      </a:r>
                      <a:r>
                        <a:rPr lang="en-CA" sz="700" dirty="0">
                          <a:solidFill>
                            <a:srgbClr val="8C8D8E"/>
                          </a:solidFill>
                          <a:effectLst/>
                          <a:latin typeface="Franklin Gothic Medium" panose="020B0603020102020204" pitchFamily="34" charset="0"/>
                        </a:rPr>
                        <a:t/>
                      </a:r>
                      <a:br>
                        <a:rPr lang="en-CA" sz="700" dirty="0">
                          <a:solidFill>
                            <a:srgbClr val="8C8D8E"/>
                          </a:solidFill>
                          <a:effectLst/>
                          <a:latin typeface="Franklin Gothic Medium" panose="020B0603020102020204" pitchFamily="34" charset="0"/>
                        </a:rPr>
                      </a:br>
                      <a:endParaRPr lang="en-CA" sz="700" i="1" dirty="0">
                        <a:solidFill>
                          <a:srgbClr val="8C8D8E"/>
                        </a:solidFill>
                        <a:effectLst/>
                        <a:latin typeface="Franklin Gothic Medium" panose="020B0603020102020204" pitchFamily="34" charset="0"/>
                        <a:ea typeface="Times New Roman" panose="02020603050405020304" pitchFamily="18" charset="0"/>
                        <a:cs typeface="Times New Roman" panose="02020603050405020304" pitchFamily="18" charset="0"/>
                      </a:endParaRPr>
                    </a:p>
                  </a:txBody>
                  <a:tcPr marL="68580" marR="68580" marT="0" marB="0">
                    <a:noFill/>
                  </a:tcPr>
                </a:tc>
                <a:tc>
                  <a:txBody>
                    <a:bodyPr/>
                    <a:lstStyle/>
                    <a:p>
                      <a:pPr marL="0" marR="0" algn="ctr">
                        <a:spcBef>
                          <a:spcPts val="1200"/>
                        </a:spcBef>
                        <a:spcAft>
                          <a:spcPts val="1200"/>
                        </a:spcAft>
                        <a:tabLst>
                          <a:tab pos="2971800" algn="ctr"/>
                          <a:tab pos="5943600" algn="r"/>
                        </a:tabLst>
                      </a:pPr>
                      <a:r>
                        <a:rPr lang="en-CA" sz="700" dirty="0">
                          <a:solidFill>
                            <a:srgbClr val="8C8D8E"/>
                          </a:solidFill>
                          <a:effectLst/>
                          <a:latin typeface="Franklin Gothic Medium" panose="020B0603020102020204" pitchFamily="34" charset="0"/>
                        </a:rPr>
                        <a:t>London</a:t>
                      </a:r>
                      <a:br>
                        <a:rPr lang="en-CA" sz="700" dirty="0">
                          <a:solidFill>
                            <a:srgbClr val="8C8D8E"/>
                          </a:solidFill>
                          <a:effectLst/>
                          <a:latin typeface="Franklin Gothic Medium" panose="020B0603020102020204" pitchFamily="34" charset="0"/>
                        </a:rPr>
                      </a:br>
                      <a:r>
                        <a:rPr lang="en-CA" sz="700" b="0" dirty="0">
                          <a:solidFill>
                            <a:srgbClr val="8C8D8E"/>
                          </a:solidFill>
                          <a:effectLst/>
                          <a:latin typeface="Franklin Gothic Medium" panose="020B0603020102020204" pitchFamily="34" charset="0"/>
                        </a:rPr>
                        <a:t>252 Pall Mall Street, Suite 100</a:t>
                      </a:r>
                      <a:br>
                        <a:rPr lang="en-CA" sz="700" b="0" dirty="0">
                          <a:solidFill>
                            <a:srgbClr val="8C8D8E"/>
                          </a:solidFill>
                          <a:effectLst/>
                          <a:latin typeface="Franklin Gothic Medium" panose="020B0603020102020204" pitchFamily="34" charset="0"/>
                        </a:rPr>
                      </a:br>
                      <a:r>
                        <a:rPr lang="en-CA" sz="700" b="0" dirty="0">
                          <a:solidFill>
                            <a:srgbClr val="8C8D8E"/>
                          </a:solidFill>
                          <a:effectLst/>
                          <a:latin typeface="Franklin Gothic Medium" panose="020B0603020102020204" pitchFamily="34" charset="0"/>
                        </a:rPr>
                        <a:t>London, Ontario   N6A 5P6</a:t>
                      </a:r>
                      <a:br>
                        <a:rPr lang="en-CA" sz="700" b="0" dirty="0">
                          <a:solidFill>
                            <a:srgbClr val="8C8D8E"/>
                          </a:solidFill>
                          <a:effectLst/>
                          <a:latin typeface="Franklin Gothic Medium" panose="020B0603020102020204" pitchFamily="34" charset="0"/>
                        </a:rPr>
                      </a:br>
                      <a:r>
                        <a:rPr lang="en-CA" sz="700" b="0" dirty="0" err="1">
                          <a:solidFill>
                            <a:srgbClr val="8C8D8E"/>
                          </a:solidFill>
                          <a:effectLst/>
                          <a:latin typeface="Franklin Gothic Medium" panose="020B0603020102020204" pitchFamily="34" charset="0"/>
                        </a:rPr>
                        <a:t>tel</a:t>
                      </a:r>
                      <a:r>
                        <a:rPr lang="en-CA" sz="700" b="0" dirty="0">
                          <a:solidFill>
                            <a:srgbClr val="8C8D8E"/>
                          </a:solidFill>
                          <a:effectLst/>
                          <a:latin typeface="Franklin Gothic Medium" panose="020B0603020102020204" pitchFamily="34" charset="0"/>
                        </a:rPr>
                        <a:t>: 519.433.7270</a:t>
                      </a:r>
                      <a:br>
                        <a:rPr lang="en-CA" sz="700" b="0" dirty="0">
                          <a:solidFill>
                            <a:srgbClr val="8C8D8E"/>
                          </a:solidFill>
                          <a:effectLst/>
                          <a:latin typeface="Franklin Gothic Medium" panose="020B0603020102020204" pitchFamily="34" charset="0"/>
                        </a:rPr>
                      </a:br>
                      <a:r>
                        <a:rPr lang="en-CA" sz="700" b="0" dirty="0">
                          <a:solidFill>
                            <a:srgbClr val="8C8D8E"/>
                          </a:solidFill>
                          <a:effectLst/>
                          <a:latin typeface="Franklin Gothic Medium" panose="020B0603020102020204" pitchFamily="34" charset="0"/>
                        </a:rPr>
                        <a:t>fax: 519.433.4453</a:t>
                      </a:r>
                      <a:br>
                        <a:rPr lang="en-CA" sz="700" b="0" dirty="0">
                          <a:solidFill>
                            <a:srgbClr val="8C8D8E"/>
                          </a:solidFill>
                          <a:effectLst/>
                          <a:latin typeface="Franklin Gothic Medium" panose="020B0603020102020204" pitchFamily="34" charset="0"/>
                        </a:rPr>
                      </a:br>
                      <a:r>
                        <a:rPr lang="en-CA" sz="700" b="0" u="sng" dirty="0">
                          <a:solidFill>
                            <a:srgbClr val="8C8D8E"/>
                          </a:solidFill>
                          <a:effectLst/>
                          <a:latin typeface="Franklin Gothic Medium" panose="020B0603020102020204" pitchFamily="34" charset="0"/>
                        </a:rPr>
                        <a:t>london@filion.on.ca</a:t>
                      </a:r>
                      <a:endParaRPr lang="en-CA" sz="700" b="0" dirty="0">
                        <a:solidFill>
                          <a:srgbClr val="8C8D8E"/>
                        </a:solidFill>
                        <a:effectLst/>
                        <a:latin typeface="Franklin Gothic Medium" panose="020B0603020102020204" pitchFamily="34" charset="0"/>
                        <a:ea typeface="Times New Roman" panose="02020603050405020304" pitchFamily="18" charset="0"/>
                        <a:cs typeface="Franklin Gothic Book"/>
                      </a:endParaRPr>
                    </a:p>
                  </a:txBody>
                  <a:tcPr marL="68580" marR="68580" marT="0" marB="0">
                    <a:noFill/>
                  </a:tcPr>
                </a:tc>
                <a:tc>
                  <a:txBody>
                    <a:bodyPr/>
                    <a:lstStyle/>
                    <a:p>
                      <a:pPr marL="0" marR="0" algn="ctr">
                        <a:spcBef>
                          <a:spcPts val="1200"/>
                        </a:spcBef>
                        <a:spcAft>
                          <a:spcPts val="1200"/>
                        </a:spcAft>
                        <a:tabLst>
                          <a:tab pos="2971800" algn="ctr"/>
                          <a:tab pos="5943600" algn="r"/>
                        </a:tabLst>
                      </a:pPr>
                      <a:r>
                        <a:rPr lang="en-CA" sz="700" dirty="0">
                          <a:solidFill>
                            <a:srgbClr val="8C8D8E"/>
                          </a:solidFill>
                          <a:effectLst/>
                          <a:latin typeface="Franklin Gothic Medium" panose="020B0603020102020204" pitchFamily="34" charset="0"/>
                        </a:rPr>
                        <a:t>Hamilton</a:t>
                      </a:r>
                      <a:br>
                        <a:rPr lang="en-CA" sz="700" dirty="0">
                          <a:solidFill>
                            <a:srgbClr val="8C8D8E"/>
                          </a:solidFill>
                          <a:effectLst/>
                          <a:latin typeface="Franklin Gothic Medium" panose="020B0603020102020204" pitchFamily="34" charset="0"/>
                        </a:rPr>
                      </a:br>
                      <a:r>
                        <a:rPr lang="en-CA" sz="700" b="0" dirty="0">
                          <a:solidFill>
                            <a:srgbClr val="8C8D8E"/>
                          </a:solidFill>
                          <a:effectLst/>
                          <a:latin typeface="Franklin Gothic Medium" panose="020B0603020102020204" pitchFamily="34" charset="0"/>
                        </a:rPr>
                        <a:t>1 King Street West</a:t>
                      </a:r>
                      <a:br>
                        <a:rPr lang="en-CA" sz="700" b="0" dirty="0">
                          <a:solidFill>
                            <a:srgbClr val="8C8D8E"/>
                          </a:solidFill>
                          <a:effectLst/>
                          <a:latin typeface="Franklin Gothic Medium" panose="020B0603020102020204" pitchFamily="34" charset="0"/>
                        </a:rPr>
                      </a:br>
                      <a:r>
                        <a:rPr lang="en-CA" sz="700" b="0" dirty="0">
                          <a:solidFill>
                            <a:srgbClr val="8C8D8E"/>
                          </a:solidFill>
                          <a:effectLst/>
                          <a:latin typeface="Franklin Gothic Medium" panose="020B0603020102020204" pitchFamily="34" charset="0"/>
                        </a:rPr>
                        <a:t>Suite 1201, Box 57030</a:t>
                      </a:r>
                      <a:br>
                        <a:rPr lang="en-CA" sz="700" b="0" dirty="0">
                          <a:solidFill>
                            <a:srgbClr val="8C8D8E"/>
                          </a:solidFill>
                          <a:effectLst/>
                          <a:latin typeface="Franklin Gothic Medium" panose="020B0603020102020204" pitchFamily="34" charset="0"/>
                        </a:rPr>
                      </a:br>
                      <a:r>
                        <a:rPr lang="en-CA" sz="700" b="0" dirty="0">
                          <a:solidFill>
                            <a:srgbClr val="8C8D8E"/>
                          </a:solidFill>
                          <a:effectLst/>
                          <a:latin typeface="Franklin Gothic Medium" panose="020B0603020102020204" pitchFamily="34" charset="0"/>
                        </a:rPr>
                        <a:t>Hamilton, Ontario   L8P 4W9</a:t>
                      </a:r>
                      <a:br>
                        <a:rPr lang="en-CA" sz="700" b="0" dirty="0">
                          <a:solidFill>
                            <a:srgbClr val="8C8D8E"/>
                          </a:solidFill>
                          <a:effectLst/>
                          <a:latin typeface="Franklin Gothic Medium" panose="020B0603020102020204" pitchFamily="34" charset="0"/>
                        </a:rPr>
                      </a:br>
                      <a:r>
                        <a:rPr lang="en-CA" sz="700" b="0" dirty="0" err="1">
                          <a:solidFill>
                            <a:srgbClr val="8C8D8E"/>
                          </a:solidFill>
                          <a:effectLst/>
                          <a:latin typeface="Franklin Gothic Medium" panose="020B0603020102020204" pitchFamily="34" charset="0"/>
                        </a:rPr>
                        <a:t>tel</a:t>
                      </a:r>
                      <a:r>
                        <a:rPr lang="en-CA" sz="700" b="0" dirty="0">
                          <a:solidFill>
                            <a:srgbClr val="8C8D8E"/>
                          </a:solidFill>
                          <a:effectLst/>
                          <a:latin typeface="Franklin Gothic Medium" panose="020B0603020102020204" pitchFamily="34" charset="0"/>
                        </a:rPr>
                        <a:t>: 905.526.8904</a:t>
                      </a:r>
                      <a:br>
                        <a:rPr lang="en-CA" sz="700" b="0" dirty="0">
                          <a:solidFill>
                            <a:srgbClr val="8C8D8E"/>
                          </a:solidFill>
                          <a:effectLst/>
                          <a:latin typeface="Franklin Gothic Medium" panose="020B0603020102020204" pitchFamily="34" charset="0"/>
                        </a:rPr>
                      </a:br>
                      <a:r>
                        <a:rPr lang="en-CA" sz="700" b="0" dirty="0">
                          <a:solidFill>
                            <a:srgbClr val="8C8D8E"/>
                          </a:solidFill>
                          <a:effectLst/>
                          <a:latin typeface="Franklin Gothic Medium" panose="020B0603020102020204" pitchFamily="34" charset="0"/>
                        </a:rPr>
                        <a:t>fax: 905.577.0805</a:t>
                      </a:r>
                      <a:br>
                        <a:rPr lang="en-CA" sz="700" b="0" dirty="0">
                          <a:solidFill>
                            <a:srgbClr val="8C8D8E"/>
                          </a:solidFill>
                          <a:effectLst/>
                          <a:latin typeface="Franklin Gothic Medium" panose="020B0603020102020204" pitchFamily="34" charset="0"/>
                        </a:rPr>
                      </a:br>
                      <a:r>
                        <a:rPr lang="en-CA" sz="700" b="0" u="sng" dirty="0">
                          <a:solidFill>
                            <a:srgbClr val="8C8D8E"/>
                          </a:solidFill>
                          <a:effectLst/>
                          <a:latin typeface="Franklin Gothic Medium" panose="020B0603020102020204" pitchFamily="34" charset="0"/>
                        </a:rPr>
                        <a:t>hamilton@filion.on.ca</a:t>
                      </a:r>
                      <a:endParaRPr lang="en-CA" sz="700" b="0" i="1" dirty="0">
                        <a:solidFill>
                          <a:srgbClr val="8C8D8E"/>
                        </a:solidFill>
                        <a:effectLst/>
                        <a:latin typeface="Franklin Gothic Medium" panose="020B0603020102020204" pitchFamily="34" charset="0"/>
                        <a:ea typeface="Times New Roman" panose="02020603050405020304" pitchFamily="18" charset="0"/>
                        <a:cs typeface="Times New Roman" panose="02020603050405020304" pitchFamily="18" charset="0"/>
                      </a:endParaRPr>
                    </a:p>
                  </a:txBody>
                  <a:tcPr marL="68580" marR="68580" marT="0" marB="0">
                    <a:noFill/>
                  </a:tcPr>
                </a:tc>
                <a:tc>
                  <a:txBody>
                    <a:bodyPr/>
                    <a:lstStyle/>
                    <a:p>
                      <a:pPr marL="0" marR="0" algn="ctr">
                        <a:spcBef>
                          <a:spcPts val="1200"/>
                        </a:spcBef>
                        <a:spcAft>
                          <a:spcPts val="1200"/>
                        </a:spcAft>
                        <a:tabLst>
                          <a:tab pos="2971800" algn="ctr"/>
                          <a:tab pos="5943600" algn="r"/>
                        </a:tabLst>
                      </a:pPr>
                      <a:r>
                        <a:rPr lang="en-CA" sz="700" dirty="0">
                          <a:solidFill>
                            <a:srgbClr val="8C8D8E"/>
                          </a:solidFill>
                          <a:effectLst/>
                          <a:latin typeface="Franklin Gothic Medium" panose="020B0603020102020204" pitchFamily="34" charset="0"/>
                        </a:rPr>
                        <a:t>Kitchener-Waterloo</a:t>
                      </a:r>
                      <a:br>
                        <a:rPr lang="en-CA" sz="700" dirty="0">
                          <a:solidFill>
                            <a:srgbClr val="8C8D8E"/>
                          </a:solidFill>
                          <a:effectLst/>
                          <a:latin typeface="Franklin Gothic Medium" panose="020B0603020102020204" pitchFamily="34" charset="0"/>
                        </a:rPr>
                      </a:br>
                      <a:r>
                        <a:rPr lang="en-CA" sz="700" b="0" dirty="0">
                          <a:solidFill>
                            <a:srgbClr val="8C8D8E"/>
                          </a:solidFill>
                          <a:effectLst/>
                          <a:latin typeface="Franklin Gothic Medium" panose="020B0603020102020204" pitchFamily="34" charset="0"/>
                        </a:rPr>
                        <a:t>137 Glasgow Street</a:t>
                      </a:r>
                      <a:br>
                        <a:rPr lang="en-CA" sz="700" b="0" dirty="0">
                          <a:solidFill>
                            <a:srgbClr val="8C8D8E"/>
                          </a:solidFill>
                          <a:effectLst/>
                          <a:latin typeface="Franklin Gothic Medium" panose="020B0603020102020204" pitchFamily="34" charset="0"/>
                        </a:rPr>
                      </a:br>
                      <a:r>
                        <a:rPr lang="en-CA" sz="700" b="0" dirty="0">
                          <a:solidFill>
                            <a:srgbClr val="8C8D8E"/>
                          </a:solidFill>
                          <a:effectLst/>
                          <a:latin typeface="Franklin Gothic Medium" panose="020B0603020102020204" pitchFamily="34" charset="0"/>
                        </a:rPr>
                        <a:t>Suite 210, Office 175</a:t>
                      </a:r>
                      <a:br>
                        <a:rPr lang="en-CA" sz="700" b="0" dirty="0">
                          <a:solidFill>
                            <a:srgbClr val="8C8D8E"/>
                          </a:solidFill>
                          <a:effectLst/>
                          <a:latin typeface="Franklin Gothic Medium" panose="020B0603020102020204" pitchFamily="34" charset="0"/>
                        </a:rPr>
                      </a:br>
                      <a:r>
                        <a:rPr lang="en-CA" sz="700" b="0" dirty="0">
                          <a:solidFill>
                            <a:srgbClr val="8C8D8E"/>
                          </a:solidFill>
                          <a:effectLst/>
                          <a:latin typeface="Franklin Gothic Medium" panose="020B0603020102020204" pitchFamily="34" charset="0"/>
                        </a:rPr>
                        <a:t>Kitchener, Ontario   N2G 4X8</a:t>
                      </a:r>
                      <a:br>
                        <a:rPr lang="en-CA" sz="700" b="0" dirty="0">
                          <a:solidFill>
                            <a:srgbClr val="8C8D8E"/>
                          </a:solidFill>
                          <a:effectLst/>
                          <a:latin typeface="Franklin Gothic Medium" panose="020B0603020102020204" pitchFamily="34" charset="0"/>
                        </a:rPr>
                      </a:br>
                      <a:r>
                        <a:rPr lang="en-CA" sz="700" b="0" dirty="0" err="1">
                          <a:solidFill>
                            <a:srgbClr val="8C8D8E"/>
                          </a:solidFill>
                          <a:effectLst/>
                          <a:latin typeface="Franklin Gothic Medium" panose="020B0603020102020204" pitchFamily="34" charset="0"/>
                        </a:rPr>
                        <a:t>tel</a:t>
                      </a:r>
                      <a:r>
                        <a:rPr lang="en-CA" sz="700" b="0" dirty="0">
                          <a:solidFill>
                            <a:srgbClr val="8C8D8E"/>
                          </a:solidFill>
                          <a:effectLst/>
                          <a:latin typeface="Franklin Gothic Medium" panose="020B0603020102020204" pitchFamily="34" charset="0"/>
                        </a:rPr>
                        <a:t>: 519.433.7270</a:t>
                      </a:r>
                      <a:br>
                        <a:rPr lang="en-CA" sz="700" b="0" dirty="0">
                          <a:solidFill>
                            <a:srgbClr val="8C8D8E"/>
                          </a:solidFill>
                          <a:effectLst/>
                          <a:latin typeface="Franklin Gothic Medium" panose="020B0603020102020204" pitchFamily="34" charset="0"/>
                        </a:rPr>
                      </a:br>
                      <a:r>
                        <a:rPr lang="en-CA" sz="700" b="0" dirty="0">
                          <a:solidFill>
                            <a:srgbClr val="8C8D8E"/>
                          </a:solidFill>
                          <a:effectLst/>
                          <a:latin typeface="Franklin Gothic Medium" panose="020B0603020102020204" pitchFamily="34" charset="0"/>
                        </a:rPr>
                        <a:t>fax: 519.433.4453</a:t>
                      </a:r>
                      <a:br>
                        <a:rPr lang="en-CA" sz="700" b="0" dirty="0">
                          <a:solidFill>
                            <a:srgbClr val="8C8D8E"/>
                          </a:solidFill>
                          <a:effectLst/>
                          <a:latin typeface="Franklin Gothic Medium" panose="020B0603020102020204" pitchFamily="34" charset="0"/>
                        </a:rPr>
                      </a:br>
                      <a:r>
                        <a:rPr lang="en-CA" sz="700" b="0" u="sng" dirty="0">
                          <a:solidFill>
                            <a:srgbClr val="8C8D8E"/>
                          </a:solidFill>
                          <a:effectLst/>
                          <a:latin typeface="Franklin Gothic Medium" panose="020B0603020102020204" pitchFamily="34" charset="0"/>
                        </a:rPr>
                        <a:t>kitchener-waterloo@filion.on.ca</a:t>
                      </a:r>
                      <a:endParaRPr lang="en-CA" sz="700" b="0" i="1" dirty="0">
                        <a:solidFill>
                          <a:srgbClr val="8C8D8E"/>
                        </a:solidFill>
                        <a:effectLst/>
                        <a:latin typeface="Franklin Gothic Medium" panose="020B0603020102020204" pitchFamily="34" charset="0"/>
                        <a:ea typeface="Times New Roman" panose="02020603050405020304" pitchFamily="18"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762084331"/>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398809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Section 2">
    <p:spTree>
      <p:nvGrpSpPr>
        <p:cNvPr id="1" name=""/>
        <p:cNvGrpSpPr/>
        <p:nvPr/>
      </p:nvGrpSpPr>
      <p:grpSpPr>
        <a:xfrm>
          <a:off x="0" y="0"/>
          <a:ext cx="0" cy="0"/>
          <a:chOff x="0" y="0"/>
          <a:chExt cx="0" cy="0"/>
        </a:xfrm>
      </p:grpSpPr>
      <p:sp>
        <p:nvSpPr>
          <p:cNvPr id="13" name="Rounded Rectangle 12"/>
          <p:cNvSpPr/>
          <p:nvPr userDrawn="1"/>
        </p:nvSpPr>
        <p:spPr>
          <a:xfrm>
            <a:off x="7370956" y="100943"/>
            <a:ext cx="2118732" cy="113046"/>
          </a:xfrm>
          <a:prstGeom prst="roundRect">
            <a:avLst/>
          </a:prstGeom>
          <a:solidFill>
            <a:srgbClr val="295B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Rounded Rectangle 13"/>
          <p:cNvSpPr/>
          <p:nvPr userDrawn="1"/>
        </p:nvSpPr>
        <p:spPr>
          <a:xfrm>
            <a:off x="7935951" y="338807"/>
            <a:ext cx="1654098" cy="113046"/>
          </a:xfrm>
          <a:prstGeom prst="roundRect">
            <a:avLst/>
          </a:prstGeom>
          <a:solidFill>
            <a:srgbClr val="295B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Rounded Rectangle 14"/>
          <p:cNvSpPr/>
          <p:nvPr userDrawn="1"/>
        </p:nvSpPr>
        <p:spPr>
          <a:xfrm>
            <a:off x="8255639" y="583117"/>
            <a:ext cx="1654098" cy="113046"/>
          </a:xfrm>
          <a:prstGeom prst="roundRect">
            <a:avLst/>
          </a:prstGeom>
          <a:solidFill>
            <a:srgbClr val="295B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Content Placeholder 2"/>
          <p:cNvSpPr>
            <a:spLocks noGrp="1"/>
          </p:cNvSpPr>
          <p:nvPr>
            <p:ph idx="1" hasCustomPrompt="1"/>
          </p:nvPr>
        </p:nvSpPr>
        <p:spPr>
          <a:xfrm>
            <a:off x="457200" y="1241503"/>
            <a:ext cx="8229600" cy="3353121"/>
          </a:xfrm>
          <a:prstGeom prst="rect">
            <a:avLst/>
          </a:prstGeom>
        </p:spPr>
        <p:txBody>
          <a:bodyPr/>
          <a:lstStyle>
            <a:lvl1pPr>
              <a:buNone/>
              <a:defRPr sz="2400" baseline="0">
                <a:solidFill>
                  <a:srgbClr val="8C8D8E"/>
                </a:solidFill>
                <a:latin typeface="News Gothic Std" panose="020B0506020203020204" pitchFamily="34" charset="0"/>
                <a:ea typeface="Tahoma" pitchFamily="34" charset="0"/>
                <a:cs typeface="Arial" pitchFamily="34" charset="0"/>
              </a:defRPr>
            </a:lvl1pPr>
            <a:lvl2pPr>
              <a:defRPr sz="2000">
                <a:solidFill>
                  <a:srgbClr val="292929"/>
                </a:solidFill>
                <a:latin typeface="Arial" pitchFamily="34" charset="0"/>
                <a:ea typeface="Tahoma" pitchFamily="34" charset="0"/>
                <a:cs typeface="Arial" pitchFamily="34" charset="0"/>
              </a:defRPr>
            </a:lvl2pPr>
            <a:lvl3pPr>
              <a:defRPr sz="1800">
                <a:solidFill>
                  <a:srgbClr val="292929"/>
                </a:solidFill>
                <a:latin typeface="Arial" pitchFamily="34" charset="0"/>
                <a:ea typeface="Tahoma" pitchFamily="34" charset="0"/>
                <a:cs typeface="Arial" pitchFamily="34" charset="0"/>
              </a:defRPr>
            </a:lvl3pPr>
            <a:lvl4pPr>
              <a:defRPr sz="1600">
                <a:solidFill>
                  <a:srgbClr val="292929"/>
                </a:solidFill>
                <a:latin typeface="Arial" pitchFamily="34" charset="0"/>
                <a:ea typeface="Tahoma" pitchFamily="34" charset="0"/>
                <a:cs typeface="Arial" pitchFamily="34" charset="0"/>
              </a:defRPr>
            </a:lvl4pPr>
            <a:lvl5pPr>
              <a:defRPr sz="1600">
                <a:solidFill>
                  <a:srgbClr val="292929"/>
                </a:solidFill>
                <a:latin typeface="Arial" pitchFamily="34" charset="0"/>
                <a:ea typeface="Tahoma" pitchFamily="34" charset="0"/>
                <a:cs typeface="Arial" pitchFamily="34" charset="0"/>
              </a:defRPr>
            </a:lvl5pPr>
          </a:lstStyle>
          <a:p>
            <a:pPr lvl="0"/>
            <a:r>
              <a:rPr lang="en-US" dirty="0" smtClean="0"/>
              <a:t>Insert text here</a:t>
            </a:r>
          </a:p>
        </p:txBody>
      </p:sp>
      <p:sp>
        <p:nvSpPr>
          <p:cNvPr id="8" name="Title Placeholder 1"/>
          <p:cNvSpPr>
            <a:spLocks noGrp="1"/>
          </p:cNvSpPr>
          <p:nvPr>
            <p:ph type="title" hasCustomPrompt="1"/>
          </p:nvPr>
        </p:nvSpPr>
        <p:spPr>
          <a:xfrm>
            <a:off x="446088" y="236349"/>
            <a:ext cx="8229600" cy="571172"/>
          </a:xfrm>
          <a:prstGeom prst="rect">
            <a:avLst/>
          </a:prstGeom>
        </p:spPr>
        <p:txBody>
          <a:bodyPr vert="horz" lIns="91440" tIns="45720" rIns="91440" bIns="45720" rtlCol="0" anchor="ctr">
            <a:normAutofit/>
          </a:bodyPr>
          <a:lstStyle>
            <a:lvl1pPr algn="l">
              <a:defRPr sz="2400" b="1">
                <a:solidFill>
                  <a:srgbClr val="8C8D8E"/>
                </a:solidFill>
                <a:latin typeface="News Gothic Std" panose="020B0506020203020204" pitchFamily="34" charset="0"/>
                <a:cs typeface="Arial" pitchFamily="34" charset="0"/>
              </a:defRPr>
            </a:lvl1pPr>
          </a:lstStyle>
          <a:p>
            <a:r>
              <a:rPr lang="en-US" dirty="0" smtClean="0"/>
              <a:t>Click to add section title</a:t>
            </a:r>
            <a:endParaRPr lang="en-US" dirty="0"/>
          </a:p>
        </p:txBody>
      </p:sp>
      <p:sp>
        <p:nvSpPr>
          <p:cNvPr id="6" name="Rounded Rectangle 5"/>
          <p:cNvSpPr/>
          <p:nvPr userDrawn="1"/>
        </p:nvSpPr>
        <p:spPr>
          <a:xfrm>
            <a:off x="-144968" y="4690226"/>
            <a:ext cx="9523143" cy="453274"/>
          </a:xfrm>
          <a:prstGeom prst="roundRect">
            <a:avLst/>
          </a:prstGeom>
          <a:solidFill>
            <a:srgbClr val="295B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5143" y="4754910"/>
            <a:ext cx="945130" cy="312388"/>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07439" y="4811712"/>
            <a:ext cx="1040169" cy="198784"/>
          </a:xfrm>
          <a:prstGeom prst="rect">
            <a:avLst/>
          </a:prstGeom>
        </p:spPr>
      </p:pic>
      <p:pic>
        <p:nvPicPr>
          <p:cNvPr id="12" name="Pictur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054082" y="4733138"/>
            <a:ext cx="938858" cy="282468"/>
          </a:xfrm>
          <a:prstGeom prst="rect">
            <a:avLst/>
          </a:prstGeom>
        </p:spPr>
      </p:pic>
      <p:cxnSp>
        <p:nvCxnSpPr>
          <p:cNvPr id="16" name="Straight Connector 15"/>
          <p:cNvCxnSpPr/>
          <p:nvPr userDrawn="1"/>
        </p:nvCxnSpPr>
        <p:spPr>
          <a:xfrm>
            <a:off x="457200" y="866650"/>
            <a:ext cx="8229600" cy="0"/>
          </a:xfrm>
          <a:prstGeom prst="line">
            <a:avLst/>
          </a:prstGeom>
          <a:ln>
            <a:solidFill>
              <a:srgbClr val="8C8D8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427124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5" r:id="rId1"/>
    <p:sldLayoutId id="2147483688" r:id="rId2"/>
    <p:sldLayoutId id="2147483694" r:id="rId3"/>
    <p:sldLayoutId id="2147483722" r:id="rId4"/>
    <p:sldLayoutId id="2147483696" r:id="rId5"/>
    <p:sldLayoutId id="2147483689" r:id="rId6"/>
    <p:sldLayoutId id="2147483702" r:id="rId7"/>
    <p:sldLayoutId id="2147483711" r:id="rId8"/>
    <p:sldLayoutId id="2147483703" r:id="rId9"/>
    <p:sldLayoutId id="2147483704" r:id="rId10"/>
    <p:sldLayoutId id="2147483673" r:id="rId11"/>
    <p:sldLayoutId id="2147483664" r:id="rId12"/>
    <p:sldLayoutId id="2147483706" r:id="rId13"/>
    <p:sldLayoutId id="2147483707" r:id="rId14"/>
    <p:sldLayoutId id="2147483709" r:id="rId15"/>
    <p:sldLayoutId id="2147483714" r:id="rId16"/>
    <p:sldLayoutId id="2147483720" r:id="rId17"/>
    <p:sldLayoutId id="2147483652" r:id="rId18"/>
    <p:sldLayoutId id="2147483712" r:id="rId19"/>
    <p:sldLayoutId id="2147483708" r:id="rId20"/>
    <p:sldLayoutId id="2147483715" r:id="rId21"/>
    <p:sldLayoutId id="2147483719" r:id="rId22"/>
    <p:sldLayoutId id="2147483710" r:id="rId23"/>
    <p:sldLayoutId id="2147483718" r:id="rId24"/>
    <p:sldLayoutId id="2147483683" r:id="rId25"/>
    <p:sldLayoutId id="2147483700" r:id="rId26"/>
    <p:sldLayoutId id="2147483697" r:id="rId27"/>
    <p:sldLayoutId id="2147483698" r:id="rId28"/>
    <p:sldLayoutId id="2147483691" r:id="rId29"/>
    <p:sldLayoutId id="2147483699" r:id="rId30"/>
    <p:sldLayoutId id="2147483713" r:id="rId31"/>
    <p:sldLayoutId id="2147483721" r:id="rId32"/>
    <p:sldLayoutId id="2147483723" r:id="rId33"/>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Tahoma" pitchFamily="34" charset="0"/>
          <a:ea typeface="Tahoma" pitchFamily="34" charset="0"/>
          <a:cs typeface="Tahoma"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6375"/>
            <a:ext cx="8229600" cy="85725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078230"/>
            <a:ext cx="8229600" cy="3394075"/>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22" name="Straight Connector 21"/>
          <p:cNvCxnSpPr/>
          <p:nvPr userDrawn="1"/>
        </p:nvCxnSpPr>
        <p:spPr>
          <a:xfrm>
            <a:off x="457200" y="953737"/>
            <a:ext cx="8229600" cy="0"/>
          </a:xfrm>
          <a:prstGeom prst="line">
            <a:avLst/>
          </a:prstGeom>
          <a:ln>
            <a:solidFill>
              <a:srgbClr val="8C8D8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1084075"/>
      </p:ext>
    </p:extLst>
  </p:cSld>
  <p:clrMap bg1="lt1" tx1="dk1" bg2="lt2" tx2="dk2" accent1="accent1" accent2="accent2" accent3="accent3" accent4="accent4" accent5="accent5" accent6="accent6" hlink="hlink" folHlink="folHlink"/>
  <p:timing>
    <p:tnLst>
      <p:par>
        <p:cTn id="1" dur="indefinite" restart="never" nodeType="tmRoot"/>
      </p:par>
    </p:tnLst>
  </p:timing>
  <p:hf hdr="0" dt="0"/>
  <p:txStyles>
    <p:titleStyle>
      <a:lvl1pPr algn="l" defTabSz="914400" rtl="0" eaLnBrk="1" latinLnBrk="0" hangingPunct="1">
        <a:spcBef>
          <a:spcPct val="0"/>
        </a:spcBef>
        <a:buNone/>
        <a:defRPr sz="3600" b="1" kern="1200">
          <a:solidFill>
            <a:srgbClr val="026AB6"/>
          </a:solidFill>
          <a:latin typeface="Franklin Gothic Medium" panose="020B0603020102020204"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18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Courier New" panose="02070309020205020404" pitchFamily="49" charset="0"/>
        <a:buChar char="o"/>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Franklin Gothic Medium" panose="020B06030201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4.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4.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6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hyperlink" Target="mailto:mmcnaught@filion.on.ca" TargetMode="External"/><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074" y="654766"/>
            <a:ext cx="4278457" cy="1074713"/>
          </a:xfrm>
        </p:spPr>
        <p:txBody>
          <a:bodyPr>
            <a:normAutofit fontScale="90000"/>
          </a:bodyPr>
          <a:lstStyle/>
          <a:p>
            <a:r>
              <a:rPr lang="en-CA" dirty="0" smtClean="0"/>
              <a:t>Protecting Educators from Violence in Schools</a:t>
            </a:r>
            <a:endParaRPr lang="en-CA" dirty="0"/>
          </a:p>
        </p:txBody>
      </p:sp>
      <p:sp>
        <p:nvSpPr>
          <p:cNvPr id="3" name="Subtitle 2"/>
          <p:cNvSpPr>
            <a:spLocks noGrp="1"/>
          </p:cNvSpPr>
          <p:nvPr>
            <p:ph type="subTitle" idx="1"/>
          </p:nvPr>
        </p:nvSpPr>
        <p:spPr/>
        <p:txBody>
          <a:bodyPr/>
          <a:lstStyle/>
          <a:p>
            <a:r>
              <a:rPr lang="en-CA" smtClean="0"/>
              <a:t>April 29, </a:t>
            </a:r>
            <a:r>
              <a:rPr lang="en-CA" dirty="0" smtClean="0"/>
              <a:t>2024</a:t>
            </a:r>
          </a:p>
          <a:p>
            <a:r>
              <a:rPr lang="en-CA" dirty="0" smtClean="0"/>
              <a:t>Presented by:</a:t>
            </a:r>
          </a:p>
          <a:p>
            <a:r>
              <a:rPr lang="en-CA" dirty="0" smtClean="0"/>
              <a:t>Melanie McNaught</a:t>
            </a:r>
            <a:endParaRPr lang="en-CA" dirty="0"/>
          </a:p>
        </p:txBody>
      </p:sp>
    </p:spTree>
    <p:extLst>
      <p:ext uri="{BB962C8B-B14F-4D97-AF65-F5344CB8AC3E}">
        <p14:creationId xmlns:p14="http://schemas.microsoft.com/office/powerpoint/2010/main" val="27225686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3857896" y="135799"/>
            <a:ext cx="5085807" cy="4836251"/>
          </a:xfrm>
        </p:spPr>
        <p:txBody>
          <a:bodyPr anchor="ctr"/>
          <a:lstStyle/>
          <a:p>
            <a:r>
              <a:rPr lang="en-CA" sz="2400" dirty="0" smtClean="0">
                <a:latin typeface="Franklin Gothic Medium" panose="020B0603020102020204" pitchFamily="34" charset="0"/>
              </a:rPr>
              <a:t>Background: </a:t>
            </a:r>
            <a:r>
              <a:rPr lang="en-CA" sz="2400" dirty="0" smtClean="0">
                <a:latin typeface="Franklin Gothic Medium" panose="020B0603020102020204" pitchFamily="34" charset="0"/>
              </a:rPr>
              <a:t>Violence </a:t>
            </a:r>
            <a:r>
              <a:rPr lang="en-CA" sz="2400" dirty="0" smtClean="0">
                <a:latin typeface="Franklin Gothic Medium" panose="020B0603020102020204" pitchFamily="34" charset="0"/>
              </a:rPr>
              <a:t>against </a:t>
            </a:r>
            <a:r>
              <a:rPr lang="en-CA" sz="2400" dirty="0" smtClean="0">
                <a:latin typeface="Franklin Gothic Medium" panose="020B0603020102020204" pitchFamily="34" charset="0"/>
              </a:rPr>
              <a:t>Educators</a:t>
            </a:r>
            <a:endParaRPr lang="en-CA" sz="2400" dirty="0" smtClean="0">
              <a:latin typeface="Franklin Gothic Medium" panose="020B0603020102020204" pitchFamily="34" charset="0"/>
            </a:endParaRPr>
          </a:p>
          <a:p>
            <a:r>
              <a:rPr lang="en-CA" sz="2400" dirty="0" smtClean="0">
                <a:latin typeface="Franklin Gothic Medium" panose="020B0603020102020204" pitchFamily="34" charset="0"/>
              </a:rPr>
              <a:t>Occupational Health and Safety </a:t>
            </a:r>
            <a:r>
              <a:rPr lang="en-CA" sz="2400" dirty="0" smtClean="0">
                <a:latin typeface="Franklin Gothic Medium" panose="020B0603020102020204" pitchFamily="34" charset="0"/>
              </a:rPr>
              <a:t> and Related Legislation</a:t>
            </a:r>
            <a:endParaRPr lang="en-CA" sz="2400" dirty="0" smtClean="0">
              <a:latin typeface="Franklin Gothic Medium" panose="020B0603020102020204" pitchFamily="34" charset="0"/>
            </a:endParaRPr>
          </a:p>
          <a:p>
            <a:pPr marL="0" indent="0">
              <a:buNone/>
            </a:pPr>
            <a:endParaRPr lang="en-CA" sz="500" dirty="0" smtClean="0">
              <a:latin typeface="Franklin Gothic Medium" panose="020B0603020102020204" pitchFamily="34" charset="0"/>
            </a:endParaRPr>
          </a:p>
          <a:p>
            <a:r>
              <a:rPr lang="en-CA" sz="2400" dirty="0" smtClean="0">
                <a:latin typeface="Franklin Gothic Medium" panose="020B0603020102020204" pitchFamily="34" charset="0"/>
              </a:rPr>
              <a:t>Required Disclosure to the Joint Health and Safety Committee</a:t>
            </a:r>
          </a:p>
          <a:p>
            <a:pPr marL="0" indent="0">
              <a:buNone/>
            </a:pPr>
            <a:endParaRPr lang="en-CA" sz="500" dirty="0" smtClean="0">
              <a:latin typeface="Franklin Gothic Medium" panose="020B0603020102020204" pitchFamily="34" charset="0"/>
            </a:endParaRPr>
          </a:p>
          <a:p>
            <a:r>
              <a:rPr lang="en-CA" sz="2400" dirty="0" smtClean="0">
                <a:latin typeface="Franklin Gothic Medium" panose="020B0603020102020204" pitchFamily="34" charset="0"/>
              </a:rPr>
              <a:t>Work Refusals</a:t>
            </a:r>
          </a:p>
          <a:p>
            <a:endParaRPr lang="en-CA" sz="500" dirty="0" smtClean="0">
              <a:latin typeface="Franklin Gothic Medium" panose="020B0603020102020204" pitchFamily="34" charset="0"/>
            </a:endParaRPr>
          </a:p>
          <a:p>
            <a:r>
              <a:rPr lang="en-CA" sz="2400" dirty="0" smtClean="0">
                <a:latin typeface="Franklin Gothic Medium" panose="020B0603020102020204" pitchFamily="34" charset="0"/>
              </a:rPr>
              <a:t>How Injuries are dealt with at the Workers’ Compensation Board and in Arbitration</a:t>
            </a:r>
          </a:p>
          <a:p>
            <a:pPr marL="0" indent="0">
              <a:buNone/>
            </a:pPr>
            <a:endParaRPr lang="en-CA" sz="500" dirty="0" smtClean="0">
              <a:latin typeface="Franklin Gothic Medium" panose="020B0603020102020204" pitchFamily="34" charset="0"/>
            </a:endParaRPr>
          </a:p>
          <a:p>
            <a:r>
              <a:rPr lang="en-CA" sz="2400" dirty="0" smtClean="0">
                <a:latin typeface="Franklin Gothic Medium" panose="020B0603020102020204" pitchFamily="34" charset="0"/>
              </a:rPr>
              <a:t>Case Studies</a:t>
            </a:r>
          </a:p>
        </p:txBody>
      </p:sp>
      <p:sp>
        <p:nvSpPr>
          <p:cNvPr id="6" name="Title 5"/>
          <p:cNvSpPr>
            <a:spLocks noGrp="1"/>
          </p:cNvSpPr>
          <p:nvPr>
            <p:ph type="title"/>
          </p:nvPr>
        </p:nvSpPr>
        <p:spPr>
          <a:xfrm>
            <a:off x="758438" y="1615983"/>
            <a:ext cx="2059577" cy="857250"/>
          </a:xfrm>
        </p:spPr>
        <p:txBody>
          <a:bodyPr/>
          <a:lstStyle/>
          <a:p>
            <a:r>
              <a:rPr lang="en-CA" dirty="0" smtClean="0"/>
              <a:t>Agenda</a:t>
            </a:r>
            <a:endParaRPr lang="en-CA" dirty="0"/>
          </a:p>
        </p:txBody>
      </p:sp>
    </p:spTree>
    <p:extLst>
      <p:ext uri="{BB962C8B-B14F-4D97-AF65-F5344CB8AC3E}">
        <p14:creationId xmlns:p14="http://schemas.microsoft.com/office/powerpoint/2010/main" val="42055702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CA" dirty="0" smtClean="0"/>
              <a:t>What Does Violence Against Educators </a:t>
            </a:r>
            <a:r>
              <a:rPr lang="en-CA" dirty="0"/>
              <a:t>L</a:t>
            </a:r>
            <a:r>
              <a:rPr lang="en-CA" dirty="0" smtClean="0"/>
              <a:t>ook </a:t>
            </a:r>
            <a:r>
              <a:rPr lang="en-CA" dirty="0"/>
              <a:t>L</a:t>
            </a:r>
            <a:r>
              <a:rPr lang="en-CA" dirty="0" smtClean="0"/>
              <a:t>ike?</a:t>
            </a:r>
            <a:endParaRPr lang="en-CA" dirty="0"/>
          </a:p>
        </p:txBody>
      </p:sp>
    </p:spTree>
    <p:extLst>
      <p:ext uri="{BB962C8B-B14F-4D97-AF65-F5344CB8AC3E}">
        <p14:creationId xmlns:p14="http://schemas.microsoft.com/office/powerpoint/2010/main" val="27608989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CA" sz="2000" dirty="0" smtClean="0">
                <a:latin typeface="Franklin Gothic Medium" panose="020B0603020102020204" pitchFamily="34" charset="0"/>
              </a:rPr>
              <a:t>Facing the Facts: The Escalating Crisis of Violence Against Elementary School Educators in Ontario (September 2019)</a:t>
            </a:r>
          </a:p>
          <a:p>
            <a:r>
              <a:rPr lang="en-CA" dirty="0" smtClean="0">
                <a:latin typeface="Franklin Gothic Medium" panose="020B0603020102020204" pitchFamily="34" charset="0"/>
              </a:rPr>
              <a:t>There has been an almost seven-fold increase in the experience of violence against educators in the past 12 years</a:t>
            </a:r>
          </a:p>
          <a:p>
            <a:pPr lvl="1"/>
            <a:r>
              <a:rPr lang="en-CA" sz="1600" dirty="0" smtClean="0">
                <a:solidFill>
                  <a:schemeClr val="tx1">
                    <a:lumMod val="75000"/>
                    <a:lumOff val="25000"/>
                  </a:schemeClr>
                </a:solidFill>
                <a:latin typeface="Franklin Gothic Medium" panose="020B0603020102020204" pitchFamily="34" charset="0"/>
              </a:rPr>
              <a:t>Elementary school:</a:t>
            </a:r>
          </a:p>
          <a:p>
            <a:pPr lvl="2"/>
            <a:r>
              <a:rPr lang="en-CA" sz="1600" dirty="0" smtClean="0">
                <a:solidFill>
                  <a:schemeClr val="tx1">
                    <a:lumMod val="75000"/>
                    <a:lumOff val="25000"/>
                  </a:schemeClr>
                </a:solidFill>
                <a:latin typeface="Franklin Gothic Medium" panose="020B0603020102020204" pitchFamily="34" charset="0"/>
              </a:rPr>
              <a:t>54% of educators reported one or more acts of physical violence </a:t>
            </a:r>
          </a:p>
          <a:p>
            <a:pPr lvl="2"/>
            <a:r>
              <a:rPr lang="en-CA" sz="1600" dirty="0" smtClean="0">
                <a:solidFill>
                  <a:schemeClr val="tx1">
                    <a:lumMod val="75000"/>
                    <a:lumOff val="25000"/>
                  </a:schemeClr>
                </a:solidFill>
                <a:latin typeface="Franklin Gothic Medium" panose="020B0603020102020204" pitchFamily="34" charset="0"/>
              </a:rPr>
              <a:t>49% of educators reported one or more threats</a:t>
            </a:r>
          </a:p>
          <a:p>
            <a:pPr lvl="2"/>
            <a:r>
              <a:rPr lang="en-CA" sz="1600" dirty="0" smtClean="0">
                <a:solidFill>
                  <a:schemeClr val="tx1">
                    <a:lumMod val="75000"/>
                    <a:lumOff val="25000"/>
                  </a:schemeClr>
                </a:solidFill>
                <a:latin typeface="Franklin Gothic Medium" panose="020B0603020102020204" pitchFamily="34" charset="0"/>
              </a:rPr>
              <a:t>Overwhelming majority was student perpetrated</a:t>
            </a:r>
          </a:p>
          <a:p>
            <a:r>
              <a:rPr lang="en-CA" dirty="0" smtClean="0">
                <a:latin typeface="Franklin Gothic Medium" panose="020B0603020102020204" pitchFamily="34" charset="0"/>
              </a:rPr>
              <a:t>Harassment</a:t>
            </a:r>
          </a:p>
          <a:p>
            <a:pPr lvl="1"/>
            <a:r>
              <a:rPr lang="en-CA" sz="1600" dirty="0" smtClean="0">
                <a:solidFill>
                  <a:schemeClr val="tx1">
                    <a:lumMod val="75000"/>
                    <a:lumOff val="25000"/>
                  </a:schemeClr>
                </a:solidFill>
                <a:latin typeface="Franklin Gothic Medium" panose="020B0603020102020204" pitchFamily="34" charset="0"/>
              </a:rPr>
              <a:t>Parent-initiated</a:t>
            </a:r>
          </a:p>
          <a:p>
            <a:pPr lvl="1"/>
            <a:r>
              <a:rPr lang="en-CA" sz="1600" dirty="0" smtClean="0">
                <a:solidFill>
                  <a:schemeClr val="tx1">
                    <a:lumMod val="75000"/>
                    <a:lumOff val="25000"/>
                  </a:schemeClr>
                </a:solidFill>
                <a:latin typeface="Franklin Gothic Medium" panose="020B0603020102020204" pitchFamily="34" charset="0"/>
              </a:rPr>
              <a:t>Student-initiated</a:t>
            </a:r>
          </a:p>
          <a:p>
            <a:pPr lvl="1"/>
            <a:r>
              <a:rPr lang="en-CA" sz="1600" dirty="0" smtClean="0">
                <a:solidFill>
                  <a:schemeClr val="tx1">
                    <a:lumMod val="75000"/>
                    <a:lumOff val="25000"/>
                  </a:schemeClr>
                </a:solidFill>
                <a:latin typeface="Franklin Gothic Medium" panose="020B0603020102020204" pitchFamily="34" charset="0"/>
              </a:rPr>
              <a:t>Colleague-initiated</a:t>
            </a:r>
            <a:endParaRPr lang="en-CA" sz="1600" dirty="0">
              <a:solidFill>
                <a:schemeClr val="tx1">
                  <a:lumMod val="75000"/>
                  <a:lumOff val="25000"/>
                </a:schemeClr>
              </a:solidFill>
              <a:latin typeface="Franklin Gothic Medium" panose="020B0603020102020204" pitchFamily="34" charset="0"/>
            </a:endParaRPr>
          </a:p>
        </p:txBody>
      </p:sp>
      <p:sp>
        <p:nvSpPr>
          <p:cNvPr id="3" name="Title 2"/>
          <p:cNvSpPr>
            <a:spLocks noGrp="1"/>
          </p:cNvSpPr>
          <p:nvPr>
            <p:ph type="title"/>
          </p:nvPr>
        </p:nvSpPr>
        <p:spPr/>
        <p:txBody>
          <a:bodyPr>
            <a:normAutofit/>
          </a:bodyPr>
          <a:lstStyle/>
          <a:p>
            <a:r>
              <a:rPr lang="en-CA" dirty="0" smtClean="0"/>
              <a:t>Report on Violence Against Educators</a:t>
            </a:r>
            <a:endParaRPr lang="en-CA" dirty="0"/>
          </a:p>
        </p:txBody>
      </p:sp>
    </p:spTree>
    <p:extLst>
      <p:ext uri="{BB962C8B-B14F-4D97-AF65-F5344CB8AC3E}">
        <p14:creationId xmlns:p14="http://schemas.microsoft.com/office/powerpoint/2010/main" val="32283601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18846"/>
            <a:ext cx="8286206" cy="3711773"/>
          </a:xfrm>
        </p:spPr>
        <p:txBody>
          <a:bodyPr/>
          <a:lstStyle/>
          <a:p>
            <a:pPr marL="0" indent="0">
              <a:buNone/>
            </a:pPr>
            <a:r>
              <a:rPr lang="en-CA" sz="2000" dirty="0" smtClean="0">
                <a:latin typeface="Franklin Gothic Medium" panose="020B0603020102020204" pitchFamily="34" charset="0"/>
              </a:rPr>
              <a:t>Physical Violence</a:t>
            </a:r>
          </a:p>
          <a:p>
            <a:r>
              <a:rPr lang="en-CA" dirty="0" smtClean="0">
                <a:latin typeface="Franklin Gothic Medium" panose="020B0603020102020204" pitchFamily="34" charset="0"/>
              </a:rPr>
              <a:t>E.g. being threatened with scissors, being punched, elbowed, chased, spat on, tripped, stabbed, or having classroom items thrown at teachers</a:t>
            </a:r>
          </a:p>
          <a:p>
            <a:r>
              <a:rPr lang="en-CA" dirty="0" smtClean="0">
                <a:latin typeface="Franklin Gothic Medium" panose="020B0603020102020204" pitchFamily="34" charset="0"/>
              </a:rPr>
              <a:t>Physical acts or attempts of violence typically accompanied by verbal aggression </a:t>
            </a:r>
          </a:p>
          <a:p>
            <a:r>
              <a:rPr lang="en-CA" dirty="0" smtClean="0">
                <a:latin typeface="Franklin Gothic Medium" panose="020B0603020102020204" pitchFamily="34" charset="0"/>
              </a:rPr>
              <a:t>Trends of ongoing or day-to-day harassment </a:t>
            </a:r>
          </a:p>
          <a:p>
            <a:endParaRPr lang="en-CA" dirty="0">
              <a:latin typeface="Franklin Gothic Medium" panose="020B0603020102020204" pitchFamily="34" charset="0"/>
            </a:endParaRPr>
          </a:p>
          <a:p>
            <a:pPr marL="0" indent="0">
              <a:buNone/>
            </a:pPr>
            <a:r>
              <a:rPr lang="en-CA" sz="2000" dirty="0" smtClean="0">
                <a:latin typeface="Franklin Gothic Medium" panose="020B0603020102020204" pitchFamily="34" charset="0"/>
              </a:rPr>
              <a:t>Additional Issues</a:t>
            </a:r>
          </a:p>
          <a:p>
            <a:r>
              <a:rPr lang="en-CA" dirty="0" smtClean="0">
                <a:latin typeface="Franklin Gothic Medium" panose="020B0603020102020204" pitchFamily="34" charset="0"/>
              </a:rPr>
              <a:t>Under reporting to administrators about harassment and violence</a:t>
            </a:r>
          </a:p>
          <a:p>
            <a:r>
              <a:rPr lang="en-CA" dirty="0" smtClean="0">
                <a:latin typeface="Franklin Gothic Medium" panose="020B0603020102020204" pitchFamily="34" charset="0"/>
              </a:rPr>
              <a:t>Suffering reprisals for reporting incidents</a:t>
            </a:r>
          </a:p>
          <a:p>
            <a:r>
              <a:rPr lang="en-CA" dirty="0" smtClean="0">
                <a:latin typeface="Franklin Gothic Medium" panose="020B0603020102020204" pitchFamily="34" charset="0"/>
              </a:rPr>
              <a:t>Lack of training on how to deal with these issues</a:t>
            </a:r>
          </a:p>
          <a:p>
            <a:endParaRPr lang="en-CA" dirty="0" smtClean="0">
              <a:latin typeface="Franklin Gothic Medium" panose="020B0603020102020204" pitchFamily="34" charset="0"/>
            </a:endParaRPr>
          </a:p>
          <a:p>
            <a:pPr lvl="2"/>
            <a:endParaRPr lang="en-CA" dirty="0">
              <a:solidFill>
                <a:schemeClr val="tx1">
                  <a:lumMod val="75000"/>
                  <a:lumOff val="25000"/>
                </a:schemeClr>
              </a:solidFill>
              <a:latin typeface="Franklin Gothic Medium" panose="020B0603020102020204" pitchFamily="34" charset="0"/>
            </a:endParaRPr>
          </a:p>
          <a:p>
            <a:pPr lvl="2"/>
            <a:endParaRPr lang="en-CA" dirty="0" smtClean="0">
              <a:solidFill>
                <a:schemeClr val="tx1">
                  <a:lumMod val="75000"/>
                  <a:lumOff val="25000"/>
                </a:schemeClr>
              </a:solidFill>
              <a:latin typeface="Franklin Gothic Medium" panose="020B0603020102020204" pitchFamily="34" charset="0"/>
            </a:endParaRPr>
          </a:p>
          <a:p>
            <a:endParaRPr lang="en-CA" dirty="0">
              <a:latin typeface="Franklin Gothic Medium" panose="020B0603020102020204" pitchFamily="34" charset="0"/>
            </a:endParaRPr>
          </a:p>
        </p:txBody>
      </p:sp>
      <p:sp>
        <p:nvSpPr>
          <p:cNvPr id="3" name="Title 2"/>
          <p:cNvSpPr>
            <a:spLocks noGrp="1"/>
          </p:cNvSpPr>
          <p:nvPr>
            <p:ph type="title"/>
          </p:nvPr>
        </p:nvSpPr>
        <p:spPr/>
        <p:txBody>
          <a:bodyPr>
            <a:normAutofit/>
          </a:bodyPr>
          <a:lstStyle/>
          <a:p>
            <a:r>
              <a:rPr lang="en-CA" dirty="0"/>
              <a:t>Report on Violence Against </a:t>
            </a:r>
            <a:r>
              <a:rPr lang="en-CA" dirty="0" smtClean="0"/>
              <a:t>Educators</a:t>
            </a:r>
            <a:endParaRPr lang="en-CA" dirty="0"/>
          </a:p>
        </p:txBody>
      </p:sp>
    </p:spTree>
    <p:extLst>
      <p:ext uri="{BB962C8B-B14F-4D97-AF65-F5344CB8AC3E}">
        <p14:creationId xmlns:p14="http://schemas.microsoft.com/office/powerpoint/2010/main" val="19160005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CA" dirty="0" smtClean="0"/>
              <a:t>Occupational Health </a:t>
            </a:r>
            <a:r>
              <a:rPr lang="en-CA" dirty="0" smtClean="0"/>
              <a:t>and </a:t>
            </a:r>
            <a:r>
              <a:rPr lang="en-CA" dirty="0" smtClean="0"/>
              <a:t>Safety </a:t>
            </a:r>
            <a:r>
              <a:rPr lang="en-CA" dirty="0" smtClean="0"/>
              <a:t>and Other Relevant </a:t>
            </a:r>
            <a:r>
              <a:rPr lang="en-CA" dirty="0" smtClean="0"/>
              <a:t>Legislation</a:t>
            </a:r>
            <a:endParaRPr lang="en-CA" dirty="0"/>
          </a:p>
        </p:txBody>
      </p:sp>
    </p:spTree>
    <p:extLst>
      <p:ext uri="{BB962C8B-B14F-4D97-AF65-F5344CB8AC3E}">
        <p14:creationId xmlns:p14="http://schemas.microsoft.com/office/powerpoint/2010/main" val="4904402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18847"/>
            <a:ext cx="5551714" cy="3422524"/>
          </a:xfrm>
        </p:spPr>
        <p:txBody>
          <a:bodyPr/>
          <a:lstStyle/>
          <a:p>
            <a:pPr marL="457200" indent="-457200">
              <a:buAutoNum type="arabicPeriod"/>
            </a:pPr>
            <a:r>
              <a:rPr lang="en-US" sz="2200" dirty="0" smtClean="0">
                <a:latin typeface="Franklin Gothic Medium" panose="020B0603020102020204" pitchFamily="34" charset="0"/>
              </a:rPr>
              <a:t>The</a:t>
            </a:r>
            <a:r>
              <a:rPr lang="en-US" sz="2200" i="1" dirty="0" smtClean="0">
                <a:latin typeface="Franklin Gothic Medium" panose="020B0603020102020204" pitchFamily="34" charset="0"/>
              </a:rPr>
              <a:t> </a:t>
            </a:r>
            <a:r>
              <a:rPr lang="en-US" sz="2200" i="1" dirty="0">
                <a:latin typeface="Franklin Gothic Medium" panose="020B0603020102020204" pitchFamily="34" charset="0"/>
              </a:rPr>
              <a:t>Occupational Health and Safety </a:t>
            </a:r>
            <a:r>
              <a:rPr lang="en-US" sz="2200" i="1" dirty="0" smtClean="0">
                <a:latin typeface="Franklin Gothic Medium" panose="020B0603020102020204" pitchFamily="34" charset="0"/>
              </a:rPr>
              <a:t>Act</a:t>
            </a:r>
          </a:p>
          <a:p>
            <a:pPr marL="457200" indent="-457200">
              <a:buAutoNum type="arabicPeriod"/>
            </a:pPr>
            <a:endParaRPr lang="en-US" sz="2200" i="1" dirty="0" smtClean="0">
              <a:latin typeface="Franklin Gothic Medium" panose="020B0603020102020204" pitchFamily="34" charset="0"/>
            </a:endParaRPr>
          </a:p>
          <a:p>
            <a:pPr marL="457200" indent="-457200">
              <a:buAutoNum type="arabicPeriod"/>
            </a:pPr>
            <a:r>
              <a:rPr lang="en-US" sz="2200" dirty="0" smtClean="0">
                <a:latin typeface="Franklin Gothic Medium" panose="020B0603020102020204" pitchFamily="34" charset="0"/>
              </a:rPr>
              <a:t>The </a:t>
            </a:r>
            <a:r>
              <a:rPr lang="en-US" sz="2200" i="1" dirty="0" smtClean="0">
                <a:latin typeface="Franklin Gothic Medium" panose="020B0603020102020204" pitchFamily="34" charset="0"/>
              </a:rPr>
              <a:t>Workplace Safety and Insurance Act</a:t>
            </a:r>
          </a:p>
          <a:p>
            <a:pPr marL="457200" indent="-457200">
              <a:buAutoNum type="arabicPeriod"/>
            </a:pPr>
            <a:endParaRPr lang="en-US" sz="2200" dirty="0">
              <a:latin typeface="Franklin Gothic Medium" panose="020B0603020102020204" pitchFamily="34" charset="0"/>
            </a:endParaRPr>
          </a:p>
          <a:p>
            <a:pPr marL="457200" indent="-457200">
              <a:buAutoNum type="arabicPeriod"/>
            </a:pPr>
            <a:r>
              <a:rPr lang="en-US" sz="2200" dirty="0" smtClean="0">
                <a:latin typeface="Franklin Gothic Medium" panose="020B0603020102020204" pitchFamily="34" charset="0"/>
              </a:rPr>
              <a:t>The</a:t>
            </a:r>
            <a:r>
              <a:rPr lang="en-US" sz="2200" i="1" dirty="0" smtClean="0">
                <a:latin typeface="Franklin Gothic Medium" panose="020B0603020102020204" pitchFamily="34" charset="0"/>
              </a:rPr>
              <a:t> Education Act</a:t>
            </a:r>
          </a:p>
          <a:p>
            <a:pPr marL="457200" indent="-457200">
              <a:buAutoNum type="arabicPeriod"/>
            </a:pPr>
            <a:endParaRPr lang="en-US" sz="2200" i="1" dirty="0">
              <a:latin typeface="Franklin Gothic Medium" panose="020B0603020102020204" pitchFamily="34" charset="0"/>
            </a:endParaRPr>
          </a:p>
          <a:p>
            <a:pPr marL="457200" indent="-457200">
              <a:buAutoNum type="arabicPeriod"/>
            </a:pPr>
            <a:r>
              <a:rPr lang="en-CA" sz="2200" dirty="0" smtClean="0">
                <a:latin typeface="Franklin Gothic Medium" panose="020B0603020102020204" pitchFamily="34" charset="0"/>
              </a:rPr>
              <a:t>Provincial Government Policy</a:t>
            </a:r>
            <a:endParaRPr lang="en-CA" sz="2200" dirty="0">
              <a:latin typeface="Franklin Gothic Medium" panose="020B0603020102020204" pitchFamily="34" charset="0"/>
            </a:endParaRPr>
          </a:p>
          <a:p>
            <a:pPr marL="457200" indent="-457200">
              <a:buAutoNum type="arabicPeriod"/>
            </a:pPr>
            <a:endParaRPr lang="en-CA" dirty="0" smtClean="0">
              <a:latin typeface="Franklin Gothic Medium" panose="020B0603020102020204" pitchFamily="34" charset="0"/>
            </a:endParaRPr>
          </a:p>
        </p:txBody>
      </p:sp>
      <p:sp>
        <p:nvSpPr>
          <p:cNvPr id="3" name="Title 2"/>
          <p:cNvSpPr>
            <a:spLocks noGrp="1"/>
          </p:cNvSpPr>
          <p:nvPr>
            <p:ph type="title"/>
          </p:nvPr>
        </p:nvSpPr>
        <p:spPr/>
        <p:txBody>
          <a:bodyPr/>
          <a:lstStyle/>
          <a:p>
            <a:r>
              <a:rPr lang="en-CA" dirty="0" smtClean="0"/>
              <a:t>Legal Framework</a:t>
            </a:r>
            <a:endParaRPr lang="en-CA" dirty="0"/>
          </a:p>
        </p:txBody>
      </p:sp>
    </p:spTree>
    <p:extLst>
      <p:ext uri="{BB962C8B-B14F-4D97-AF65-F5344CB8AC3E}">
        <p14:creationId xmlns:p14="http://schemas.microsoft.com/office/powerpoint/2010/main" val="13561336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57392"/>
            <a:ext cx="8286206" cy="3422524"/>
          </a:xfrm>
        </p:spPr>
        <p:txBody>
          <a:bodyPr/>
          <a:lstStyle/>
          <a:p>
            <a:pPr marL="0" indent="0">
              <a:buNone/>
            </a:pPr>
            <a:r>
              <a:rPr lang="en-CA" sz="2000" b="1" dirty="0">
                <a:latin typeface="Franklin Gothic Medium" panose="020B0603020102020204" pitchFamily="34" charset="0"/>
              </a:rPr>
              <a:t>Overarching </a:t>
            </a:r>
            <a:r>
              <a:rPr lang="en-CA" sz="2000" b="1" dirty="0" err="1">
                <a:latin typeface="Franklin Gothic Medium" panose="020B0603020102020204" pitchFamily="34" charset="0"/>
              </a:rPr>
              <a:t>OHSA</a:t>
            </a:r>
            <a:r>
              <a:rPr lang="en-CA" sz="2000" b="1" dirty="0">
                <a:latin typeface="Franklin Gothic Medium" panose="020B0603020102020204" pitchFamily="34" charset="0"/>
              </a:rPr>
              <a:t> Duty</a:t>
            </a:r>
          </a:p>
          <a:p>
            <a:r>
              <a:rPr lang="en-CA" dirty="0" smtClean="0">
                <a:latin typeface="Franklin Gothic Medium" panose="020B0603020102020204" pitchFamily="34" charset="0"/>
              </a:rPr>
              <a:t>Employers </a:t>
            </a:r>
            <a:r>
              <a:rPr lang="en-CA" dirty="0">
                <a:latin typeface="Franklin Gothic Medium" panose="020B0603020102020204" pitchFamily="34" charset="0"/>
              </a:rPr>
              <a:t>and supervisors must </a:t>
            </a:r>
            <a:r>
              <a:rPr lang="en-CA" b="1" i="1" dirty="0">
                <a:latin typeface="Franklin Gothic Medium" panose="020B0603020102020204" pitchFamily="34" charset="0"/>
              </a:rPr>
              <a:t>take every precaution reasonable for the protection of workers</a:t>
            </a:r>
            <a:r>
              <a:rPr lang="en-CA" i="1" dirty="0">
                <a:latin typeface="Franklin Gothic Medium" panose="020B0603020102020204" pitchFamily="34" charset="0"/>
              </a:rPr>
              <a:t> </a:t>
            </a:r>
            <a:endParaRPr lang="en-CA" dirty="0">
              <a:latin typeface="Franklin Gothic Medium" panose="020B0603020102020204" pitchFamily="34" charset="0"/>
            </a:endParaRPr>
          </a:p>
          <a:p>
            <a:pPr lvl="1"/>
            <a:r>
              <a:rPr lang="en-CA" sz="1600" dirty="0">
                <a:solidFill>
                  <a:schemeClr val="tx1">
                    <a:lumMod val="75000"/>
                    <a:lumOff val="25000"/>
                  </a:schemeClr>
                </a:solidFill>
                <a:latin typeface="Franklin Gothic Medium" panose="020B0603020102020204" pitchFamily="34" charset="0"/>
              </a:rPr>
              <a:t>Employers</a:t>
            </a:r>
            <a:r>
              <a:rPr lang="en-CA" sz="1800" dirty="0">
                <a:solidFill>
                  <a:schemeClr val="tx1">
                    <a:lumMod val="75000"/>
                    <a:lumOff val="25000"/>
                  </a:schemeClr>
                </a:solidFill>
                <a:latin typeface="Franklin Gothic Medium" panose="020B0603020102020204" pitchFamily="34" charset="0"/>
              </a:rPr>
              <a:t>: ss. 25(2)(h)</a:t>
            </a:r>
          </a:p>
          <a:p>
            <a:pPr lvl="1"/>
            <a:r>
              <a:rPr lang="en-CA" sz="1600" dirty="0">
                <a:solidFill>
                  <a:schemeClr val="tx1">
                    <a:lumMod val="75000"/>
                    <a:lumOff val="25000"/>
                  </a:schemeClr>
                </a:solidFill>
                <a:latin typeface="Franklin Gothic Medium" panose="020B0603020102020204" pitchFamily="34" charset="0"/>
              </a:rPr>
              <a:t>Supervisors</a:t>
            </a:r>
            <a:r>
              <a:rPr lang="en-CA" sz="1800" dirty="0">
                <a:solidFill>
                  <a:schemeClr val="tx1">
                    <a:lumMod val="75000"/>
                    <a:lumOff val="25000"/>
                  </a:schemeClr>
                </a:solidFill>
                <a:latin typeface="Franklin Gothic Medium" panose="020B0603020102020204" pitchFamily="34" charset="0"/>
              </a:rPr>
              <a:t>: ss. 27(2)(c)) </a:t>
            </a:r>
            <a:endParaRPr lang="en-CA" sz="1600" dirty="0">
              <a:solidFill>
                <a:schemeClr val="tx1">
                  <a:lumMod val="75000"/>
                  <a:lumOff val="25000"/>
                </a:schemeClr>
              </a:solidFill>
              <a:latin typeface="Franklin Gothic Medium" panose="020B0603020102020204" pitchFamily="34" charset="0"/>
            </a:endParaRPr>
          </a:p>
        </p:txBody>
      </p:sp>
      <p:sp>
        <p:nvSpPr>
          <p:cNvPr id="3" name="Title 2"/>
          <p:cNvSpPr>
            <a:spLocks noGrp="1"/>
          </p:cNvSpPr>
          <p:nvPr>
            <p:ph type="title"/>
          </p:nvPr>
        </p:nvSpPr>
        <p:spPr/>
        <p:txBody>
          <a:bodyPr>
            <a:normAutofit fontScale="90000"/>
          </a:bodyPr>
          <a:lstStyle/>
          <a:p>
            <a:r>
              <a:rPr lang="en-CA" dirty="0" smtClean="0"/>
              <a:t>Ontario’s </a:t>
            </a:r>
            <a:r>
              <a:rPr lang="en-CA" i="1" dirty="0" smtClean="0"/>
              <a:t>Occupational Health and Safety Act</a:t>
            </a:r>
            <a:endParaRPr lang="en-CA" i="1" dirty="0"/>
          </a:p>
        </p:txBody>
      </p:sp>
    </p:spTree>
    <p:extLst>
      <p:ext uri="{BB962C8B-B14F-4D97-AF65-F5344CB8AC3E}">
        <p14:creationId xmlns:p14="http://schemas.microsoft.com/office/powerpoint/2010/main" val="33028094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57392"/>
            <a:ext cx="8286206" cy="3422524"/>
          </a:xfrm>
        </p:spPr>
        <p:txBody>
          <a:bodyPr/>
          <a:lstStyle/>
          <a:p>
            <a:pPr marL="0" indent="0">
              <a:buNone/>
            </a:pPr>
            <a:r>
              <a:rPr lang="en-CA" sz="2000" b="1" dirty="0" smtClean="0">
                <a:latin typeface="Franklin Gothic Medium" panose="020B0603020102020204" pitchFamily="34" charset="0"/>
              </a:rPr>
              <a:t>Definition of Workplace Violence</a:t>
            </a:r>
            <a:r>
              <a:rPr lang="en-CA" sz="2000" dirty="0" smtClean="0">
                <a:latin typeface="Franklin Gothic Medium" panose="020B0603020102020204" pitchFamily="34" charset="0"/>
              </a:rPr>
              <a:t>:</a:t>
            </a:r>
          </a:p>
          <a:p>
            <a:r>
              <a:rPr lang="en-US" dirty="0">
                <a:latin typeface="Franklin Gothic Medium" panose="020B0603020102020204" pitchFamily="34" charset="0"/>
              </a:rPr>
              <a:t>(a) the exercise of physical force by a person against a worker, in a workplace, that causes or could cause physical injury to the worker,</a:t>
            </a:r>
          </a:p>
          <a:p>
            <a:r>
              <a:rPr lang="en-US" dirty="0">
                <a:latin typeface="Franklin Gothic Medium" panose="020B0603020102020204" pitchFamily="34" charset="0"/>
              </a:rPr>
              <a:t>(b) an attempt to exercise physical force against a worker, in a workplace, that could cause physical injury to the worker,</a:t>
            </a:r>
          </a:p>
          <a:p>
            <a:r>
              <a:rPr lang="en-US" dirty="0">
                <a:latin typeface="Franklin Gothic Medium" panose="020B0603020102020204" pitchFamily="34" charset="0"/>
              </a:rPr>
              <a:t>(c) a statement or </a:t>
            </a:r>
            <a:r>
              <a:rPr lang="en-US" dirty="0" err="1">
                <a:latin typeface="Franklin Gothic Medium" panose="020B0603020102020204" pitchFamily="34" charset="0"/>
              </a:rPr>
              <a:t>behaviour</a:t>
            </a:r>
            <a:r>
              <a:rPr lang="en-US" dirty="0">
                <a:latin typeface="Franklin Gothic Medium" panose="020B0603020102020204" pitchFamily="34" charset="0"/>
              </a:rPr>
              <a:t> that it is reasonable for a worker to interpret as a threat to exercise physical force against the worker, in a workplace, that could cause physical injury to the worker.</a:t>
            </a:r>
          </a:p>
          <a:p>
            <a:pPr marL="0" indent="0">
              <a:buNone/>
            </a:pPr>
            <a:endParaRPr lang="en-CA" sz="1600" dirty="0">
              <a:latin typeface="Franklin Gothic Medium" panose="020B0603020102020204" pitchFamily="34" charset="0"/>
            </a:endParaRPr>
          </a:p>
        </p:txBody>
      </p:sp>
      <p:sp>
        <p:nvSpPr>
          <p:cNvPr id="3" name="Title 2"/>
          <p:cNvSpPr>
            <a:spLocks noGrp="1"/>
          </p:cNvSpPr>
          <p:nvPr>
            <p:ph type="title"/>
          </p:nvPr>
        </p:nvSpPr>
        <p:spPr/>
        <p:txBody>
          <a:bodyPr>
            <a:normAutofit fontScale="90000"/>
          </a:bodyPr>
          <a:lstStyle/>
          <a:p>
            <a:r>
              <a:rPr lang="en-CA" dirty="0" smtClean="0"/>
              <a:t>Ontario’s </a:t>
            </a:r>
            <a:r>
              <a:rPr lang="en-CA" i="1" dirty="0" smtClean="0"/>
              <a:t>Occupational Health and Safety Act</a:t>
            </a:r>
            <a:endParaRPr lang="en-CA" i="1" dirty="0"/>
          </a:p>
        </p:txBody>
      </p:sp>
    </p:spTree>
    <p:extLst>
      <p:ext uri="{BB962C8B-B14F-4D97-AF65-F5344CB8AC3E}">
        <p14:creationId xmlns:p14="http://schemas.microsoft.com/office/powerpoint/2010/main" val="1316652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45233" y="1018847"/>
            <a:ext cx="8500187" cy="3181738"/>
          </a:xfrm>
        </p:spPr>
        <p:txBody>
          <a:bodyPr/>
          <a:lstStyle/>
          <a:p>
            <a:pPr marL="0" indent="0" algn="just">
              <a:spcBef>
                <a:spcPts val="0"/>
              </a:spcBef>
              <a:spcAft>
                <a:spcPts val="1200"/>
              </a:spcAft>
              <a:buNone/>
            </a:pPr>
            <a:r>
              <a:rPr lang="en-CA" sz="2000" b="1" dirty="0">
                <a:latin typeface="Franklin Gothic Medium" panose="020B0603020102020204" pitchFamily="34" charset="0"/>
              </a:rPr>
              <a:t>Obligations regarding workplace violence</a:t>
            </a:r>
            <a:endParaRPr lang="en-CA" sz="1400" dirty="0">
              <a:latin typeface="Franklin Gothic Medium" panose="020B0603020102020204" pitchFamily="34" charset="0"/>
            </a:endParaRPr>
          </a:p>
          <a:p>
            <a:pPr algn="just">
              <a:spcBef>
                <a:spcPts val="0"/>
              </a:spcBef>
              <a:spcAft>
                <a:spcPts val="1200"/>
              </a:spcAft>
            </a:pPr>
            <a:r>
              <a:rPr lang="en-US" dirty="0" smtClean="0">
                <a:latin typeface="Franklin Gothic Medium" panose="020B0603020102020204" pitchFamily="34" charset="0"/>
              </a:rPr>
              <a:t>s.32.01:</a:t>
            </a:r>
            <a:r>
              <a:rPr lang="en-US" b="1" dirty="0" smtClean="0">
                <a:latin typeface="Franklin Gothic Medium" panose="020B0603020102020204" pitchFamily="34" charset="0"/>
              </a:rPr>
              <a:t> </a:t>
            </a:r>
            <a:r>
              <a:rPr lang="en-US" dirty="0" smtClean="0">
                <a:latin typeface="Franklin Gothic Medium" panose="020B0603020102020204" pitchFamily="34" charset="0"/>
              </a:rPr>
              <a:t>An employer shall </a:t>
            </a:r>
            <a:r>
              <a:rPr lang="en-US" dirty="0" smtClean="0">
                <a:latin typeface="Franklin Gothic Medium" panose="020B0603020102020204" pitchFamily="34" charset="0"/>
              </a:rPr>
              <a:t>prepare </a:t>
            </a:r>
            <a:r>
              <a:rPr lang="en-US" dirty="0">
                <a:latin typeface="Franklin Gothic Medium" panose="020B0603020102020204" pitchFamily="34" charset="0"/>
              </a:rPr>
              <a:t>a policy with respect to workplace </a:t>
            </a:r>
            <a:r>
              <a:rPr lang="en-US" dirty="0" smtClean="0">
                <a:latin typeface="Franklin Gothic Medium" panose="020B0603020102020204" pitchFamily="34" charset="0"/>
              </a:rPr>
              <a:t>violence.</a:t>
            </a:r>
          </a:p>
          <a:p>
            <a:pPr algn="just">
              <a:spcBef>
                <a:spcPts val="0"/>
              </a:spcBef>
              <a:spcAft>
                <a:spcPts val="1200"/>
              </a:spcAft>
            </a:pPr>
            <a:r>
              <a:rPr lang="en-US" dirty="0" smtClean="0">
                <a:latin typeface="Franklin Gothic Medium" panose="020B0603020102020204" pitchFamily="34" charset="0"/>
              </a:rPr>
              <a:t>s.32.02: An </a:t>
            </a:r>
            <a:r>
              <a:rPr lang="en-US" dirty="0">
                <a:latin typeface="Franklin Gothic Medium" panose="020B0603020102020204" pitchFamily="34" charset="0"/>
              </a:rPr>
              <a:t>employer shall develop and maintain a program to implement the policy with respect to workplace </a:t>
            </a:r>
            <a:r>
              <a:rPr lang="en-US" dirty="0" smtClean="0">
                <a:latin typeface="Franklin Gothic Medium" panose="020B0603020102020204" pitchFamily="34" charset="0"/>
              </a:rPr>
              <a:t>violence.</a:t>
            </a:r>
          </a:p>
          <a:p>
            <a:pPr algn="just">
              <a:spcBef>
                <a:spcPts val="0"/>
              </a:spcBef>
              <a:spcAft>
                <a:spcPts val="1200"/>
              </a:spcAft>
            </a:pPr>
            <a:r>
              <a:rPr lang="en-US" dirty="0" smtClean="0">
                <a:latin typeface="Franklin Gothic Medium" panose="020B0603020102020204" pitchFamily="34" charset="0"/>
              </a:rPr>
              <a:t>s. 32.0.3:</a:t>
            </a:r>
            <a:r>
              <a:rPr lang="en-US" dirty="0">
                <a:latin typeface="Franklin Gothic Medium" panose="020B0603020102020204" pitchFamily="34" charset="0"/>
              </a:rPr>
              <a:t> (1) An employer shall assess the risks of workplace violence that may arise from the nature of the workplace, the type of work or the conditions of </a:t>
            </a:r>
            <a:r>
              <a:rPr lang="en-US" dirty="0" smtClean="0">
                <a:latin typeface="Franklin Gothic Medium" panose="020B0603020102020204" pitchFamily="34" charset="0"/>
              </a:rPr>
              <a:t>work</a:t>
            </a:r>
          </a:p>
        </p:txBody>
      </p:sp>
      <p:sp>
        <p:nvSpPr>
          <p:cNvPr id="3" name="Title 2"/>
          <p:cNvSpPr>
            <a:spLocks noGrp="1"/>
          </p:cNvSpPr>
          <p:nvPr>
            <p:ph type="title"/>
          </p:nvPr>
        </p:nvSpPr>
        <p:spPr/>
        <p:txBody>
          <a:bodyPr>
            <a:normAutofit fontScale="90000"/>
          </a:bodyPr>
          <a:lstStyle/>
          <a:p>
            <a:r>
              <a:rPr lang="en-CA" dirty="0" smtClean="0"/>
              <a:t>Ontario’s </a:t>
            </a:r>
            <a:r>
              <a:rPr lang="en-CA" i="1" dirty="0" smtClean="0"/>
              <a:t>Occupational Health and Safety Act</a:t>
            </a:r>
            <a:endParaRPr lang="en-CA" i="1" dirty="0"/>
          </a:p>
        </p:txBody>
      </p:sp>
    </p:spTree>
    <p:extLst>
      <p:ext uri="{BB962C8B-B14F-4D97-AF65-F5344CB8AC3E}">
        <p14:creationId xmlns:p14="http://schemas.microsoft.com/office/powerpoint/2010/main" val="3480632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CA" sz="2000" dirty="0" smtClean="0">
                <a:latin typeface="Franklin Gothic Medium" panose="020B0603020102020204" pitchFamily="34" charset="0"/>
              </a:rPr>
              <a:t>British Columbia </a:t>
            </a:r>
          </a:p>
          <a:p>
            <a:pPr lvl="1"/>
            <a:r>
              <a:rPr lang="en-CA" sz="1400" dirty="0" smtClean="0">
                <a:latin typeface="Franklin Gothic Medium" panose="020B0603020102020204" pitchFamily="34" charset="0"/>
              </a:rPr>
              <a:t>s. </a:t>
            </a:r>
            <a:r>
              <a:rPr lang="en-CA" sz="1400" dirty="0" smtClean="0">
                <a:latin typeface="Franklin Gothic Medium" panose="020B0603020102020204" pitchFamily="34" charset="0"/>
              </a:rPr>
              <a:t>4.27 </a:t>
            </a:r>
            <a:r>
              <a:rPr lang="en-US" sz="1400" dirty="0">
                <a:latin typeface="Franklin Gothic Medium" panose="020B0603020102020204" pitchFamily="34" charset="0"/>
              </a:rPr>
              <a:t> "violence" means the attempted or actual exercise by a person, other than a worker, of any physical force so as to cause injury to a worker, and includes any threatening statement or behaviour which gives a worker reasonable cause to believe that the worker is at risk of injury</a:t>
            </a:r>
            <a:endParaRPr lang="en-CA" sz="1400" dirty="0" smtClean="0">
              <a:latin typeface="Franklin Gothic Medium" panose="020B0603020102020204" pitchFamily="34" charset="0"/>
            </a:endParaRPr>
          </a:p>
          <a:p>
            <a:r>
              <a:rPr lang="en-CA" sz="2000" dirty="0" smtClean="0">
                <a:latin typeface="Franklin Gothic Medium" panose="020B0603020102020204" pitchFamily="34" charset="0"/>
              </a:rPr>
              <a:t>Alberta</a:t>
            </a:r>
          </a:p>
          <a:p>
            <a:pPr lvl="1"/>
            <a:r>
              <a:rPr lang="en-CA" sz="1400" dirty="0" smtClean="0">
                <a:latin typeface="Franklin Gothic Medium" panose="020B0603020102020204" pitchFamily="34" charset="0"/>
              </a:rPr>
              <a:t>s. 1 </a:t>
            </a:r>
            <a:r>
              <a:rPr lang="en-US" sz="1400" dirty="0">
                <a:latin typeface="Franklin Gothic Medium" panose="020B0603020102020204" pitchFamily="34" charset="0"/>
              </a:rPr>
              <a:t>“violence”, whether at a work site or work-related, means the threatened, attempted or actual conduct of a person that causes or is likely to cause physical or psychological injury or harm, and includes domestic or sexual violence;</a:t>
            </a:r>
            <a:endParaRPr lang="en-US" sz="1400" dirty="0"/>
          </a:p>
          <a:p>
            <a:r>
              <a:rPr lang="en-CA" sz="2000" dirty="0" smtClean="0">
                <a:latin typeface="Franklin Gothic Medium" panose="020B0603020102020204" pitchFamily="34" charset="0"/>
              </a:rPr>
              <a:t>Nova Scotia</a:t>
            </a:r>
          </a:p>
          <a:p>
            <a:pPr lvl="1"/>
            <a:r>
              <a:rPr lang="en-US" sz="1400" dirty="0" smtClean="0">
                <a:latin typeface="Franklin Gothic Medium" panose="020B0603020102020204" pitchFamily="34" charset="0"/>
              </a:rPr>
              <a:t>s. 2 </a:t>
            </a:r>
            <a:r>
              <a:rPr lang="en-US" sz="1400" dirty="0">
                <a:latin typeface="Franklin Gothic Medium" panose="020B0603020102020204" pitchFamily="34" charset="0"/>
              </a:rPr>
              <a:t>(f) </a:t>
            </a:r>
            <a:r>
              <a:rPr lang="en-US" sz="1400" dirty="0" smtClean="0">
                <a:latin typeface="Franklin Gothic Medium" panose="020B0603020102020204" pitchFamily="34" charset="0"/>
              </a:rPr>
              <a:t>“</a:t>
            </a:r>
            <a:r>
              <a:rPr lang="en-US" sz="1400" dirty="0">
                <a:latin typeface="Franklin Gothic Medium" panose="020B0603020102020204" pitchFamily="34" charset="0"/>
              </a:rPr>
              <a:t>violence” </a:t>
            </a:r>
            <a:r>
              <a:rPr lang="en-US" sz="1400" dirty="0" smtClean="0">
                <a:latin typeface="Franklin Gothic Medium" panose="020B0603020102020204" pitchFamily="34" charset="0"/>
              </a:rPr>
              <a:t>means (</a:t>
            </a:r>
            <a:r>
              <a:rPr lang="en-US" sz="1400" dirty="0" err="1">
                <a:latin typeface="Franklin Gothic Medium" panose="020B0603020102020204" pitchFamily="34" charset="0"/>
              </a:rPr>
              <a:t>i</a:t>
            </a:r>
            <a:r>
              <a:rPr lang="en-US" sz="1400" dirty="0" smtClean="0">
                <a:latin typeface="Franklin Gothic Medium" panose="020B0603020102020204" pitchFamily="34" charset="0"/>
              </a:rPr>
              <a:t>) threats</a:t>
            </a:r>
            <a:r>
              <a:rPr lang="en-US" sz="1400" dirty="0">
                <a:latin typeface="Franklin Gothic Medium" panose="020B0603020102020204" pitchFamily="34" charset="0"/>
              </a:rPr>
              <a:t>, including a threatening statement or threatening behaviour that gives an employee reasonable cause to believe that the employee is at risk of physical injury</a:t>
            </a:r>
            <a:r>
              <a:rPr lang="en-US" sz="1400" dirty="0" smtClean="0">
                <a:latin typeface="Franklin Gothic Medium" panose="020B0603020102020204" pitchFamily="34" charset="0"/>
              </a:rPr>
              <a:t>, or (</a:t>
            </a:r>
            <a:r>
              <a:rPr lang="en-US" sz="1400" dirty="0">
                <a:latin typeface="Franklin Gothic Medium" panose="020B0603020102020204" pitchFamily="34" charset="0"/>
              </a:rPr>
              <a:t>ii</a:t>
            </a:r>
            <a:r>
              <a:rPr lang="en-US" sz="1400" dirty="0" smtClean="0">
                <a:latin typeface="Franklin Gothic Medium" panose="020B0603020102020204" pitchFamily="34" charset="0"/>
              </a:rPr>
              <a:t>) </a:t>
            </a:r>
            <a:r>
              <a:rPr lang="en-US" sz="1400" dirty="0">
                <a:latin typeface="Franklin Gothic Medium" panose="020B0603020102020204" pitchFamily="34" charset="0"/>
              </a:rPr>
              <a:t>conduct or attempted conduct of a person that endangers the physical health or physical safety of an employee.</a:t>
            </a:r>
            <a:endParaRPr lang="en-CA" sz="1400" dirty="0" smtClean="0">
              <a:latin typeface="Franklin Gothic Medium" panose="020B0603020102020204" pitchFamily="34" charset="0"/>
            </a:endParaRPr>
          </a:p>
          <a:p>
            <a:pPr lvl="1"/>
            <a:endParaRPr lang="en-CA" sz="2200" dirty="0" smtClean="0">
              <a:latin typeface="Franklin Gothic Medium" panose="020B0603020102020204" pitchFamily="34" charset="0"/>
            </a:endParaRPr>
          </a:p>
          <a:p>
            <a:pPr lvl="1"/>
            <a:endParaRPr lang="en-CA" sz="1200" dirty="0" smtClean="0">
              <a:latin typeface="Franklin Gothic Medium" panose="020B0603020102020204" pitchFamily="34" charset="0"/>
            </a:endParaRPr>
          </a:p>
        </p:txBody>
      </p:sp>
      <p:sp>
        <p:nvSpPr>
          <p:cNvPr id="3" name="Title 2"/>
          <p:cNvSpPr>
            <a:spLocks noGrp="1"/>
          </p:cNvSpPr>
          <p:nvPr>
            <p:ph type="title"/>
          </p:nvPr>
        </p:nvSpPr>
        <p:spPr/>
        <p:txBody>
          <a:bodyPr>
            <a:normAutofit/>
          </a:bodyPr>
          <a:lstStyle/>
          <a:p>
            <a:r>
              <a:rPr lang="en-CA" dirty="0" smtClean="0"/>
              <a:t>Other Provinces – Workplace Violence</a:t>
            </a:r>
            <a:endParaRPr lang="en-CA" dirty="0"/>
          </a:p>
        </p:txBody>
      </p:sp>
    </p:spTree>
    <p:extLst>
      <p:ext uri="{BB962C8B-B14F-4D97-AF65-F5344CB8AC3E}">
        <p14:creationId xmlns:p14="http://schemas.microsoft.com/office/powerpoint/2010/main" val="40151894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CA" dirty="0" smtClean="0">
                <a:latin typeface="Franklin Gothic Medium" panose="020B0603020102020204" pitchFamily="34" charset="0"/>
              </a:rPr>
              <a:t>Regulation 857 – TEACHERS </a:t>
            </a:r>
          </a:p>
          <a:p>
            <a:pPr lvl="1"/>
            <a:r>
              <a:rPr lang="en-CA" sz="1600" dirty="0" smtClean="0">
                <a:solidFill>
                  <a:schemeClr val="tx1">
                    <a:lumMod val="75000"/>
                    <a:lumOff val="25000"/>
                  </a:schemeClr>
                </a:solidFill>
                <a:latin typeface="Franklin Gothic Medium" panose="020B0603020102020204" pitchFamily="34" charset="0"/>
              </a:rPr>
              <a:t>Section 1 states the purpose of the Regulation is to make the OHSA apply to teachers in a manner that is consistent with the </a:t>
            </a:r>
            <a:r>
              <a:rPr lang="en-CA" sz="1600" i="1" dirty="0" smtClean="0">
                <a:solidFill>
                  <a:schemeClr val="tx1">
                    <a:lumMod val="75000"/>
                    <a:lumOff val="25000"/>
                  </a:schemeClr>
                </a:solidFill>
                <a:latin typeface="Franklin Gothic Medium" panose="020B0603020102020204" pitchFamily="34" charset="0"/>
              </a:rPr>
              <a:t>Education Act</a:t>
            </a:r>
            <a:r>
              <a:rPr lang="en-CA" sz="1600" dirty="0" smtClean="0">
                <a:solidFill>
                  <a:schemeClr val="tx1">
                    <a:lumMod val="75000"/>
                    <a:lumOff val="25000"/>
                  </a:schemeClr>
                </a:solidFill>
                <a:latin typeface="Franklin Gothic Medium" panose="020B0603020102020204" pitchFamily="34" charset="0"/>
              </a:rPr>
              <a:t>. </a:t>
            </a:r>
          </a:p>
          <a:p>
            <a:pPr marL="457200" lvl="1" indent="0">
              <a:buNone/>
            </a:pPr>
            <a:endParaRPr lang="en-CA" sz="1600" dirty="0" smtClean="0">
              <a:solidFill>
                <a:schemeClr val="tx1">
                  <a:lumMod val="75000"/>
                  <a:lumOff val="25000"/>
                </a:schemeClr>
              </a:solidFill>
              <a:latin typeface="Franklin Gothic Medium" panose="020B0603020102020204" pitchFamily="34" charset="0"/>
            </a:endParaRPr>
          </a:p>
          <a:p>
            <a:pPr lvl="1"/>
            <a:r>
              <a:rPr lang="en-CA" sz="1600" dirty="0" smtClean="0">
                <a:solidFill>
                  <a:schemeClr val="tx1">
                    <a:lumMod val="75000"/>
                    <a:lumOff val="25000"/>
                  </a:schemeClr>
                </a:solidFill>
                <a:latin typeface="Franklin Gothic Medium" panose="020B0603020102020204" pitchFamily="34" charset="0"/>
              </a:rPr>
              <a:t>Under section 2 principals, vice-principals or teachers appointed to direct and supervise a school or organizational unit of schools has charge of a school or authority over a teacher and exercises managerial functions for the purposes of the OHSA.</a:t>
            </a:r>
          </a:p>
          <a:p>
            <a:pPr marL="457200" lvl="1" indent="0">
              <a:buNone/>
            </a:pPr>
            <a:endParaRPr lang="en-CA" sz="1600" dirty="0" smtClean="0">
              <a:solidFill>
                <a:schemeClr val="tx1">
                  <a:lumMod val="75000"/>
                  <a:lumOff val="25000"/>
                </a:schemeClr>
              </a:solidFill>
              <a:latin typeface="Franklin Gothic Medium" panose="020B0603020102020204" pitchFamily="34" charset="0"/>
            </a:endParaRPr>
          </a:p>
          <a:p>
            <a:pPr lvl="1"/>
            <a:r>
              <a:rPr lang="en-CA" sz="1600" dirty="0" smtClean="0">
                <a:solidFill>
                  <a:schemeClr val="tx1">
                    <a:lumMod val="75000"/>
                    <a:lumOff val="25000"/>
                  </a:schemeClr>
                </a:solidFill>
                <a:latin typeface="Franklin Gothic Medium" panose="020B0603020102020204" pitchFamily="34" charset="0"/>
              </a:rPr>
              <a:t>Section 3 of Reg 857 states that </a:t>
            </a:r>
            <a:r>
              <a:rPr lang="en-CA" sz="1600" dirty="0" smtClean="0">
                <a:solidFill>
                  <a:schemeClr val="tx1">
                    <a:lumMod val="75000"/>
                    <a:lumOff val="25000"/>
                  </a:schemeClr>
                </a:solidFill>
                <a:latin typeface="Franklin Gothic Medium" panose="020B0603020102020204" pitchFamily="34" charset="0"/>
              </a:rPr>
              <a:t>Part V of </a:t>
            </a:r>
            <a:r>
              <a:rPr lang="en-CA" sz="1600" dirty="0" err="1" smtClean="0">
                <a:solidFill>
                  <a:schemeClr val="tx1">
                    <a:lumMod val="75000"/>
                    <a:lumOff val="25000"/>
                  </a:schemeClr>
                </a:solidFill>
                <a:latin typeface="Franklin Gothic Medium" panose="020B0603020102020204" pitchFamily="34" charset="0"/>
              </a:rPr>
              <a:t>OHSA</a:t>
            </a:r>
            <a:r>
              <a:rPr lang="en-CA" sz="1600" dirty="0" smtClean="0">
                <a:solidFill>
                  <a:schemeClr val="tx1">
                    <a:lumMod val="75000"/>
                    <a:lumOff val="25000"/>
                  </a:schemeClr>
                </a:solidFill>
                <a:latin typeface="Franklin Gothic Medium" panose="020B0603020102020204" pitchFamily="34" charset="0"/>
              </a:rPr>
              <a:t> </a:t>
            </a:r>
            <a:r>
              <a:rPr lang="en-CA" sz="1600" dirty="0" smtClean="0">
                <a:solidFill>
                  <a:schemeClr val="tx1">
                    <a:lumMod val="75000"/>
                    <a:lumOff val="25000"/>
                  </a:schemeClr>
                </a:solidFill>
                <a:latin typeface="Franklin Gothic Medium" panose="020B0603020102020204" pitchFamily="34" charset="0"/>
              </a:rPr>
              <a:t>[right to refuse unsafe work] does </a:t>
            </a:r>
            <a:r>
              <a:rPr lang="en-CA" sz="1600" dirty="0" smtClean="0">
                <a:solidFill>
                  <a:schemeClr val="tx1">
                    <a:lumMod val="75000"/>
                    <a:lumOff val="25000"/>
                  </a:schemeClr>
                </a:solidFill>
                <a:latin typeface="Franklin Gothic Medium" panose="020B0603020102020204" pitchFamily="34" charset="0"/>
              </a:rPr>
              <a:t>not apply to a teacher where the life, health or safety of a pupil is in imminent jeopardy.</a:t>
            </a:r>
          </a:p>
          <a:p>
            <a:endParaRPr lang="en-CA" sz="2000" dirty="0">
              <a:latin typeface="Franklin Gothic Medium" panose="020B0603020102020204" pitchFamily="34" charset="0"/>
            </a:endParaRPr>
          </a:p>
        </p:txBody>
      </p:sp>
      <p:sp>
        <p:nvSpPr>
          <p:cNvPr id="3" name="Title 2"/>
          <p:cNvSpPr>
            <a:spLocks noGrp="1"/>
          </p:cNvSpPr>
          <p:nvPr>
            <p:ph type="title"/>
          </p:nvPr>
        </p:nvSpPr>
        <p:spPr/>
        <p:txBody>
          <a:bodyPr>
            <a:normAutofit fontScale="90000"/>
          </a:bodyPr>
          <a:lstStyle/>
          <a:p>
            <a:r>
              <a:rPr lang="en-CA" dirty="0" smtClean="0"/>
              <a:t>Ontario’s </a:t>
            </a:r>
            <a:r>
              <a:rPr lang="en-CA" i="1" dirty="0" smtClean="0"/>
              <a:t>Occupational Health and Safety Act</a:t>
            </a:r>
            <a:endParaRPr lang="en-CA" i="1" dirty="0"/>
          </a:p>
        </p:txBody>
      </p:sp>
    </p:spTree>
    <p:extLst>
      <p:ext uri="{BB962C8B-B14F-4D97-AF65-F5344CB8AC3E}">
        <p14:creationId xmlns:p14="http://schemas.microsoft.com/office/powerpoint/2010/main" val="19497248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10342"/>
            <a:ext cx="8286206" cy="3880758"/>
          </a:xfrm>
        </p:spPr>
        <p:txBody>
          <a:bodyPr/>
          <a:lstStyle/>
          <a:p>
            <a:pPr>
              <a:spcBef>
                <a:spcPts val="0"/>
              </a:spcBef>
              <a:spcAft>
                <a:spcPts val="1200"/>
              </a:spcAft>
            </a:pPr>
            <a:r>
              <a:rPr lang="en-CA" sz="1600" dirty="0" smtClean="0">
                <a:latin typeface="Franklin Gothic Medium" panose="020B0603020102020204" pitchFamily="34" charset="0"/>
              </a:rPr>
              <a:t>School boards are subject to worker’s compensation legislation relating to </a:t>
            </a:r>
            <a:r>
              <a:rPr lang="en-CA" sz="1600" dirty="0" smtClean="0">
                <a:latin typeface="Franklin Gothic Medium" panose="020B0603020102020204" pitchFamily="34" charset="0"/>
              </a:rPr>
              <a:t>work-related </a:t>
            </a:r>
            <a:r>
              <a:rPr lang="en-CA" sz="1600" dirty="0" smtClean="0">
                <a:latin typeface="Franklin Gothic Medium" panose="020B0603020102020204" pitchFamily="34" charset="0"/>
              </a:rPr>
              <a:t>injuries </a:t>
            </a:r>
            <a:r>
              <a:rPr lang="en-CA" sz="1600" dirty="0" smtClean="0">
                <a:latin typeface="Franklin Gothic Medium" panose="020B0603020102020204" pitchFamily="34" charset="0"/>
              </a:rPr>
              <a:t>or illnesses </a:t>
            </a:r>
            <a:endParaRPr lang="en-CA" sz="1600" dirty="0" smtClean="0">
              <a:latin typeface="Franklin Gothic Medium" panose="020B0603020102020204" pitchFamily="34" charset="0"/>
            </a:endParaRPr>
          </a:p>
          <a:p>
            <a:pPr>
              <a:spcBef>
                <a:spcPts val="0"/>
              </a:spcBef>
              <a:spcAft>
                <a:spcPts val="1200"/>
              </a:spcAft>
            </a:pPr>
            <a:r>
              <a:rPr lang="en-CA" sz="1600" dirty="0">
                <a:latin typeface="Franklin Gothic Medium" panose="020B0603020102020204" pitchFamily="34" charset="0"/>
              </a:rPr>
              <a:t>This includes physical injuries, as well as mental stress injuries from resulting from a workplace incident, such as workplace violence by a </a:t>
            </a:r>
            <a:r>
              <a:rPr lang="en-CA" sz="1600" dirty="0" smtClean="0">
                <a:latin typeface="Franklin Gothic Medium" panose="020B0603020102020204" pitchFamily="34" charset="0"/>
              </a:rPr>
              <a:t>student</a:t>
            </a:r>
            <a:endParaRPr lang="en-CA" sz="1600" dirty="0" smtClean="0">
              <a:latin typeface="Franklin Gothic Medium" panose="020B0603020102020204" pitchFamily="34" charset="0"/>
            </a:endParaRPr>
          </a:p>
          <a:p>
            <a:pPr>
              <a:spcBef>
                <a:spcPts val="0"/>
              </a:spcBef>
              <a:spcAft>
                <a:spcPts val="1200"/>
              </a:spcAft>
            </a:pPr>
            <a:r>
              <a:rPr lang="en-CA" sz="1600" dirty="0" smtClean="0">
                <a:latin typeface="Franklin Gothic Medium" panose="020B0603020102020204" pitchFamily="34" charset="0"/>
              </a:rPr>
              <a:t>In </a:t>
            </a:r>
            <a:r>
              <a:rPr lang="en-CA" sz="1600" dirty="0" smtClean="0">
                <a:latin typeface="Franklin Gothic Medium" panose="020B0603020102020204" pitchFamily="34" charset="0"/>
              </a:rPr>
              <a:t>Ontario, </a:t>
            </a:r>
            <a:r>
              <a:rPr lang="en-CA" sz="1600" dirty="0" smtClean="0">
                <a:latin typeface="Franklin Gothic Medium" panose="020B0603020102020204" pitchFamily="34" charset="0"/>
              </a:rPr>
              <a:t>school boards </a:t>
            </a:r>
            <a:r>
              <a:rPr lang="en-CA" sz="1600" dirty="0" smtClean="0">
                <a:latin typeface="Franklin Gothic Medium" panose="020B0603020102020204" pitchFamily="34" charset="0"/>
              </a:rPr>
              <a:t>are Schedule 2 </a:t>
            </a:r>
            <a:r>
              <a:rPr lang="en-CA" sz="1600" dirty="0" smtClean="0">
                <a:latin typeface="Franklin Gothic Medium" panose="020B0603020102020204" pitchFamily="34" charset="0"/>
              </a:rPr>
              <a:t>employers, which means that they fund all benefit costs for their employees, plus administrative costs</a:t>
            </a:r>
            <a:endParaRPr lang="en-CA" sz="1600" dirty="0" smtClean="0">
              <a:latin typeface="Franklin Gothic Medium" panose="020B0603020102020204" pitchFamily="34" charset="0"/>
            </a:endParaRPr>
          </a:p>
          <a:p>
            <a:pPr>
              <a:spcBef>
                <a:spcPts val="0"/>
              </a:spcBef>
              <a:spcAft>
                <a:spcPts val="1200"/>
              </a:spcAft>
            </a:pPr>
            <a:r>
              <a:rPr lang="en-CA" sz="1600" dirty="0" smtClean="0">
                <a:latin typeface="Franklin Gothic Medium" panose="020B0603020102020204" pitchFamily="34" charset="0"/>
              </a:rPr>
              <a:t>School </a:t>
            </a:r>
            <a:r>
              <a:rPr lang="en-CA" sz="1600" dirty="0" smtClean="0">
                <a:latin typeface="Franklin Gothic Medium" panose="020B0603020102020204" pitchFamily="34" charset="0"/>
              </a:rPr>
              <a:t>boards have an obligation to report work-related injuries in certain circumstances</a:t>
            </a:r>
          </a:p>
          <a:p>
            <a:pPr>
              <a:spcBef>
                <a:spcPts val="0"/>
              </a:spcBef>
              <a:spcAft>
                <a:spcPts val="1200"/>
              </a:spcAft>
            </a:pPr>
            <a:r>
              <a:rPr lang="en-CA" sz="1600" dirty="0" smtClean="0">
                <a:latin typeface="Franklin Gothic Medium" panose="020B0603020102020204" pitchFamily="34" charset="0"/>
              </a:rPr>
              <a:t>Worker’s compensation boards will assess:</a:t>
            </a:r>
          </a:p>
          <a:p>
            <a:pPr lvl="1">
              <a:spcBef>
                <a:spcPts val="0"/>
              </a:spcBef>
              <a:spcAft>
                <a:spcPts val="1200"/>
              </a:spcAft>
            </a:pPr>
            <a:r>
              <a:rPr lang="en-CA" sz="1600" dirty="0" smtClean="0">
                <a:solidFill>
                  <a:schemeClr val="tx1">
                    <a:lumMod val="75000"/>
                    <a:lumOff val="25000"/>
                  </a:schemeClr>
                </a:solidFill>
                <a:latin typeface="Franklin Gothic Medium" panose="020B0603020102020204" pitchFamily="34" charset="0"/>
              </a:rPr>
              <a:t>Loss of earnings while an employee is recovering</a:t>
            </a:r>
            <a:endParaRPr lang="en-CA" sz="1600" dirty="0">
              <a:solidFill>
                <a:schemeClr val="tx1">
                  <a:lumMod val="75000"/>
                  <a:lumOff val="25000"/>
                </a:schemeClr>
              </a:solidFill>
              <a:latin typeface="Franklin Gothic Medium" panose="020B0603020102020204" pitchFamily="34" charset="0"/>
            </a:endParaRPr>
          </a:p>
          <a:p>
            <a:pPr lvl="1">
              <a:spcBef>
                <a:spcPts val="0"/>
              </a:spcBef>
              <a:spcAft>
                <a:spcPts val="1200"/>
              </a:spcAft>
            </a:pPr>
            <a:r>
              <a:rPr lang="en-CA" sz="1600" dirty="0">
                <a:solidFill>
                  <a:schemeClr val="tx1">
                    <a:lumMod val="75000"/>
                    <a:lumOff val="25000"/>
                  </a:schemeClr>
                </a:solidFill>
                <a:latin typeface="Franklin Gothic Medium" panose="020B0603020102020204" pitchFamily="34" charset="0"/>
              </a:rPr>
              <a:t>S</a:t>
            </a:r>
            <a:r>
              <a:rPr lang="en-CA" sz="1600" dirty="0" smtClean="0">
                <a:solidFill>
                  <a:schemeClr val="tx1">
                    <a:lumMod val="75000"/>
                    <a:lumOff val="25000"/>
                  </a:schemeClr>
                </a:solidFill>
                <a:latin typeface="Franklin Gothic Medium" panose="020B0603020102020204" pitchFamily="34" charset="0"/>
              </a:rPr>
              <a:t>uitability of modified duties when an employee is able to return to work: safe, productive, consistent with functional abilities (physical and cognitive)</a:t>
            </a:r>
            <a:endParaRPr lang="en-CA" sz="1600" dirty="0">
              <a:solidFill>
                <a:schemeClr val="tx1">
                  <a:lumMod val="75000"/>
                  <a:lumOff val="25000"/>
                </a:schemeClr>
              </a:solidFill>
              <a:latin typeface="Franklin Gothic Medium" panose="020B0603020102020204" pitchFamily="34" charset="0"/>
            </a:endParaRPr>
          </a:p>
        </p:txBody>
      </p:sp>
      <p:sp>
        <p:nvSpPr>
          <p:cNvPr id="3" name="Title 2"/>
          <p:cNvSpPr>
            <a:spLocks noGrp="1"/>
          </p:cNvSpPr>
          <p:nvPr>
            <p:ph type="title"/>
          </p:nvPr>
        </p:nvSpPr>
        <p:spPr/>
        <p:txBody>
          <a:bodyPr/>
          <a:lstStyle/>
          <a:p>
            <a:r>
              <a:rPr lang="en-CA" dirty="0" smtClean="0"/>
              <a:t>Workers’ Compensation Legislation</a:t>
            </a:r>
            <a:endParaRPr lang="en-CA" i="1" dirty="0"/>
          </a:p>
        </p:txBody>
      </p:sp>
    </p:spTree>
    <p:extLst>
      <p:ext uri="{BB962C8B-B14F-4D97-AF65-F5344CB8AC3E}">
        <p14:creationId xmlns:p14="http://schemas.microsoft.com/office/powerpoint/2010/main" val="13772920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latin typeface="Franklin Gothic Medium" panose="020B0603020102020204" pitchFamily="34" charset="0"/>
              </a:rPr>
              <a:t>Subsections 306-311 of the </a:t>
            </a:r>
            <a:r>
              <a:rPr lang="en-US" i="1" dirty="0" smtClean="0">
                <a:latin typeface="Franklin Gothic Medium" panose="020B0603020102020204" pitchFamily="34" charset="0"/>
              </a:rPr>
              <a:t>Education Act </a:t>
            </a:r>
            <a:r>
              <a:rPr lang="en-US" dirty="0" smtClean="0">
                <a:latin typeface="Franklin Gothic Medium" panose="020B0603020102020204" pitchFamily="34" charset="0"/>
              </a:rPr>
              <a:t>deal with suspension and expulsion of students.</a:t>
            </a:r>
          </a:p>
          <a:p>
            <a:pPr marL="0" indent="0">
              <a:buNone/>
            </a:pPr>
            <a:endParaRPr lang="en-US" dirty="0" smtClean="0">
              <a:latin typeface="Franklin Gothic Medium" panose="020B0603020102020204" pitchFamily="34" charset="0"/>
            </a:endParaRPr>
          </a:p>
          <a:p>
            <a:r>
              <a:rPr lang="en-US" dirty="0" smtClean="0">
                <a:latin typeface="Franklin Gothic Medium" panose="020B0603020102020204" pitchFamily="34" charset="0"/>
              </a:rPr>
              <a:t>Sections 306 and 310 identify “serious student incidents”, which may or must result in suspensions or expulsions, and are required to </a:t>
            </a:r>
            <a:r>
              <a:rPr lang="en-US" dirty="0">
                <a:latin typeface="Franklin Gothic Medium" panose="020B0603020102020204" pitchFamily="34" charset="0"/>
              </a:rPr>
              <a:t>be </a:t>
            </a:r>
            <a:r>
              <a:rPr lang="en-US" dirty="0" smtClean="0">
                <a:latin typeface="Franklin Gothic Medium" panose="020B0603020102020204" pitchFamily="34" charset="0"/>
              </a:rPr>
              <a:t>reported. </a:t>
            </a:r>
            <a:r>
              <a:rPr lang="en-US" dirty="0">
                <a:latin typeface="Franklin Gothic Medium" panose="020B0603020102020204" pitchFamily="34" charset="0"/>
              </a:rPr>
              <a:t>These include: </a:t>
            </a:r>
            <a:endParaRPr lang="en-US" dirty="0" smtClean="0">
              <a:latin typeface="Franklin Gothic Medium" panose="020B0603020102020204" pitchFamily="34" charset="0"/>
            </a:endParaRPr>
          </a:p>
          <a:p>
            <a:pPr lvl="1"/>
            <a:r>
              <a:rPr lang="en-US" sz="1600" dirty="0" smtClean="0">
                <a:solidFill>
                  <a:schemeClr val="tx1">
                    <a:lumMod val="75000"/>
                    <a:lumOff val="25000"/>
                  </a:schemeClr>
                </a:solidFill>
                <a:latin typeface="Franklin Gothic Medium" panose="020B0603020102020204" pitchFamily="34" charset="0"/>
              </a:rPr>
              <a:t>S.306: uttering threats to inflict serious bodily harm, possessing unlawful substances, being under the influence of substances, swearing at a person in a position of authority, vandalism causing extensive damage, bullying</a:t>
            </a:r>
          </a:p>
          <a:p>
            <a:pPr lvl="1"/>
            <a:r>
              <a:rPr lang="en-US" sz="1600" dirty="0" smtClean="0">
                <a:solidFill>
                  <a:schemeClr val="tx1">
                    <a:lumMod val="75000"/>
                    <a:lumOff val="25000"/>
                  </a:schemeClr>
                </a:solidFill>
                <a:latin typeface="Franklin Gothic Medium" panose="020B0603020102020204" pitchFamily="34" charset="0"/>
              </a:rPr>
              <a:t>S.310: possessing or using a weapon or firearm, physical assault requiring medical treatment, sexual assault, trafficking weapons or drugs, robbery, or any of the actions in section 306 if motivated by bias, prejudice, or on the basis of a protected ground under the </a:t>
            </a:r>
            <a:r>
              <a:rPr lang="en-US" sz="1600" i="1" dirty="0" smtClean="0">
                <a:solidFill>
                  <a:schemeClr val="tx1">
                    <a:lumMod val="75000"/>
                    <a:lumOff val="25000"/>
                  </a:schemeClr>
                </a:solidFill>
                <a:latin typeface="Franklin Gothic Medium" panose="020B0603020102020204" pitchFamily="34" charset="0"/>
              </a:rPr>
              <a:t>Human Rights Code</a:t>
            </a:r>
            <a:endParaRPr lang="en-US" sz="1600" dirty="0" smtClean="0">
              <a:solidFill>
                <a:schemeClr val="tx1">
                  <a:lumMod val="75000"/>
                  <a:lumOff val="25000"/>
                </a:schemeClr>
              </a:solidFill>
              <a:latin typeface="Franklin Gothic Medium" panose="020B0603020102020204" pitchFamily="34" charset="0"/>
            </a:endParaRPr>
          </a:p>
          <a:p>
            <a:pPr marL="457200" lvl="1" indent="0">
              <a:buNone/>
            </a:pPr>
            <a:endParaRPr lang="en-US" dirty="0" smtClean="0">
              <a:solidFill>
                <a:schemeClr val="tx1">
                  <a:lumMod val="75000"/>
                  <a:lumOff val="25000"/>
                </a:schemeClr>
              </a:solidFill>
              <a:latin typeface="Franklin Gothic Medium" panose="020B0603020102020204" pitchFamily="34" charset="0"/>
            </a:endParaRPr>
          </a:p>
          <a:p>
            <a:endParaRPr lang="en-US" dirty="0" smtClean="0">
              <a:latin typeface="Franklin Gothic Medium" panose="020B0603020102020204" pitchFamily="34" charset="0"/>
            </a:endParaRPr>
          </a:p>
          <a:p>
            <a:endParaRPr lang="en-US" dirty="0" smtClean="0">
              <a:latin typeface="Franklin Gothic Medium" panose="020B0603020102020204" pitchFamily="34" charset="0"/>
            </a:endParaRPr>
          </a:p>
          <a:p>
            <a:endParaRPr lang="en-US" sz="1600" dirty="0" smtClean="0"/>
          </a:p>
        </p:txBody>
      </p:sp>
      <p:sp>
        <p:nvSpPr>
          <p:cNvPr id="3" name="Title 2"/>
          <p:cNvSpPr>
            <a:spLocks noGrp="1"/>
          </p:cNvSpPr>
          <p:nvPr>
            <p:ph type="title"/>
          </p:nvPr>
        </p:nvSpPr>
        <p:spPr/>
        <p:txBody>
          <a:bodyPr/>
          <a:lstStyle/>
          <a:p>
            <a:r>
              <a:rPr lang="en-CA" dirty="0" smtClean="0"/>
              <a:t>Ontario’s </a:t>
            </a:r>
            <a:r>
              <a:rPr lang="en-CA" i="1" dirty="0" smtClean="0"/>
              <a:t>Education Act</a:t>
            </a:r>
            <a:endParaRPr lang="en-CA" i="1" dirty="0"/>
          </a:p>
        </p:txBody>
      </p:sp>
    </p:spTree>
    <p:extLst>
      <p:ext uri="{BB962C8B-B14F-4D97-AF65-F5344CB8AC3E}">
        <p14:creationId xmlns:p14="http://schemas.microsoft.com/office/powerpoint/2010/main" val="93245690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73107"/>
            <a:ext cx="8286206" cy="3422524"/>
          </a:xfrm>
        </p:spPr>
        <p:txBody>
          <a:bodyPr/>
          <a:lstStyle/>
          <a:p>
            <a:pPr>
              <a:buFont typeface="Arial" panose="020B0604020202020204" pitchFamily="34" charset="0"/>
              <a:buChar char="•"/>
            </a:pPr>
            <a:r>
              <a:rPr lang="en-CA" sz="1800" dirty="0" smtClean="0">
                <a:latin typeface="Franklin Gothic Medium" panose="020B0603020102020204" pitchFamily="34" charset="0"/>
              </a:rPr>
              <a:t>Educators have positive obligations to address student behaviour:</a:t>
            </a:r>
          </a:p>
          <a:p>
            <a:pPr marL="0" indent="0">
              <a:buNone/>
            </a:pPr>
            <a:endParaRPr lang="en-CA" sz="1800" dirty="0" smtClean="0">
              <a:latin typeface="Franklin Gothic Medium" panose="020B0603020102020204" pitchFamily="34" charset="0"/>
            </a:endParaRPr>
          </a:p>
          <a:p>
            <a:pPr lvl="1">
              <a:buFont typeface="Franklin Gothic Medium" panose="020B0603020102020204" pitchFamily="34" charset="0"/>
              <a:buChar char="−"/>
            </a:pPr>
            <a:r>
              <a:rPr lang="en-US" sz="1600" dirty="0" smtClean="0">
                <a:solidFill>
                  <a:schemeClr val="tx1">
                    <a:lumMod val="75000"/>
                    <a:lumOff val="25000"/>
                  </a:schemeClr>
                </a:solidFill>
                <a:latin typeface="Franklin Gothic Medium" panose="020B0603020102020204" pitchFamily="34" charset="0"/>
              </a:rPr>
              <a:t>s. 300.2 requires a teacher to report student misconduct to the principal, who is required to investigate</a:t>
            </a:r>
          </a:p>
          <a:p>
            <a:pPr marL="457200" lvl="1" indent="0">
              <a:buNone/>
            </a:pPr>
            <a:endParaRPr lang="en-US" sz="1600" dirty="0" smtClean="0">
              <a:solidFill>
                <a:schemeClr val="tx1">
                  <a:lumMod val="75000"/>
                  <a:lumOff val="25000"/>
                </a:schemeClr>
              </a:solidFill>
              <a:latin typeface="Franklin Gothic Medium" panose="020B0603020102020204" pitchFamily="34" charset="0"/>
            </a:endParaRPr>
          </a:p>
          <a:p>
            <a:pPr lvl="1">
              <a:buFont typeface="Franklin Gothic Medium" panose="020B0603020102020204" pitchFamily="34" charset="0"/>
              <a:buChar char="−"/>
            </a:pPr>
            <a:r>
              <a:rPr lang="en-US" sz="1600" dirty="0" smtClean="0">
                <a:latin typeface="Franklin Gothic Medium" panose="020B0603020102020204" pitchFamily="34" charset="0"/>
              </a:rPr>
              <a:t>s. 300.4</a:t>
            </a:r>
            <a:r>
              <a:rPr lang="en-US" sz="1600" dirty="0">
                <a:solidFill>
                  <a:schemeClr val="tx1">
                    <a:lumMod val="75000"/>
                    <a:lumOff val="25000"/>
                  </a:schemeClr>
                </a:solidFill>
                <a:latin typeface="Franklin Gothic Medium" panose="020B0603020102020204" pitchFamily="34" charset="0"/>
              </a:rPr>
              <a:t> (1) </a:t>
            </a:r>
            <a:r>
              <a:rPr lang="en-US" sz="1600" dirty="0" smtClean="0">
                <a:solidFill>
                  <a:schemeClr val="tx1">
                    <a:lumMod val="75000"/>
                    <a:lumOff val="25000"/>
                  </a:schemeClr>
                </a:solidFill>
                <a:latin typeface="Franklin Gothic Medium" panose="020B0603020102020204" pitchFamily="34" charset="0"/>
              </a:rPr>
              <a:t>requires employees </a:t>
            </a:r>
            <a:r>
              <a:rPr lang="en-US" sz="1600" dirty="0">
                <a:solidFill>
                  <a:schemeClr val="tx1">
                    <a:lumMod val="75000"/>
                    <a:lumOff val="25000"/>
                  </a:schemeClr>
                </a:solidFill>
                <a:latin typeface="Franklin Gothic Medium" panose="020B0603020102020204" pitchFamily="34" charset="0"/>
              </a:rPr>
              <a:t>of a board who </a:t>
            </a:r>
            <a:r>
              <a:rPr lang="en-US" sz="1600" dirty="0" smtClean="0">
                <a:solidFill>
                  <a:schemeClr val="tx1">
                    <a:lumMod val="75000"/>
                    <a:lumOff val="25000"/>
                  </a:schemeClr>
                </a:solidFill>
                <a:latin typeface="Franklin Gothic Medium" panose="020B0603020102020204" pitchFamily="34" charset="0"/>
              </a:rPr>
              <a:t>observe </a:t>
            </a:r>
            <a:r>
              <a:rPr lang="en-US" sz="1600" dirty="0">
                <a:solidFill>
                  <a:schemeClr val="tx1">
                    <a:lumMod val="75000"/>
                    <a:lumOff val="25000"/>
                  </a:schemeClr>
                </a:solidFill>
                <a:latin typeface="Franklin Gothic Medium" panose="020B0603020102020204" pitchFamily="34" charset="0"/>
              </a:rPr>
              <a:t>a </a:t>
            </a:r>
            <a:r>
              <a:rPr lang="en-US" sz="1600" dirty="0" smtClean="0">
                <a:solidFill>
                  <a:schemeClr val="tx1">
                    <a:lumMod val="75000"/>
                    <a:lumOff val="25000"/>
                  </a:schemeClr>
                </a:solidFill>
                <a:latin typeface="Franklin Gothic Medium" panose="020B0603020102020204" pitchFamily="34" charset="0"/>
              </a:rPr>
              <a:t>student </a:t>
            </a:r>
            <a:r>
              <a:rPr lang="en-US" sz="1600" dirty="0">
                <a:solidFill>
                  <a:schemeClr val="tx1">
                    <a:lumMod val="75000"/>
                    <a:lumOff val="25000"/>
                  </a:schemeClr>
                </a:solidFill>
                <a:latin typeface="Franklin Gothic Medium" panose="020B0603020102020204" pitchFamily="34" charset="0"/>
              </a:rPr>
              <a:t>behaving in a way that is likely to have a negative impact on the school climate </a:t>
            </a:r>
            <a:r>
              <a:rPr lang="en-US" sz="1600" dirty="0" smtClean="0">
                <a:solidFill>
                  <a:schemeClr val="tx1">
                    <a:lumMod val="75000"/>
                    <a:lumOff val="25000"/>
                  </a:schemeClr>
                </a:solidFill>
                <a:latin typeface="Franklin Gothic Medium" panose="020B0603020102020204" pitchFamily="34" charset="0"/>
              </a:rPr>
              <a:t>to respond </a:t>
            </a:r>
            <a:r>
              <a:rPr lang="en-US" sz="1600" dirty="0">
                <a:solidFill>
                  <a:schemeClr val="tx1">
                    <a:lumMod val="75000"/>
                    <a:lumOff val="25000"/>
                  </a:schemeClr>
                </a:solidFill>
                <a:latin typeface="Franklin Gothic Medium" panose="020B0603020102020204" pitchFamily="34" charset="0"/>
              </a:rPr>
              <a:t>in accordance with </a:t>
            </a:r>
            <a:r>
              <a:rPr lang="en-US" sz="1600" dirty="0" smtClean="0">
                <a:solidFill>
                  <a:schemeClr val="tx1">
                    <a:lumMod val="75000"/>
                    <a:lumOff val="25000"/>
                  </a:schemeClr>
                </a:solidFill>
                <a:latin typeface="Franklin Gothic Medium" panose="020B0603020102020204" pitchFamily="34" charset="0"/>
              </a:rPr>
              <a:t>policies </a:t>
            </a:r>
            <a:r>
              <a:rPr lang="en-US" sz="1600" dirty="0">
                <a:solidFill>
                  <a:schemeClr val="tx1">
                    <a:lumMod val="75000"/>
                    <a:lumOff val="25000"/>
                  </a:schemeClr>
                </a:solidFill>
                <a:latin typeface="Franklin Gothic Medium" panose="020B0603020102020204" pitchFamily="34" charset="0"/>
              </a:rPr>
              <a:t>and guidelines </a:t>
            </a:r>
            <a:r>
              <a:rPr lang="en-US" sz="1600" dirty="0" smtClean="0">
                <a:solidFill>
                  <a:schemeClr val="tx1">
                    <a:lumMod val="75000"/>
                    <a:lumOff val="25000"/>
                  </a:schemeClr>
                </a:solidFill>
                <a:latin typeface="Franklin Gothic Medium" panose="020B0603020102020204" pitchFamily="34" charset="0"/>
              </a:rPr>
              <a:t>developed by the Minister and/or the board</a:t>
            </a:r>
            <a:endParaRPr lang="en-US" sz="1600" dirty="0">
              <a:solidFill>
                <a:schemeClr val="tx1">
                  <a:lumMod val="75000"/>
                  <a:lumOff val="25000"/>
                </a:schemeClr>
              </a:solidFill>
              <a:latin typeface="Franklin Gothic Medium" panose="020B0603020102020204" pitchFamily="34" charset="0"/>
            </a:endParaRPr>
          </a:p>
        </p:txBody>
      </p:sp>
      <p:sp>
        <p:nvSpPr>
          <p:cNvPr id="3" name="Title 2"/>
          <p:cNvSpPr>
            <a:spLocks noGrp="1"/>
          </p:cNvSpPr>
          <p:nvPr>
            <p:ph type="title"/>
          </p:nvPr>
        </p:nvSpPr>
        <p:spPr/>
        <p:txBody>
          <a:bodyPr/>
          <a:lstStyle/>
          <a:p>
            <a:r>
              <a:rPr lang="en-CA" dirty="0" smtClean="0"/>
              <a:t>Ontario’s </a:t>
            </a:r>
            <a:r>
              <a:rPr lang="en-CA" i="1" dirty="0" smtClean="0"/>
              <a:t>Education Act</a:t>
            </a:r>
            <a:endParaRPr lang="en-CA" i="1" dirty="0"/>
          </a:p>
        </p:txBody>
      </p:sp>
    </p:spTree>
    <p:extLst>
      <p:ext uri="{BB962C8B-B14F-4D97-AF65-F5344CB8AC3E}">
        <p14:creationId xmlns:p14="http://schemas.microsoft.com/office/powerpoint/2010/main" val="210518922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err="1" smtClean="0">
                <a:latin typeface="Franklin Gothic Medium" panose="020B0603020102020204" pitchFamily="34" charset="0"/>
              </a:rPr>
              <a:t>O.Reg</a:t>
            </a:r>
            <a:r>
              <a:rPr lang="en-US" dirty="0" smtClean="0">
                <a:latin typeface="Franklin Gothic Medium" panose="020B0603020102020204" pitchFamily="34" charset="0"/>
              </a:rPr>
              <a:t>. 472/07, </a:t>
            </a:r>
            <a:r>
              <a:rPr lang="en-US" dirty="0" err="1" smtClean="0">
                <a:latin typeface="Franklin Gothic Medium" panose="020B0603020102020204" pitchFamily="34" charset="0"/>
              </a:rPr>
              <a:t>Behaviour</a:t>
            </a:r>
            <a:r>
              <a:rPr lang="en-US" dirty="0" smtClean="0">
                <a:latin typeface="Franklin Gothic Medium" panose="020B0603020102020204" pitchFamily="34" charset="0"/>
              </a:rPr>
              <a:t>, Discipline and Safety of Pupils, cont’d</a:t>
            </a:r>
          </a:p>
          <a:p>
            <a:pPr marL="0" indent="0">
              <a:buNone/>
            </a:pPr>
            <a:endParaRPr lang="en-US" dirty="0" smtClean="0">
              <a:latin typeface="Franklin Gothic Medium" panose="020B0603020102020204" pitchFamily="34" charset="0"/>
            </a:endParaRPr>
          </a:p>
          <a:p>
            <a:r>
              <a:rPr lang="en-US" dirty="0" smtClean="0">
                <a:latin typeface="Franklin Gothic Medium" panose="020B0603020102020204" pitchFamily="34" charset="0"/>
              </a:rPr>
              <a:t>No obligation to intervene:</a:t>
            </a:r>
          </a:p>
          <a:p>
            <a:pPr marL="0" indent="0">
              <a:buNone/>
            </a:pPr>
            <a:endParaRPr lang="en-US" sz="1600" dirty="0" smtClean="0">
              <a:latin typeface="Franklin Gothic Medium" panose="020B0603020102020204" pitchFamily="34" charset="0"/>
            </a:endParaRPr>
          </a:p>
          <a:p>
            <a:pPr lvl="1"/>
            <a:r>
              <a:rPr lang="en-US" sz="1600" dirty="0" smtClean="0">
                <a:solidFill>
                  <a:schemeClr val="tx1">
                    <a:lumMod val="75000"/>
                    <a:lumOff val="25000"/>
                  </a:schemeClr>
                </a:solidFill>
                <a:latin typeface="Franklin Gothic Medium" panose="020B0603020102020204" pitchFamily="34" charset="0"/>
              </a:rPr>
              <a:t>8. An employee of a board who observes a pupil of a school of the board behaving in a way that is likely to have a negative impact on the school climate is not required to respond under section 300.4 of the Act if responding would, in the employee’s opinion, </a:t>
            </a:r>
            <a:r>
              <a:rPr lang="en-US" sz="1600" u="sng" dirty="0" smtClean="0">
                <a:solidFill>
                  <a:schemeClr val="tx1">
                    <a:lumMod val="75000"/>
                    <a:lumOff val="25000"/>
                  </a:schemeClr>
                </a:solidFill>
                <a:latin typeface="Franklin Gothic Medium" panose="020B0603020102020204" pitchFamily="34" charset="0"/>
              </a:rPr>
              <a:t>cause immediate physical harm to himself or herself or to that of a student or another person</a:t>
            </a:r>
            <a:r>
              <a:rPr lang="en-US" sz="1600" dirty="0" smtClean="0">
                <a:solidFill>
                  <a:schemeClr val="tx1">
                    <a:lumMod val="75000"/>
                    <a:lumOff val="25000"/>
                  </a:schemeClr>
                </a:solidFill>
                <a:latin typeface="Franklin Gothic Medium" panose="020B0603020102020204" pitchFamily="34" charset="0"/>
              </a:rPr>
              <a:t>. </a:t>
            </a:r>
          </a:p>
        </p:txBody>
      </p:sp>
      <p:sp>
        <p:nvSpPr>
          <p:cNvPr id="3" name="Title 2"/>
          <p:cNvSpPr>
            <a:spLocks noGrp="1"/>
          </p:cNvSpPr>
          <p:nvPr>
            <p:ph type="title"/>
          </p:nvPr>
        </p:nvSpPr>
        <p:spPr/>
        <p:txBody>
          <a:bodyPr/>
          <a:lstStyle/>
          <a:p>
            <a:r>
              <a:rPr lang="en-CA" dirty="0" smtClean="0"/>
              <a:t>Ontario’s </a:t>
            </a:r>
            <a:r>
              <a:rPr lang="en-CA" i="1" dirty="0" smtClean="0"/>
              <a:t>Education Act</a:t>
            </a:r>
            <a:endParaRPr lang="en-CA" i="1" dirty="0"/>
          </a:p>
        </p:txBody>
      </p:sp>
    </p:spTree>
    <p:extLst>
      <p:ext uri="{BB962C8B-B14F-4D97-AF65-F5344CB8AC3E}">
        <p14:creationId xmlns:p14="http://schemas.microsoft.com/office/powerpoint/2010/main" val="19279410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err="1" smtClean="0">
                <a:latin typeface="Franklin Gothic Medium" panose="020B0603020102020204" pitchFamily="34" charset="0"/>
              </a:rPr>
              <a:t>O.Reg</a:t>
            </a:r>
            <a:r>
              <a:rPr lang="en-US" dirty="0" smtClean="0">
                <a:latin typeface="Franklin Gothic Medium" panose="020B0603020102020204" pitchFamily="34" charset="0"/>
              </a:rPr>
              <a:t>. 472/07, </a:t>
            </a:r>
            <a:r>
              <a:rPr lang="en-US" dirty="0" err="1" smtClean="0">
                <a:latin typeface="Franklin Gothic Medium" panose="020B0603020102020204" pitchFamily="34" charset="0"/>
              </a:rPr>
              <a:t>Behaviour</a:t>
            </a:r>
            <a:r>
              <a:rPr lang="en-US" dirty="0" smtClean="0">
                <a:latin typeface="Franklin Gothic Medium" panose="020B0603020102020204" pitchFamily="34" charset="0"/>
              </a:rPr>
              <a:t>, Discipline and Safety of Pupils, requires consideration of mitigating factors in imposing discipline:</a:t>
            </a:r>
            <a:br>
              <a:rPr lang="en-US" dirty="0" smtClean="0">
                <a:latin typeface="Franklin Gothic Medium" panose="020B0603020102020204" pitchFamily="34" charset="0"/>
              </a:rPr>
            </a:br>
            <a:endParaRPr lang="en-US" dirty="0">
              <a:latin typeface="Franklin Gothic Medium" panose="020B0603020102020204" pitchFamily="34" charset="0"/>
            </a:endParaRPr>
          </a:p>
          <a:p>
            <a:r>
              <a:rPr lang="en-US" sz="1600" dirty="0" smtClean="0">
                <a:latin typeface="Franklin Gothic Medium" panose="020B0603020102020204" pitchFamily="34" charset="0"/>
              </a:rPr>
              <a:t>2</a:t>
            </a:r>
            <a:r>
              <a:rPr lang="en-US" sz="1600" dirty="0">
                <a:latin typeface="Franklin Gothic Medium" panose="020B0603020102020204" pitchFamily="34" charset="0"/>
              </a:rPr>
              <a:t>. For the purposes of subsections </a:t>
            </a:r>
            <a:r>
              <a:rPr lang="en-US" sz="1600" dirty="0" smtClean="0">
                <a:latin typeface="Franklin Gothic Medium" panose="020B0603020102020204" pitchFamily="34" charset="0"/>
              </a:rPr>
              <a:t>… </a:t>
            </a:r>
            <a:r>
              <a:rPr lang="en-US" sz="1600" dirty="0">
                <a:latin typeface="Franklin Gothic Medium" panose="020B0603020102020204" pitchFamily="34" charset="0"/>
              </a:rPr>
              <a:t>of the Act, the following mitigating factors shall be taken into account</a:t>
            </a:r>
            <a:r>
              <a:rPr lang="en-US" sz="1600" dirty="0" smtClean="0">
                <a:latin typeface="Franklin Gothic Medium" panose="020B0603020102020204" pitchFamily="34" charset="0"/>
              </a:rPr>
              <a:t>:</a:t>
            </a:r>
            <a:endParaRPr lang="en-US" sz="1600" dirty="0">
              <a:latin typeface="Franklin Gothic Medium" panose="020B0603020102020204" pitchFamily="34" charset="0"/>
            </a:endParaRPr>
          </a:p>
          <a:p>
            <a:pPr marL="0" indent="0">
              <a:buNone/>
            </a:pPr>
            <a:r>
              <a:rPr lang="en-US" sz="1600" dirty="0" smtClean="0">
                <a:latin typeface="Franklin Gothic Medium" panose="020B0603020102020204" pitchFamily="34" charset="0"/>
              </a:rPr>
              <a:t>	1</a:t>
            </a:r>
            <a:r>
              <a:rPr lang="en-US" sz="1600" dirty="0">
                <a:latin typeface="Franklin Gothic Medium" panose="020B0603020102020204" pitchFamily="34" charset="0"/>
              </a:rPr>
              <a:t>. The pupil does not have the ability to control his or her </a:t>
            </a:r>
            <a:r>
              <a:rPr lang="en-US" sz="1600" dirty="0" err="1">
                <a:latin typeface="Franklin Gothic Medium" panose="020B0603020102020204" pitchFamily="34" charset="0"/>
              </a:rPr>
              <a:t>behaviour</a:t>
            </a:r>
            <a:r>
              <a:rPr lang="en-US" sz="1600" dirty="0" smtClean="0">
                <a:latin typeface="Franklin Gothic Medium" panose="020B0603020102020204" pitchFamily="34" charset="0"/>
              </a:rPr>
              <a:t>.</a:t>
            </a:r>
            <a:endParaRPr lang="en-US" sz="1600" dirty="0">
              <a:latin typeface="Franklin Gothic Medium" panose="020B0603020102020204" pitchFamily="34" charset="0"/>
            </a:endParaRPr>
          </a:p>
          <a:p>
            <a:pPr marL="0" indent="0">
              <a:buNone/>
            </a:pPr>
            <a:r>
              <a:rPr lang="en-US" sz="1600" dirty="0">
                <a:latin typeface="Franklin Gothic Medium" panose="020B0603020102020204" pitchFamily="34" charset="0"/>
              </a:rPr>
              <a:t>	</a:t>
            </a:r>
            <a:r>
              <a:rPr lang="en-US" sz="1600" dirty="0" smtClean="0">
                <a:latin typeface="Franklin Gothic Medium" panose="020B0603020102020204" pitchFamily="34" charset="0"/>
              </a:rPr>
              <a:t>2</a:t>
            </a:r>
            <a:r>
              <a:rPr lang="en-US" sz="1600" dirty="0">
                <a:latin typeface="Franklin Gothic Medium" panose="020B0603020102020204" pitchFamily="34" charset="0"/>
              </a:rPr>
              <a:t>. The pupil does not have the ability to understand the foreseeable consequences </a:t>
            </a:r>
            <a:r>
              <a:rPr lang="en-US" sz="1600" dirty="0" smtClean="0">
                <a:latin typeface="Franklin Gothic Medium" panose="020B0603020102020204" pitchFamily="34" charset="0"/>
              </a:rPr>
              <a:t>	of </a:t>
            </a:r>
            <a:r>
              <a:rPr lang="en-US" sz="1600" dirty="0">
                <a:latin typeface="Franklin Gothic Medium" panose="020B0603020102020204" pitchFamily="34" charset="0"/>
              </a:rPr>
              <a:t>his or her </a:t>
            </a:r>
            <a:r>
              <a:rPr lang="en-US" sz="1600" dirty="0" err="1">
                <a:latin typeface="Franklin Gothic Medium" panose="020B0603020102020204" pitchFamily="34" charset="0"/>
              </a:rPr>
              <a:t>behaviour</a:t>
            </a:r>
            <a:r>
              <a:rPr lang="en-US" sz="1600" dirty="0" smtClean="0">
                <a:latin typeface="Franklin Gothic Medium" panose="020B0603020102020204" pitchFamily="34" charset="0"/>
              </a:rPr>
              <a:t>.</a:t>
            </a:r>
            <a:endParaRPr lang="en-US" sz="1600" dirty="0">
              <a:latin typeface="Franklin Gothic Medium" panose="020B0603020102020204" pitchFamily="34" charset="0"/>
            </a:endParaRPr>
          </a:p>
          <a:p>
            <a:pPr marL="0" indent="0">
              <a:buNone/>
            </a:pPr>
            <a:r>
              <a:rPr lang="en-US" sz="1600" dirty="0" smtClean="0">
                <a:latin typeface="Franklin Gothic Medium" panose="020B0603020102020204" pitchFamily="34" charset="0"/>
              </a:rPr>
              <a:t>	3</a:t>
            </a:r>
            <a:r>
              <a:rPr lang="en-US" sz="1600" dirty="0">
                <a:latin typeface="Franklin Gothic Medium" panose="020B0603020102020204" pitchFamily="34" charset="0"/>
              </a:rPr>
              <a:t>. The pupil’s continuing presence in the school does not create an unacceptable </a:t>
            </a:r>
            <a:r>
              <a:rPr lang="en-US" sz="1600" dirty="0" smtClean="0">
                <a:latin typeface="Franklin Gothic Medium" panose="020B0603020102020204" pitchFamily="34" charset="0"/>
              </a:rPr>
              <a:t>	risk </a:t>
            </a:r>
            <a:r>
              <a:rPr lang="en-US" sz="1600" dirty="0">
                <a:latin typeface="Franklin Gothic Medium" panose="020B0603020102020204" pitchFamily="34" charset="0"/>
              </a:rPr>
              <a:t>to the safety of any person. </a:t>
            </a:r>
            <a:endParaRPr lang="en-US" sz="1600" dirty="0" smtClean="0">
              <a:latin typeface="Franklin Gothic Medium" panose="020B0603020102020204" pitchFamily="34" charset="0"/>
            </a:endParaRPr>
          </a:p>
          <a:p>
            <a:endParaRPr lang="en-US" sz="1600" dirty="0" smtClean="0"/>
          </a:p>
        </p:txBody>
      </p:sp>
      <p:sp>
        <p:nvSpPr>
          <p:cNvPr id="3" name="Title 2"/>
          <p:cNvSpPr>
            <a:spLocks noGrp="1"/>
          </p:cNvSpPr>
          <p:nvPr>
            <p:ph type="title"/>
          </p:nvPr>
        </p:nvSpPr>
        <p:spPr/>
        <p:txBody>
          <a:bodyPr/>
          <a:lstStyle/>
          <a:p>
            <a:r>
              <a:rPr lang="en-CA" dirty="0" smtClean="0"/>
              <a:t>Ontario’s </a:t>
            </a:r>
            <a:r>
              <a:rPr lang="en-CA" i="1" dirty="0" smtClean="0"/>
              <a:t>Education Act</a:t>
            </a:r>
            <a:endParaRPr lang="en-CA" i="1" dirty="0"/>
          </a:p>
        </p:txBody>
      </p:sp>
    </p:spTree>
    <p:extLst>
      <p:ext uri="{BB962C8B-B14F-4D97-AF65-F5344CB8AC3E}">
        <p14:creationId xmlns:p14="http://schemas.microsoft.com/office/powerpoint/2010/main" val="237844378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CA" sz="2000" b="1" dirty="0" smtClean="0">
                <a:latin typeface="Franklin Gothic Medium" panose="020B0603020102020204" pitchFamily="34" charset="0"/>
              </a:rPr>
              <a:t>Policy/Program </a:t>
            </a:r>
            <a:r>
              <a:rPr lang="en-CA" sz="2000" b="1" dirty="0">
                <a:latin typeface="Franklin Gothic Medium" panose="020B0603020102020204" pitchFamily="34" charset="0"/>
              </a:rPr>
              <a:t>Memorandum </a:t>
            </a:r>
            <a:r>
              <a:rPr lang="en-CA" sz="2000" b="1" dirty="0" smtClean="0">
                <a:latin typeface="Franklin Gothic Medium" panose="020B0603020102020204" pitchFamily="34" charset="0"/>
              </a:rPr>
              <a:t>120</a:t>
            </a:r>
          </a:p>
          <a:p>
            <a:r>
              <a:rPr lang="en-US" dirty="0" smtClean="0">
                <a:latin typeface="Franklin Gothic Medium" panose="020B0603020102020204" pitchFamily="34" charset="0"/>
              </a:rPr>
              <a:t>Outlines mandatory procedures </a:t>
            </a:r>
            <a:r>
              <a:rPr lang="en-US" dirty="0">
                <a:latin typeface="Franklin Gothic Medium" panose="020B0603020102020204" pitchFamily="34" charset="0"/>
              </a:rPr>
              <a:t>for reporting violent incidents to the Ministry of </a:t>
            </a:r>
            <a:r>
              <a:rPr lang="en-US" dirty="0" smtClean="0">
                <a:latin typeface="Franklin Gothic Medium" panose="020B0603020102020204" pitchFamily="34" charset="0"/>
              </a:rPr>
              <a:t>Education</a:t>
            </a:r>
          </a:p>
          <a:p>
            <a:endParaRPr lang="en-CA" dirty="0" smtClean="0">
              <a:latin typeface="Franklin Gothic Medium" panose="020B0603020102020204" pitchFamily="34" charset="0"/>
            </a:endParaRPr>
          </a:p>
          <a:p>
            <a:r>
              <a:rPr lang="en-US" dirty="0" smtClean="0">
                <a:latin typeface="Franklin Gothic Medium" panose="020B0603020102020204" pitchFamily="34" charset="0"/>
              </a:rPr>
              <a:t>Boards </a:t>
            </a:r>
            <a:r>
              <a:rPr lang="en-US" dirty="0">
                <a:latin typeface="Franklin Gothic Medium" panose="020B0603020102020204" pitchFamily="34" charset="0"/>
              </a:rPr>
              <a:t>are required to report the total number of violent incidents on an annual basis to the Ministry of Education through the Ontario School Information System (</a:t>
            </a:r>
            <a:r>
              <a:rPr lang="en-US" dirty="0" err="1" smtClean="0">
                <a:latin typeface="Franklin Gothic Medium" panose="020B0603020102020204" pitchFamily="34" charset="0"/>
              </a:rPr>
              <a:t>OnSIS</a:t>
            </a:r>
            <a:r>
              <a:rPr lang="en-US" dirty="0" smtClean="0">
                <a:latin typeface="Franklin Gothic Medium" panose="020B0603020102020204" pitchFamily="34" charset="0"/>
              </a:rPr>
              <a:t>)</a:t>
            </a:r>
          </a:p>
          <a:p>
            <a:endParaRPr lang="en-CA" dirty="0" smtClean="0">
              <a:latin typeface="Franklin Gothic Medium" panose="020B0603020102020204" pitchFamily="34" charset="0"/>
            </a:endParaRPr>
          </a:p>
          <a:p>
            <a:r>
              <a:rPr lang="en-US" dirty="0">
                <a:latin typeface="Franklin Gothic Medium" panose="020B0603020102020204" pitchFamily="34" charset="0"/>
              </a:rPr>
              <a:t>Boards are also required to collect and </a:t>
            </a:r>
            <a:r>
              <a:rPr lang="en-US" dirty="0" smtClean="0">
                <a:latin typeface="Franklin Gothic Medium" panose="020B0603020102020204" pitchFamily="34" charset="0"/>
              </a:rPr>
              <a:t>analyze </a:t>
            </a:r>
            <a:r>
              <a:rPr lang="en-US" dirty="0">
                <a:latin typeface="Franklin Gothic Medium" panose="020B0603020102020204" pitchFamily="34" charset="0"/>
              </a:rPr>
              <a:t>data on the nature of violent incidents to support the development of board policies and to inform board and school improvement plans</a:t>
            </a:r>
            <a:r>
              <a:rPr lang="en-US" dirty="0" smtClean="0">
                <a:latin typeface="Franklin Gothic Medium" panose="020B0603020102020204" pitchFamily="34" charset="0"/>
              </a:rPr>
              <a:t>.</a:t>
            </a:r>
            <a:endParaRPr lang="en-CA" dirty="0">
              <a:latin typeface="Franklin Gothic Medium" panose="020B0603020102020204" pitchFamily="34" charset="0"/>
            </a:endParaRPr>
          </a:p>
          <a:p>
            <a:endParaRPr lang="en-CA" dirty="0">
              <a:latin typeface="Franklin Gothic Medium" panose="020B0603020102020204" pitchFamily="34" charset="0"/>
            </a:endParaRPr>
          </a:p>
        </p:txBody>
      </p:sp>
      <p:sp>
        <p:nvSpPr>
          <p:cNvPr id="3" name="Title 2"/>
          <p:cNvSpPr>
            <a:spLocks noGrp="1"/>
          </p:cNvSpPr>
          <p:nvPr>
            <p:ph type="title"/>
          </p:nvPr>
        </p:nvSpPr>
        <p:spPr/>
        <p:txBody>
          <a:bodyPr>
            <a:normAutofit fontScale="90000"/>
          </a:bodyPr>
          <a:lstStyle/>
          <a:p>
            <a:r>
              <a:rPr lang="en-CA" dirty="0" smtClean="0"/>
              <a:t>Ontario Policy &amp; Program Memoranda (PPMs)</a:t>
            </a:r>
            <a:endParaRPr lang="en-CA" dirty="0"/>
          </a:p>
        </p:txBody>
      </p:sp>
    </p:spTree>
    <p:extLst>
      <p:ext uri="{BB962C8B-B14F-4D97-AF65-F5344CB8AC3E}">
        <p14:creationId xmlns:p14="http://schemas.microsoft.com/office/powerpoint/2010/main" val="328444818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CA" dirty="0" smtClean="0">
                <a:latin typeface="Franklin Gothic Medium" panose="020B0603020102020204" pitchFamily="34" charset="0"/>
              </a:rPr>
              <a:t>Established by the Provincial Working Group on Health and Safety for the 2018-2019 school year</a:t>
            </a:r>
          </a:p>
          <a:p>
            <a:r>
              <a:rPr lang="en-CA" dirty="0" smtClean="0">
                <a:latin typeface="Franklin Gothic Medium" panose="020B0603020102020204" pitchFamily="34" charset="0"/>
              </a:rPr>
              <a:t>A standardized online incident reporting tool for each school board</a:t>
            </a:r>
          </a:p>
          <a:p>
            <a:r>
              <a:rPr lang="en-CA" dirty="0" smtClean="0">
                <a:latin typeface="Franklin Gothic Medium" panose="020B0603020102020204" pitchFamily="34" charset="0"/>
              </a:rPr>
              <a:t>For reporting incidents of workplace violence and serious student incidents in schools:</a:t>
            </a:r>
          </a:p>
          <a:p>
            <a:pPr marL="857250" lvl="2" indent="0">
              <a:buNone/>
            </a:pPr>
            <a:r>
              <a:rPr lang="en-US" sz="1400" dirty="0" smtClean="0">
                <a:solidFill>
                  <a:schemeClr val="tx1">
                    <a:lumMod val="75000"/>
                    <a:lumOff val="25000"/>
                  </a:schemeClr>
                </a:solidFill>
                <a:latin typeface="Franklin Gothic Medium" panose="020B0603020102020204" pitchFamily="34" charset="0"/>
              </a:rPr>
              <a:t>a</a:t>
            </a:r>
            <a:r>
              <a:rPr lang="en-US" sz="1400" dirty="0">
                <a:solidFill>
                  <a:schemeClr val="tx1">
                    <a:lumMod val="75000"/>
                    <a:lumOff val="25000"/>
                  </a:schemeClr>
                </a:solidFill>
                <a:latin typeface="Franklin Gothic Medium" panose="020B0603020102020204" pitchFamily="34" charset="0"/>
              </a:rPr>
              <a:t>) Employee workplace violent incidents </a:t>
            </a:r>
          </a:p>
          <a:p>
            <a:pPr marL="857250" lvl="2" indent="0">
              <a:buNone/>
            </a:pPr>
            <a:r>
              <a:rPr lang="en-CA" sz="1400" dirty="0">
                <a:solidFill>
                  <a:schemeClr val="tx1">
                    <a:lumMod val="75000"/>
                    <a:lumOff val="25000"/>
                  </a:schemeClr>
                </a:solidFill>
                <a:latin typeface="Franklin Gothic Medium" panose="020B0603020102020204" pitchFamily="34" charset="0"/>
              </a:rPr>
              <a:t>b) Supervisor workplace violent incident investigations </a:t>
            </a:r>
          </a:p>
          <a:p>
            <a:pPr marL="857250" lvl="2" indent="0">
              <a:buNone/>
            </a:pPr>
            <a:r>
              <a:rPr lang="en-CA" sz="1400" dirty="0">
                <a:solidFill>
                  <a:schemeClr val="tx1">
                    <a:lumMod val="75000"/>
                    <a:lumOff val="25000"/>
                  </a:schemeClr>
                </a:solidFill>
                <a:latin typeface="Franklin Gothic Medium" panose="020B0603020102020204" pitchFamily="34" charset="0"/>
              </a:rPr>
              <a:t>c) Automated supervisor notifications </a:t>
            </a:r>
          </a:p>
          <a:p>
            <a:pPr marL="857250" lvl="2" indent="0">
              <a:buNone/>
            </a:pPr>
            <a:r>
              <a:rPr lang="en-US" sz="1400" dirty="0">
                <a:solidFill>
                  <a:schemeClr val="tx1">
                    <a:lumMod val="75000"/>
                    <a:lumOff val="25000"/>
                  </a:schemeClr>
                </a:solidFill>
                <a:latin typeface="Franklin Gothic Medium" panose="020B0603020102020204" pitchFamily="34" charset="0"/>
              </a:rPr>
              <a:t>d) Reporting to the </a:t>
            </a:r>
            <a:r>
              <a:rPr lang="en-US" sz="1400" dirty="0" err="1">
                <a:solidFill>
                  <a:schemeClr val="tx1">
                    <a:lumMod val="75000"/>
                    <a:lumOff val="25000"/>
                  </a:schemeClr>
                </a:solidFill>
                <a:latin typeface="Franklin Gothic Medium" panose="020B0603020102020204" pitchFamily="34" charset="0"/>
              </a:rPr>
              <a:t>JHSC</a:t>
            </a:r>
            <a:r>
              <a:rPr lang="en-US" sz="1400" dirty="0">
                <a:solidFill>
                  <a:schemeClr val="tx1">
                    <a:lumMod val="75000"/>
                    <a:lumOff val="25000"/>
                  </a:schemeClr>
                </a:solidFill>
                <a:latin typeface="Franklin Gothic Medium" panose="020B0603020102020204" pitchFamily="34" charset="0"/>
              </a:rPr>
              <a:t> </a:t>
            </a:r>
          </a:p>
          <a:p>
            <a:pPr marL="857250" lvl="2" indent="0">
              <a:buNone/>
            </a:pPr>
            <a:r>
              <a:rPr lang="en-US" sz="1400" dirty="0">
                <a:solidFill>
                  <a:schemeClr val="tx1">
                    <a:lumMod val="75000"/>
                    <a:lumOff val="25000"/>
                  </a:schemeClr>
                </a:solidFill>
                <a:latin typeface="Franklin Gothic Medium" panose="020B0603020102020204" pitchFamily="34" charset="0"/>
              </a:rPr>
              <a:t>e) Fatality or critical injury reporting </a:t>
            </a:r>
          </a:p>
          <a:p>
            <a:pPr marL="857250" lvl="2" indent="0">
              <a:buNone/>
            </a:pPr>
            <a:r>
              <a:rPr lang="en-US" sz="1400" dirty="0">
                <a:solidFill>
                  <a:schemeClr val="tx1">
                    <a:lumMod val="75000"/>
                    <a:lumOff val="25000"/>
                  </a:schemeClr>
                </a:solidFill>
                <a:latin typeface="Franklin Gothic Medium" panose="020B0603020102020204" pitchFamily="34" charset="0"/>
              </a:rPr>
              <a:t>f) Can be customized to either incorporate WSIB reporting or interface with WSIB online reporting tools </a:t>
            </a:r>
          </a:p>
          <a:p>
            <a:endParaRPr lang="en-CA" dirty="0"/>
          </a:p>
          <a:p>
            <a:endParaRPr lang="en-CA" dirty="0"/>
          </a:p>
        </p:txBody>
      </p:sp>
      <p:sp>
        <p:nvSpPr>
          <p:cNvPr id="3" name="Title 2"/>
          <p:cNvSpPr>
            <a:spLocks noGrp="1"/>
          </p:cNvSpPr>
          <p:nvPr>
            <p:ph type="title"/>
          </p:nvPr>
        </p:nvSpPr>
        <p:spPr/>
        <p:txBody>
          <a:bodyPr>
            <a:normAutofit fontScale="90000"/>
          </a:bodyPr>
          <a:lstStyle/>
          <a:p>
            <a:r>
              <a:rPr lang="en-CA" dirty="0" smtClean="0"/>
              <a:t>Ontario Ministry of Education Reporting Tool</a:t>
            </a:r>
            <a:endParaRPr lang="en-CA" dirty="0"/>
          </a:p>
        </p:txBody>
      </p:sp>
    </p:spTree>
    <p:extLst>
      <p:ext uri="{BB962C8B-B14F-4D97-AF65-F5344CB8AC3E}">
        <p14:creationId xmlns:p14="http://schemas.microsoft.com/office/powerpoint/2010/main" val="38158929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latin typeface="Franklin Gothic Medium" panose="020B0603020102020204" pitchFamily="34" charset="0"/>
              </a:rPr>
              <a:t>A </a:t>
            </a:r>
            <a:r>
              <a:rPr lang="en-US" dirty="0" smtClean="0">
                <a:latin typeface="Franklin Gothic Medium" panose="020B0603020102020204" pitchFamily="34" charset="0"/>
              </a:rPr>
              <a:t>template for a partnership </a:t>
            </a:r>
            <a:r>
              <a:rPr lang="en-US" dirty="0" smtClean="0">
                <a:latin typeface="Franklin Gothic Medium" panose="020B0603020102020204" pitchFamily="34" charset="0"/>
              </a:rPr>
              <a:t>between school boards and police to help implement violence prevention strategies and policies, and reduce student-based violence in schools.</a:t>
            </a:r>
          </a:p>
          <a:p>
            <a:r>
              <a:rPr lang="en-US" dirty="0" smtClean="0">
                <a:latin typeface="Franklin Gothic Medium" panose="020B0603020102020204" pitchFamily="34" charset="0"/>
              </a:rPr>
              <a:t>Certain incidents must be reported to police: </a:t>
            </a:r>
          </a:p>
          <a:p>
            <a:pPr lvl="1"/>
            <a:r>
              <a:rPr lang="en-CA" sz="1600" dirty="0" smtClean="0">
                <a:solidFill>
                  <a:schemeClr val="tx1">
                    <a:lumMod val="75000"/>
                    <a:lumOff val="25000"/>
                  </a:schemeClr>
                </a:solidFill>
                <a:latin typeface="Franklin Gothic Medium" panose="020B0603020102020204" pitchFamily="34" charset="0"/>
              </a:rPr>
              <a:t>deaths, </a:t>
            </a:r>
            <a:r>
              <a:rPr lang="en-US" sz="1600" dirty="0" smtClean="0">
                <a:solidFill>
                  <a:schemeClr val="tx1">
                    <a:lumMod val="75000"/>
                    <a:lumOff val="25000"/>
                  </a:schemeClr>
                </a:solidFill>
                <a:latin typeface="Franklin Gothic Medium" panose="020B0603020102020204" pitchFamily="34" charset="0"/>
              </a:rPr>
              <a:t>physical assault causing bodily harm requiring treatment by a medical practitioner,</a:t>
            </a:r>
            <a:r>
              <a:rPr lang="en-CA" sz="1600" dirty="0" smtClean="0">
                <a:solidFill>
                  <a:schemeClr val="tx1">
                    <a:lumMod val="75000"/>
                    <a:lumOff val="25000"/>
                  </a:schemeClr>
                </a:solidFill>
                <a:latin typeface="Franklin Gothic Medium" panose="020B0603020102020204" pitchFamily="34" charset="0"/>
              </a:rPr>
              <a:t> sexual assault, robbery, criminal harassment, relationship-based violence,</a:t>
            </a:r>
            <a:r>
              <a:rPr lang="en-US" sz="1600" dirty="0" smtClean="0">
                <a:solidFill>
                  <a:schemeClr val="tx1">
                    <a:lumMod val="75000"/>
                    <a:lumOff val="25000"/>
                  </a:schemeClr>
                </a:solidFill>
                <a:latin typeface="Franklin Gothic Medium" panose="020B0603020102020204" pitchFamily="34" charset="0"/>
              </a:rPr>
              <a:t> possessing a weapon, including possessing a firearm, using a weapon to cause or to threaten bodily harm to another person, trafficking in weapons or in illegal drugs,</a:t>
            </a:r>
            <a:r>
              <a:rPr lang="en-CA" sz="1600" dirty="0" smtClean="0">
                <a:solidFill>
                  <a:schemeClr val="tx1">
                    <a:lumMod val="75000"/>
                    <a:lumOff val="25000"/>
                  </a:schemeClr>
                </a:solidFill>
                <a:latin typeface="Franklin Gothic Medium" panose="020B0603020102020204" pitchFamily="34" charset="0"/>
              </a:rPr>
              <a:t> possessing an illegal drug, hate and/or bias-motivated occurrences, gang-related occurrences, extortion,</a:t>
            </a:r>
            <a:r>
              <a:rPr lang="en-US" sz="1600" dirty="0" smtClean="0">
                <a:solidFill>
                  <a:schemeClr val="tx1">
                    <a:lumMod val="75000"/>
                    <a:lumOff val="25000"/>
                  </a:schemeClr>
                </a:solidFill>
                <a:latin typeface="Franklin Gothic Medium" panose="020B0603020102020204" pitchFamily="34" charset="0"/>
              </a:rPr>
              <a:t> non-consensual sharing of intimate images, and</a:t>
            </a:r>
            <a:r>
              <a:rPr lang="en-CA" sz="1600" dirty="0" smtClean="0">
                <a:solidFill>
                  <a:schemeClr val="tx1">
                    <a:lumMod val="75000"/>
                    <a:lumOff val="25000"/>
                  </a:schemeClr>
                </a:solidFill>
                <a:latin typeface="Franklin Gothic Medium" panose="020B0603020102020204" pitchFamily="34" charset="0"/>
              </a:rPr>
              <a:t> bomb threats.</a:t>
            </a:r>
          </a:p>
          <a:p>
            <a:endParaRPr lang="en-CA" dirty="0">
              <a:latin typeface="Franklin Gothic Medium" panose="020B0603020102020204" pitchFamily="34" charset="0"/>
            </a:endParaRPr>
          </a:p>
        </p:txBody>
      </p:sp>
      <p:sp>
        <p:nvSpPr>
          <p:cNvPr id="3" name="Title 2"/>
          <p:cNvSpPr>
            <a:spLocks noGrp="1"/>
          </p:cNvSpPr>
          <p:nvPr>
            <p:ph type="title"/>
          </p:nvPr>
        </p:nvSpPr>
        <p:spPr>
          <a:xfrm>
            <a:off x="457200" y="96283"/>
            <a:ext cx="8286206" cy="857250"/>
          </a:xfrm>
        </p:spPr>
        <p:txBody>
          <a:bodyPr>
            <a:normAutofit fontScale="90000"/>
          </a:bodyPr>
          <a:lstStyle/>
          <a:p>
            <a:r>
              <a:rPr lang="en-CA" dirty="0" smtClean="0"/>
              <a:t>Provincial Model for a Police/School Board Protocol</a:t>
            </a:r>
            <a:endParaRPr lang="en-CA" dirty="0"/>
          </a:p>
        </p:txBody>
      </p:sp>
    </p:spTree>
    <p:extLst>
      <p:ext uri="{BB962C8B-B14F-4D97-AF65-F5344CB8AC3E}">
        <p14:creationId xmlns:p14="http://schemas.microsoft.com/office/powerpoint/2010/main" val="79011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CA" sz="2000" dirty="0" smtClean="0">
                <a:latin typeface="Franklin Gothic Medium" panose="020B0603020102020204" pitchFamily="34" charset="0"/>
              </a:rPr>
              <a:t>Multiple statutes addressing workplace violence, resulting in multiple obligations to report</a:t>
            </a:r>
          </a:p>
          <a:p>
            <a:pPr lvl="1"/>
            <a:r>
              <a:rPr lang="en-CA" sz="1800" i="1" dirty="0" err="1" smtClean="0">
                <a:solidFill>
                  <a:schemeClr val="tx1">
                    <a:lumMod val="75000"/>
                    <a:lumOff val="25000"/>
                  </a:schemeClr>
                </a:solidFill>
                <a:latin typeface="Franklin Gothic Medium" panose="020B0603020102020204" pitchFamily="34" charset="0"/>
              </a:rPr>
              <a:t>OHSA</a:t>
            </a:r>
            <a:r>
              <a:rPr lang="en-CA" sz="1800" dirty="0" smtClean="0">
                <a:solidFill>
                  <a:schemeClr val="tx1">
                    <a:lumMod val="75000"/>
                    <a:lumOff val="25000"/>
                  </a:schemeClr>
                </a:solidFill>
                <a:latin typeface="Franklin Gothic Medium" panose="020B0603020102020204" pitchFamily="34" charset="0"/>
              </a:rPr>
              <a:t>: all reasonable precautions to protect safety of workers; obligations to create policies, programs, and plans to address workplace violence; reporting of workplace violence pursuant to these policies</a:t>
            </a:r>
          </a:p>
          <a:p>
            <a:pPr lvl="1"/>
            <a:r>
              <a:rPr lang="en-CA" sz="1800" i="1" dirty="0" err="1" smtClean="0">
                <a:solidFill>
                  <a:schemeClr val="tx1">
                    <a:lumMod val="75000"/>
                    <a:lumOff val="25000"/>
                  </a:schemeClr>
                </a:solidFill>
                <a:latin typeface="Franklin Gothic Medium" panose="020B0603020102020204" pitchFamily="34" charset="0"/>
              </a:rPr>
              <a:t>WSIA</a:t>
            </a:r>
            <a:r>
              <a:rPr lang="en-CA" sz="1800" dirty="0" smtClean="0">
                <a:solidFill>
                  <a:schemeClr val="tx1">
                    <a:lumMod val="75000"/>
                    <a:lumOff val="25000"/>
                  </a:schemeClr>
                </a:solidFill>
                <a:latin typeface="Franklin Gothic Medium" panose="020B0603020102020204" pitchFamily="34" charset="0"/>
              </a:rPr>
              <a:t>: report workplace violence resulting in a workplace injury to an employee</a:t>
            </a:r>
          </a:p>
          <a:p>
            <a:pPr lvl="1"/>
            <a:r>
              <a:rPr lang="en-CA" sz="1800" i="1" dirty="0" smtClean="0">
                <a:solidFill>
                  <a:schemeClr val="tx1">
                    <a:lumMod val="75000"/>
                    <a:lumOff val="25000"/>
                  </a:schemeClr>
                </a:solidFill>
                <a:latin typeface="Franklin Gothic Medium" panose="020B0603020102020204" pitchFamily="34" charset="0"/>
              </a:rPr>
              <a:t>Education Act</a:t>
            </a:r>
            <a:r>
              <a:rPr lang="en-CA" sz="1800" dirty="0" smtClean="0">
                <a:solidFill>
                  <a:schemeClr val="tx1">
                    <a:lumMod val="75000"/>
                    <a:lumOff val="25000"/>
                  </a:schemeClr>
                </a:solidFill>
                <a:latin typeface="Franklin Gothic Medium" panose="020B0603020102020204" pitchFamily="34" charset="0"/>
              </a:rPr>
              <a:t>: report serious incidents of student behaviour</a:t>
            </a:r>
            <a:endParaRPr lang="en-CA" sz="1800" dirty="0">
              <a:solidFill>
                <a:schemeClr val="tx1">
                  <a:lumMod val="75000"/>
                  <a:lumOff val="25000"/>
                </a:schemeClr>
              </a:solidFill>
              <a:latin typeface="Franklin Gothic Medium" panose="020B0603020102020204" pitchFamily="34" charset="0"/>
            </a:endParaRPr>
          </a:p>
        </p:txBody>
      </p:sp>
      <p:sp>
        <p:nvSpPr>
          <p:cNvPr id="3" name="Title 2"/>
          <p:cNvSpPr>
            <a:spLocks noGrp="1"/>
          </p:cNvSpPr>
          <p:nvPr>
            <p:ph type="title"/>
          </p:nvPr>
        </p:nvSpPr>
        <p:spPr/>
        <p:txBody>
          <a:bodyPr/>
          <a:lstStyle/>
          <a:p>
            <a:r>
              <a:rPr lang="en-CA" dirty="0" smtClean="0"/>
              <a:t>Summary</a:t>
            </a:r>
            <a:endParaRPr lang="en-CA" dirty="0"/>
          </a:p>
        </p:txBody>
      </p:sp>
    </p:spTree>
    <p:extLst>
      <p:ext uri="{BB962C8B-B14F-4D97-AF65-F5344CB8AC3E}">
        <p14:creationId xmlns:p14="http://schemas.microsoft.com/office/powerpoint/2010/main" val="38143667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CA" sz="3600" dirty="0" smtClean="0"/>
              <a:t>Balancing Competing Rights</a:t>
            </a:r>
            <a:endParaRPr lang="en-CA" sz="3600" dirty="0"/>
          </a:p>
        </p:txBody>
      </p:sp>
    </p:spTree>
    <p:extLst>
      <p:ext uri="{BB962C8B-B14F-4D97-AF65-F5344CB8AC3E}">
        <p14:creationId xmlns:p14="http://schemas.microsoft.com/office/powerpoint/2010/main" val="300654705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79751"/>
            <a:ext cx="8286206" cy="3422524"/>
          </a:xfrm>
        </p:spPr>
        <p:txBody>
          <a:bodyPr/>
          <a:lstStyle/>
          <a:p>
            <a:pPr>
              <a:spcBef>
                <a:spcPts val="0"/>
              </a:spcBef>
              <a:spcAft>
                <a:spcPts val="1200"/>
              </a:spcAft>
            </a:pPr>
            <a:r>
              <a:rPr lang="en-CA" sz="1600" dirty="0">
                <a:latin typeface="Franklin Gothic Medium" panose="020B0603020102020204" pitchFamily="34" charset="0"/>
              </a:rPr>
              <a:t>No rights </a:t>
            </a:r>
            <a:r>
              <a:rPr lang="en-CA" sz="1600" dirty="0" smtClean="0">
                <a:latin typeface="Franklin Gothic Medium" panose="020B0603020102020204" pitchFamily="34" charset="0"/>
              </a:rPr>
              <a:t>are </a:t>
            </a:r>
            <a:r>
              <a:rPr lang="en-CA" sz="1600" dirty="0">
                <a:latin typeface="Franklin Gothic Medium" panose="020B0603020102020204" pitchFamily="34" charset="0"/>
              </a:rPr>
              <a:t>absolute or take precedence over another right</a:t>
            </a:r>
            <a:r>
              <a:rPr lang="en-CA" sz="1600" dirty="0" smtClean="0">
                <a:latin typeface="Franklin Gothic Medium" panose="020B0603020102020204" pitchFamily="34" charset="0"/>
              </a:rPr>
              <a:t>.</a:t>
            </a:r>
            <a:endParaRPr lang="en-CA" sz="1600" dirty="0">
              <a:latin typeface="Franklin Gothic Medium" panose="020B0603020102020204" pitchFamily="34" charset="0"/>
            </a:endParaRPr>
          </a:p>
          <a:p>
            <a:pPr>
              <a:spcBef>
                <a:spcPts val="0"/>
              </a:spcBef>
              <a:spcAft>
                <a:spcPts val="1200"/>
              </a:spcAft>
            </a:pPr>
            <a:r>
              <a:rPr lang="en-CA" sz="1600" dirty="0">
                <a:latin typeface="Franklin Gothic Medium" panose="020B0603020102020204" pitchFamily="34" charset="0"/>
              </a:rPr>
              <a:t>Competing rights occur where one party’s enjoyment of a right or freedom interferes with another party’s rights and freedoms.</a:t>
            </a:r>
          </a:p>
          <a:p>
            <a:pPr lvl="1">
              <a:spcBef>
                <a:spcPts val="0"/>
              </a:spcBef>
              <a:spcAft>
                <a:spcPts val="1200"/>
              </a:spcAft>
            </a:pPr>
            <a:r>
              <a:rPr lang="en-CA" sz="1600" dirty="0" smtClean="0">
                <a:solidFill>
                  <a:schemeClr val="tx1">
                    <a:lumMod val="75000"/>
                    <a:lumOff val="25000"/>
                  </a:schemeClr>
                </a:solidFill>
                <a:latin typeface="Franklin Gothic Medium" panose="020B0603020102020204" pitchFamily="34" charset="0"/>
              </a:rPr>
              <a:t>E.g. student’s right to accommodation under human rights legislation and educator’s right to a safe workplace under occupational health and safety legislation</a:t>
            </a:r>
            <a:endParaRPr lang="en-CA" sz="1600" dirty="0">
              <a:solidFill>
                <a:schemeClr val="tx1">
                  <a:lumMod val="75000"/>
                  <a:lumOff val="25000"/>
                </a:schemeClr>
              </a:solidFill>
              <a:latin typeface="Franklin Gothic Medium" panose="020B0603020102020204" pitchFamily="34" charset="0"/>
            </a:endParaRPr>
          </a:p>
          <a:p>
            <a:pPr>
              <a:spcBef>
                <a:spcPts val="0"/>
              </a:spcBef>
              <a:spcAft>
                <a:spcPts val="1200"/>
              </a:spcAft>
            </a:pPr>
            <a:r>
              <a:rPr lang="en-CA" sz="1600" dirty="0">
                <a:latin typeface="Franklin Gothic Medium" panose="020B0603020102020204" pitchFamily="34" charset="0"/>
              </a:rPr>
              <a:t>Competing rights must be resolved on a case-by-case basis</a:t>
            </a:r>
            <a:r>
              <a:rPr lang="en-CA" sz="1600" dirty="0" smtClean="0">
                <a:latin typeface="Franklin Gothic Medium" panose="020B0603020102020204" pitchFamily="34" charset="0"/>
              </a:rPr>
              <a:t>.</a:t>
            </a:r>
            <a:endParaRPr lang="en-CA" sz="1600" dirty="0">
              <a:latin typeface="Franklin Gothic Medium" panose="020B0603020102020204" pitchFamily="34" charset="0"/>
            </a:endParaRPr>
          </a:p>
          <a:p>
            <a:pPr>
              <a:spcBef>
                <a:spcPts val="0"/>
              </a:spcBef>
              <a:spcAft>
                <a:spcPts val="1200"/>
              </a:spcAft>
            </a:pPr>
            <a:r>
              <a:rPr lang="en-CA" sz="1600" dirty="0" smtClean="0">
                <a:latin typeface="Franklin Gothic Medium" panose="020B0603020102020204" pitchFamily="34" charset="0"/>
              </a:rPr>
              <a:t>The Supreme Court of Canada has held that human rights legislation are quasi-constitutional. Therefore, human rights generally take primacy over other legislated rights, </a:t>
            </a:r>
            <a:r>
              <a:rPr lang="en-CA" sz="1600" b="1" u="sng" dirty="0" smtClean="0">
                <a:latin typeface="Franklin Gothic Medium" panose="020B0603020102020204" pitchFamily="34" charset="0"/>
              </a:rPr>
              <a:t>except</a:t>
            </a:r>
            <a:r>
              <a:rPr lang="en-CA" sz="1600" dirty="0" smtClean="0">
                <a:latin typeface="Franklin Gothic Medium" panose="020B0603020102020204" pitchFamily="34" charset="0"/>
              </a:rPr>
              <a:t> where legislation explicitly states otherwise. </a:t>
            </a:r>
          </a:p>
          <a:p>
            <a:pPr>
              <a:spcBef>
                <a:spcPts val="0"/>
              </a:spcBef>
              <a:spcAft>
                <a:spcPts val="1200"/>
              </a:spcAft>
            </a:pPr>
            <a:r>
              <a:rPr lang="en-CA" sz="1600" dirty="0" smtClean="0">
                <a:latin typeface="Franklin Gothic Medium" panose="020B0603020102020204" pitchFamily="34" charset="0"/>
              </a:rPr>
              <a:t>Ontario Human Rights Commission has developed detailed policy on competing rights.</a:t>
            </a:r>
            <a:endParaRPr lang="en-CA" sz="1600" dirty="0" smtClean="0">
              <a:latin typeface="Franklin Gothic Medium" panose="020B0603020102020204" pitchFamily="34" charset="0"/>
            </a:endParaRPr>
          </a:p>
        </p:txBody>
      </p:sp>
      <p:sp>
        <p:nvSpPr>
          <p:cNvPr id="3" name="Title 2"/>
          <p:cNvSpPr>
            <a:spLocks noGrp="1"/>
          </p:cNvSpPr>
          <p:nvPr>
            <p:ph type="title"/>
          </p:nvPr>
        </p:nvSpPr>
        <p:spPr/>
        <p:txBody>
          <a:bodyPr/>
          <a:lstStyle/>
          <a:p>
            <a:r>
              <a:rPr lang="en-CA" dirty="0" smtClean="0"/>
              <a:t>Competing Rights</a:t>
            </a:r>
            <a:endParaRPr lang="en-CA" dirty="0"/>
          </a:p>
        </p:txBody>
      </p:sp>
    </p:spTree>
    <p:extLst>
      <p:ext uri="{BB962C8B-B14F-4D97-AF65-F5344CB8AC3E}">
        <p14:creationId xmlns:p14="http://schemas.microsoft.com/office/powerpoint/2010/main" val="345583171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i="1" dirty="0" err="1">
                <a:latin typeface="Franklin Gothic Medium" panose="020B0603020102020204" pitchFamily="34" charset="0"/>
              </a:rPr>
              <a:t>Halton</a:t>
            </a:r>
            <a:r>
              <a:rPr lang="en-US" i="1" dirty="0">
                <a:latin typeface="Franklin Gothic Medium" panose="020B0603020102020204" pitchFamily="34" charset="0"/>
              </a:rPr>
              <a:t> District School Board v Elementary Teachers Federation of Ontario</a:t>
            </a:r>
            <a:r>
              <a:rPr lang="en-US" dirty="0">
                <a:latin typeface="Franklin Gothic Medium" panose="020B0603020102020204" pitchFamily="34" charset="0"/>
              </a:rPr>
              <a:t>, 2020 </a:t>
            </a:r>
            <a:r>
              <a:rPr lang="en-US" dirty="0" err="1">
                <a:latin typeface="Franklin Gothic Medium" panose="020B0603020102020204" pitchFamily="34" charset="0"/>
              </a:rPr>
              <a:t>CanLII</a:t>
            </a:r>
            <a:r>
              <a:rPr lang="en-US" dirty="0">
                <a:latin typeface="Franklin Gothic Medium" panose="020B0603020102020204" pitchFamily="34" charset="0"/>
              </a:rPr>
              <a:t> 5702 (ON LA</a:t>
            </a:r>
            <a:r>
              <a:rPr lang="en-US" dirty="0" smtClean="0">
                <a:latin typeface="Franklin Gothic Medium" panose="020B0603020102020204" pitchFamily="34" charset="0"/>
              </a:rPr>
              <a:t>) (Stout)</a:t>
            </a:r>
          </a:p>
          <a:p>
            <a:r>
              <a:rPr lang="en-CA" sz="1600" dirty="0" err="1" smtClean="0">
                <a:latin typeface="Franklin Gothic Medium" panose="020B0603020102020204" pitchFamily="34" charset="0"/>
              </a:rPr>
              <a:t>Halton</a:t>
            </a:r>
            <a:r>
              <a:rPr lang="en-CA" sz="1600" dirty="0" smtClean="0">
                <a:latin typeface="Franklin Gothic Medium" panose="020B0603020102020204" pitchFamily="34" charset="0"/>
              </a:rPr>
              <a:t> </a:t>
            </a:r>
            <a:r>
              <a:rPr lang="en-CA" sz="1600" dirty="0" err="1" smtClean="0">
                <a:latin typeface="Franklin Gothic Medium" panose="020B0603020102020204" pitchFamily="34" charset="0"/>
              </a:rPr>
              <a:t>DSB</a:t>
            </a:r>
            <a:r>
              <a:rPr lang="en-CA" sz="1600" dirty="0" smtClean="0">
                <a:latin typeface="Franklin Gothic Medium" panose="020B0603020102020204" pitchFamily="34" charset="0"/>
              </a:rPr>
              <a:t> required </a:t>
            </a:r>
            <a:r>
              <a:rPr lang="en-CA" sz="1600" dirty="0" smtClean="0">
                <a:latin typeface="Franklin Gothic Medium" panose="020B0603020102020204" pitchFamily="34" charset="0"/>
              </a:rPr>
              <a:t>all teachers to participate in Behaviour Management Systems (BMS) Training, which provides tactics for teachers to respond to physical behaviour by students</a:t>
            </a:r>
          </a:p>
          <a:p>
            <a:r>
              <a:rPr lang="en-CA" sz="1600" dirty="0" smtClean="0">
                <a:latin typeface="Franklin Gothic Medium" panose="020B0603020102020204" pitchFamily="34" charset="0"/>
              </a:rPr>
              <a:t>The training had a mandatory physical component, where teachers would practice strikes, hits, kicks, punches, and release techniques from grabs, bites and pinches</a:t>
            </a:r>
          </a:p>
          <a:p>
            <a:r>
              <a:rPr lang="en-CA" sz="1600" dirty="0" smtClean="0">
                <a:latin typeface="Franklin Gothic Medium" panose="020B0603020102020204" pitchFamily="34" charset="0"/>
              </a:rPr>
              <a:t>Right to personal integrity and autonomy vs. obligation to take every precaution reasonable in the circumstances for the protection of a worker</a:t>
            </a:r>
          </a:p>
          <a:p>
            <a:r>
              <a:rPr lang="en-CA" sz="1600" dirty="0" smtClean="0">
                <a:latin typeface="Franklin Gothic Medium" panose="020B0603020102020204" pitchFamily="34" charset="0"/>
              </a:rPr>
              <a:t>Whose rights prevail</a:t>
            </a:r>
            <a:r>
              <a:rPr lang="en-CA" sz="1600" dirty="0" smtClean="0">
                <a:latin typeface="Franklin Gothic Medium" panose="020B0603020102020204" pitchFamily="34" charset="0"/>
              </a:rPr>
              <a:t>?</a:t>
            </a:r>
          </a:p>
          <a:p>
            <a:r>
              <a:rPr lang="en-CA" sz="1600" dirty="0" smtClean="0">
                <a:latin typeface="Franklin Gothic Medium" panose="020B0603020102020204" pitchFamily="34" charset="0"/>
              </a:rPr>
              <a:t>Arbitrator found that requiring all teachers to take part in physical portion of training was not reasonable; remedy remitted to parties</a:t>
            </a:r>
            <a:endParaRPr lang="en-CA" sz="1600" dirty="0">
              <a:latin typeface="Franklin Gothic Medium" panose="020B0603020102020204" pitchFamily="34" charset="0"/>
            </a:endParaRPr>
          </a:p>
        </p:txBody>
      </p:sp>
      <p:sp>
        <p:nvSpPr>
          <p:cNvPr id="3" name="Title 2"/>
          <p:cNvSpPr>
            <a:spLocks noGrp="1"/>
          </p:cNvSpPr>
          <p:nvPr>
            <p:ph type="title"/>
          </p:nvPr>
        </p:nvSpPr>
        <p:spPr/>
        <p:txBody>
          <a:bodyPr>
            <a:normAutofit fontScale="90000"/>
          </a:bodyPr>
          <a:lstStyle/>
          <a:p>
            <a:r>
              <a:rPr lang="en-US" dirty="0"/>
              <a:t/>
            </a:r>
            <a:br>
              <a:rPr lang="en-US" dirty="0"/>
            </a:br>
            <a:endParaRPr lang="en-CA" i="1" dirty="0"/>
          </a:p>
        </p:txBody>
      </p:sp>
      <p:sp>
        <p:nvSpPr>
          <p:cNvPr id="5" name="Title 2"/>
          <p:cNvSpPr txBox="1">
            <a:spLocks/>
          </p:cNvSpPr>
          <p:nvPr/>
        </p:nvSpPr>
        <p:spPr>
          <a:xfrm>
            <a:off x="133739" y="0"/>
            <a:ext cx="8286206" cy="85725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600" b="1" kern="1200">
                <a:solidFill>
                  <a:schemeClr val="bg1"/>
                </a:solidFill>
                <a:latin typeface="Franklin Gothic Medium" panose="020B0603020102020204" pitchFamily="34" charset="0"/>
                <a:ea typeface="Tahoma" pitchFamily="34" charset="0"/>
                <a:cs typeface="Arial" pitchFamily="34" charset="0"/>
              </a:defRPr>
            </a:lvl1pPr>
          </a:lstStyle>
          <a:p>
            <a:r>
              <a:rPr lang="en-CA" smtClean="0"/>
              <a:t>Competing Rights</a:t>
            </a:r>
            <a:endParaRPr lang="en-CA" dirty="0"/>
          </a:p>
        </p:txBody>
      </p:sp>
    </p:spTree>
    <p:extLst>
      <p:ext uri="{BB962C8B-B14F-4D97-AF65-F5344CB8AC3E}">
        <p14:creationId xmlns:p14="http://schemas.microsoft.com/office/powerpoint/2010/main" val="22777107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sz="3600" dirty="0" smtClean="0"/>
              <a:t>Required</a:t>
            </a:r>
            <a:r>
              <a:rPr lang="en-CA" dirty="0" smtClean="0"/>
              <a:t> </a:t>
            </a:r>
            <a:r>
              <a:rPr lang="en-CA" sz="3600" dirty="0" smtClean="0"/>
              <a:t>Disclosure to </a:t>
            </a:r>
            <a:r>
              <a:rPr lang="en-CA" sz="3600" dirty="0" err="1" smtClean="0"/>
              <a:t>JHSC</a:t>
            </a:r>
            <a:r>
              <a:rPr lang="en-CA" sz="3600" dirty="0" smtClean="0"/>
              <a:t> or Union</a:t>
            </a:r>
            <a:endParaRPr lang="en-CA" sz="3600" dirty="0"/>
          </a:p>
        </p:txBody>
      </p:sp>
    </p:spTree>
    <p:extLst>
      <p:ext uri="{BB962C8B-B14F-4D97-AF65-F5344CB8AC3E}">
        <p14:creationId xmlns:p14="http://schemas.microsoft.com/office/powerpoint/2010/main" val="31572119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45233" y="1018847"/>
            <a:ext cx="8500187" cy="3181738"/>
          </a:xfrm>
        </p:spPr>
        <p:txBody>
          <a:bodyPr/>
          <a:lstStyle/>
          <a:p>
            <a:pPr marL="0" indent="0" algn="just">
              <a:spcBef>
                <a:spcPts val="0"/>
              </a:spcBef>
              <a:spcAft>
                <a:spcPts val="1200"/>
              </a:spcAft>
              <a:buNone/>
            </a:pPr>
            <a:r>
              <a:rPr lang="en-CA" i="1" dirty="0" err="1" smtClean="0">
                <a:latin typeface="Franklin Gothic Medium" panose="020B0603020102020204" pitchFamily="34" charset="0"/>
              </a:rPr>
              <a:t>OHSA</a:t>
            </a:r>
            <a:r>
              <a:rPr lang="en-CA" dirty="0" smtClean="0">
                <a:latin typeface="Franklin Gothic Medium" panose="020B0603020102020204" pitchFamily="34" charset="0"/>
              </a:rPr>
              <a:t> s. 25(2): </a:t>
            </a:r>
            <a:r>
              <a:rPr lang="en-US" dirty="0" smtClean="0">
                <a:latin typeface="Franklin Gothic Medium" panose="020B0603020102020204" pitchFamily="34" charset="0"/>
              </a:rPr>
              <a:t>An employer shall: (</a:t>
            </a:r>
            <a:r>
              <a:rPr lang="en-US" dirty="0">
                <a:latin typeface="Franklin Gothic Medium" panose="020B0603020102020204" pitchFamily="34" charset="0"/>
              </a:rPr>
              <a:t>l) provide to the committee or to a health and safety representative the </a:t>
            </a:r>
            <a:r>
              <a:rPr lang="en-US" dirty="0" smtClean="0">
                <a:latin typeface="Franklin Gothic Medium" panose="020B0603020102020204" pitchFamily="34" charset="0"/>
              </a:rPr>
              <a:t>results </a:t>
            </a:r>
            <a:r>
              <a:rPr lang="en-US" dirty="0">
                <a:latin typeface="Franklin Gothic Medium" panose="020B0603020102020204" pitchFamily="34" charset="0"/>
              </a:rPr>
              <a:t>of a report respecting occupational health and safety that is in </a:t>
            </a:r>
            <a:r>
              <a:rPr lang="en-US" dirty="0" smtClean="0">
                <a:latin typeface="Franklin Gothic Medium" panose="020B0603020102020204" pitchFamily="34" charset="0"/>
              </a:rPr>
              <a:t>the </a:t>
            </a:r>
            <a:r>
              <a:rPr lang="en-US" dirty="0">
                <a:latin typeface="Franklin Gothic Medium" panose="020B0603020102020204" pitchFamily="34" charset="0"/>
              </a:rPr>
              <a:t>employer’s possession and, if that report is in writing, a copy of the </a:t>
            </a:r>
            <a:r>
              <a:rPr lang="en-US" dirty="0" smtClean="0">
                <a:latin typeface="Franklin Gothic Medium" panose="020B0603020102020204" pitchFamily="34" charset="0"/>
              </a:rPr>
              <a:t>portions </a:t>
            </a:r>
            <a:r>
              <a:rPr lang="en-US" dirty="0">
                <a:latin typeface="Franklin Gothic Medium" panose="020B0603020102020204" pitchFamily="34" charset="0"/>
              </a:rPr>
              <a:t>of the report that concern occupational health and </a:t>
            </a:r>
            <a:r>
              <a:rPr lang="en-US" dirty="0" smtClean="0">
                <a:latin typeface="Franklin Gothic Medium" panose="020B0603020102020204" pitchFamily="34" charset="0"/>
              </a:rPr>
              <a:t>safety</a:t>
            </a:r>
          </a:p>
          <a:p>
            <a:pPr marL="0" indent="0" algn="just">
              <a:spcBef>
                <a:spcPts val="0"/>
              </a:spcBef>
              <a:spcAft>
                <a:spcPts val="1200"/>
              </a:spcAft>
              <a:buNone/>
            </a:pPr>
            <a:r>
              <a:rPr lang="en-US" dirty="0" smtClean="0">
                <a:latin typeface="Franklin Gothic Medium" panose="020B0603020102020204" pitchFamily="34" charset="0"/>
              </a:rPr>
              <a:t>s.32.02: An </a:t>
            </a:r>
            <a:r>
              <a:rPr lang="en-US" dirty="0">
                <a:latin typeface="Franklin Gothic Medium" panose="020B0603020102020204" pitchFamily="34" charset="0"/>
              </a:rPr>
              <a:t>employer shall develop and maintain a program to implement the policy with respect to workplace </a:t>
            </a:r>
            <a:r>
              <a:rPr lang="en-US" dirty="0" smtClean="0">
                <a:latin typeface="Franklin Gothic Medium" panose="020B0603020102020204" pitchFamily="34" charset="0"/>
              </a:rPr>
              <a:t>violence</a:t>
            </a:r>
          </a:p>
          <a:p>
            <a:pPr marL="0" indent="0" algn="just">
              <a:spcBef>
                <a:spcPts val="0"/>
              </a:spcBef>
              <a:spcAft>
                <a:spcPts val="1200"/>
              </a:spcAft>
              <a:buNone/>
            </a:pPr>
            <a:r>
              <a:rPr lang="en-US" dirty="0" smtClean="0">
                <a:latin typeface="Franklin Gothic Medium" panose="020B0603020102020204" pitchFamily="34" charset="0"/>
              </a:rPr>
              <a:t>s. 32.0.3:</a:t>
            </a:r>
            <a:r>
              <a:rPr lang="en-US" dirty="0">
                <a:latin typeface="Franklin Gothic Medium" panose="020B0603020102020204" pitchFamily="34" charset="0"/>
              </a:rPr>
              <a:t> (1) An employer shall assess the risks of workplace violence that may arise from the nature of the workplace, the type of work or the conditions of </a:t>
            </a:r>
            <a:r>
              <a:rPr lang="en-US" dirty="0" smtClean="0">
                <a:latin typeface="Franklin Gothic Medium" panose="020B0603020102020204" pitchFamily="34" charset="0"/>
              </a:rPr>
              <a:t>work.</a:t>
            </a:r>
          </a:p>
          <a:p>
            <a:pPr marL="0" indent="0">
              <a:spcBef>
                <a:spcPts val="0"/>
              </a:spcBef>
              <a:spcAft>
                <a:spcPts val="1200"/>
              </a:spcAft>
              <a:buNone/>
            </a:pPr>
            <a:r>
              <a:rPr lang="en-US" dirty="0" smtClean="0">
                <a:latin typeface="Franklin Gothic Medium" panose="020B0603020102020204" pitchFamily="34" charset="0"/>
              </a:rPr>
              <a:t>(3</a:t>
            </a:r>
            <a:r>
              <a:rPr lang="en-US" dirty="0">
                <a:latin typeface="Franklin Gothic Medium" panose="020B0603020102020204" pitchFamily="34" charset="0"/>
              </a:rPr>
              <a:t>) An employer shall</a:t>
            </a:r>
            <a:r>
              <a:rPr lang="en-US" dirty="0" smtClean="0">
                <a:latin typeface="Franklin Gothic Medium" panose="020B0603020102020204" pitchFamily="34" charset="0"/>
              </a:rPr>
              <a:t>, (</a:t>
            </a:r>
            <a:r>
              <a:rPr lang="en-US" dirty="0">
                <a:latin typeface="Franklin Gothic Medium" panose="020B0603020102020204" pitchFamily="34" charset="0"/>
              </a:rPr>
              <a:t>a) advise the committee or a health and safety </a:t>
            </a:r>
            <a:r>
              <a:rPr lang="en-US" dirty="0" smtClean="0">
                <a:latin typeface="Franklin Gothic Medium" panose="020B0603020102020204" pitchFamily="34" charset="0"/>
              </a:rPr>
              <a:t>representative</a:t>
            </a:r>
            <a:r>
              <a:rPr lang="en-US" dirty="0">
                <a:latin typeface="Franklin Gothic Medium" panose="020B0603020102020204" pitchFamily="34" charset="0"/>
              </a:rPr>
              <a:t>, if any, of the results of the assessment, and provide a </a:t>
            </a:r>
            <a:r>
              <a:rPr lang="en-US" dirty="0" smtClean="0">
                <a:latin typeface="Franklin Gothic Medium" panose="020B0603020102020204" pitchFamily="34" charset="0"/>
              </a:rPr>
              <a:t>copy </a:t>
            </a:r>
            <a:r>
              <a:rPr lang="en-US" dirty="0">
                <a:latin typeface="Franklin Gothic Medium" panose="020B0603020102020204" pitchFamily="34" charset="0"/>
              </a:rPr>
              <a:t>if the assessment is in writing</a:t>
            </a:r>
            <a:r>
              <a:rPr lang="en-CA" sz="2000" dirty="0" smtClean="0">
                <a:latin typeface="Franklin Gothic Medium" panose="020B0603020102020204" pitchFamily="34" charset="0"/>
              </a:rPr>
              <a:t/>
            </a:r>
            <a:br>
              <a:rPr lang="en-CA" sz="2000" dirty="0" smtClean="0">
                <a:latin typeface="Franklin Gothic Medium" panose="020B0603020102020204" pitchFamily="34" charset="0"/>
              </a:rPr>
            </a:br>
            <a:endParaRPr lang="en-CA" dirty="0">
              <a:latin typeface="Franklin Gothic Medium" panose="020B0603020102020204" pitchFamily="34" charset="0"/>
            </a:endParaRPr>
          </a:p>
        </p:txBody>
      </p:sp>
      <p:sp>
        <p:nvSpPr>
          <p:cNvPr id="3" name="Title 2"/>
          <p:cNvSpPr>
            <a:spLocks noGrp="1"/>
          </p:cNvSpPr>
          <p:nvPr>
            <p:ph type="title"/>
          </p:nvPr>
        </p:nvSpPr>
        <p:spPr/>
        <p:txBody>
          <a:bodyPr>
            <a:normAutofit/>
          </a:bodyPr>
          <a:lstStyle/>
          <a:p>
            <a:r>
              <a:rPr lang="en-CA" dirty="0" smtClean="0"/>
              <a:t>Joint Health and Safety Committee</a:t>
            </a:r>
            <a:endParaRPr lang="en-CA" dirty="0"/>
          </a:p>
        </p:txBody>
      </p:sp>
    </p:spTree>
    <p:extLst>
      <p:ext uri="{BB962C8B-B14F-4D97-AF65-F5344CB8AC3E}">
        <p14:creationId xmlns:p14="http://schemas.microsoft.com/office/powerpoint/2010/main" val="265029095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45233" y="1018846"/>
            <a:ext cx="8500187" cy="3702443"/>
          </a:xfrm>
        </p:spPr>
        <p:txBody>
          <a:bodyPr/>
          <a:lstStyle/>
          <a:p>
            <a:pPr marL="0" indent="0" algn="just">
              <a:spcBef>
                <a:spcPts val="0"/>
              </a:spcBef>
              <a:buNone/>
            </a:pPr>
            <a:r>
              <a:rPr lang="en-CA" dirty="0" smtClean="0">
                <a:latin typeface="Franklin Gothic Medium" panose="020B0603020102020204" pitchFamily="34" charset="0"/>
              </a:rPr>
              <a:t>In addition to Ontario, the following provinces or territories have </a:t>
            </a:r>
            <a:r>
              <a:rPr lang="en-CA" dirty="0" err="1" smtClean="0">
                <a:latin typeface="Franklin Gothic Medium" panose="020B0603020102020204" pitchFamily="34" charset="0"/>
              </a:rPr>
              <a:t>JHSC</a:t>
            </a:r>
            <a:r>
              <a:rPr lang="en-CA" dirty="0" smtClean="0">
                <a:latin typeface="Franklin Gothic Medium" panose="020B0603020102020204" pitchFamily="34" charset="0"/>
              </a:rPr>
              <a:t> reporting obligations:</a:t>
            </a:r>
          </a:p>
          <a:p>
            <a:pPr lvl="1" algn="just">
              <a:spcBef>
                <a:spcPts val="0"/>
              </a:spcBef>
              <a:spcAft>
                <a:spcPts val="600"/>
              </a:spcAft>
            </a:pPr>
            <a:r>
              <a:rPr lang="en-CA" sz="1800" dirty="0" smtClean="0">
                <a:latin typeface="Franklin Gothic Medium" panose="020B0603020102020204" pitchFamily="34" charset="0"/>
              </a:rPr>
              <a:t>After an investigation is completed, an employer in consultation with representatives or the Committee shall prepare a written report</a:t>
            </a:r>
          </a:p>
          <a:p>
            <a:pPr lvl="2" algn="just">
              <a:spcBef>
                <a:spcPts val="0"/>
              </a:spcBef>
              <a:spcAft>
                <a:spcPts val="600"/>
              </a:spcAft>
            </a:pPr>
            <a:r>
              <a:rPr lang="en-CA" dirty="0" smtClean="0">
                <a:latin typeface="Franklin Gothic Medium" panose="020B0603020102020204" pitchFamily="34" charset="0"/>
              </a:rPr>
              <a:t>Manitoba</a:t>
            </a:r>
          </a:p>
          <a:p>
            <a:pPr lvl="2" algn="just">
              <a:spcBef>
                <a:spcPts val="0"/>
              </a:spcBef>
              <a:spcAft>
                <a:spcPts val="600"/>
              </a:spcAft>
            </a:pPr>
            <a:r>
              <a:rPr lang="en-CA" dirty="0" smtClean="0">
                <a:latin typeface="Franklin Gothic Medium" panose="020B0603020102020204" pitchFamily="34" charset="0"/>
              </a:rPr>
              <a:t>Northwest Territories	</a:t>
            </a:r>
          </a:p>
          <a:p>
            <a:pPr lvl="2" algn="just">
              <a:spcBef>
                <a:spcPts val="0"/>
              </a:spcBef>
              <a:spcAft>
                <a:spcPts val="600"/>
              </a:spcAft>
            </a:pPr>
            <a:r>
              <a:rPr lang="en-CA" dirty="0" smtClean="0">
                <a:latin typeface="Franklin Gothic Medium" panose="020B0603020102020204" pitchFamily="34" charset="0"/>
              </a:rPr>
              <a:t>Nunavut</a:t>
            </a:r>
          </a:p>
          <a:p>
            <a:pPr lvl="1" algn="just">
              <a:spcBef>
                <a:spcPts val="0"/>
              </a:spcBef>
              <a:spcAft>
                <a:spcPts val="600"/>
              </a:spcAft>
            </a:pPr>
            <a:r>
              <a:rPr lang="en-CA" sz="1800" dirty="0" smtClean="0">
                <a:latin typeface="Franklin Gothic Medium" panose="020B0603020102020204" pitchFamily="34" charset="0"/>
              </a:rPr>
              <a:t>In Quebec, the Health and Safety Committee </a:t>
            </a:r>
            <a:r>
              <a:rPr lang="en-US" sz="1800" dirty="0" smtClean="0">
                <a:latin typeface="Franklin Gothic Medium" panose="020B0603020102020204" pitchFamily="34" charset="0"/>
              </a:rPr>
              <a:t>has </a:t>
            </a:r>
            <a:r>
              <a:rPr lang="en-US" sz="1800" dirty="0">
                <a:latin typeface="Franklin Gothic Medium" panose="020B0603020102020204" pitchFamily="34" charset="0"/>
              </a:rPr>
              <a:t>a formal annual reporting obligation. It must file annual reports with the </a:t>
            </a:r>
            <a:r>
              <a:rPr lang="en-US" sz="1800" dirty="0" err="1">
                <a:latin typeface="Franklin Gothic Medium" panose="020B0603020102020204" pitchFamily="34" charset="0"/>
              </a:rPr>
              <a:t>CNESST</a:t>
            </a:r>
            <a:r>
              <a:rPr lang="en-US" sz="1800" dirty="0">
                <a:latin typeface="Franklin Gothic Medium" panose="020B0603020102020204" pitchFamily="34" charset="0"/>
              </a:rPr>
              <a:t> before March 31 of each year, covering the period from January 1 to December 31</a:t>
            </a:r>
            <a:endParaRPr lang="en-CA" sz="1800" dirty="0" smtClean="0">
              <a:latin typeface="Franklin Gothic Medium" panose="020B0603020102020204" pitchFamily="34" charset="0"/>
            </a:endParaRPr>
          </a:p>
          <a:p>
            <a:pPr lvl="2" algn="just">
              <a:spcBef>
                <a:spcPts val="0"/>
              </a:spcBef>
              <a:spcAft>
                <a:spcPts val="600"/>
              </a:spcAft>
            </a:pPr>
            <a:endParaRPr lang="en-CA" sz="1400" dirty="0" smtClean="0">
              <a:latin typeface="Franklin Gothic Medium" panose="020B0603020102020204" pitchFamily="34" charset="0"/>
            </a:endParaRPr>
          </a:p>
          <a:p>
            <a:pPr algn="just">
              <a:spcBef>
                <a:spcPts val="0"/>
              </a:spcBef>
              <a:spcAft>
                <a:spcPts val="1200"/>
              </a:spcAft>
            </a:pPr>
            <a:endParaRPr lang="en-CA" dirty="0" smtClean="0">
              <a:latin typeface="Franklin Gothic Medium" panose="020B0603020102020204" pitchFamily="34" charset="0"/>
            </a:endParaRPr>
          </a:p>
          <a:p>
            <a:pPr algn="just">
              <a:spcBef>
                <a:spcPts val="0"/>
              </a:spcBef>
              <a:spcAft>
                <a:spcPts val="1200"/>
              </a:spcAft>
            </a:pPr>
            <a:endParaRPr lang="en-CA" dirty="0">
              <a:latin typeface="Franklin Gothic Medium" panose="020B0603020102020204" pitchFamily="34" charset="0"/>
            </a:endParaRPr>
          </a:p>
        </p:txBody>
      </p:sp>
      <p:sp>
        <p:nvSpPr>
          <p:cNvPr id="3" name="Title 2"/>
          <p:cNvSpPr>
            <a:spLocks noGrp="1"/>
          </p:cNvSpPr>
          <p:nvPr>
            <p:ph type="title"/>
          </p:nvPr>
        </p:nvSpPr>
        <p:spPr/>
        <p:txBody>
          <a:bodyPr>
            <a:normAutofit/>
          </a:bodyPr>
          <a:lstStyle/>
          <a:p>
            <a:r>
              <a:rPr lang="en-CA" dirty="0" smtClean="0"/>
              <a:t>Joint Health and Safety Committee</a:t>
            </a:r>
            <a:endParaRPr lang="en-CA" dirty="0"/>
          </a:p>
        </p:txBody>
      </p:sp>
    </p:spTree>
    <p:extLst>
      <p:ext uri="{BB962C8B-B14F-4D97-AF65-F5344CB8AC3E}">
        <p14:creationId xmlns:p14="http://schemas.microsoft.com/office/powerpoint/2010/main" val="332085154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sz="2000" i="1" dirty="0">
                <a:latin typeface="Franklin Gothic Medium" panose="020B0603020102020204" pitchFamily="34" charset="0"/>
              </a:rPr>
              <a:t>Toronto Catholic District School Board v Ontario English Catholic Teachers Association Toronto Secondary Unit</a:t>
            </a:r>
            <a:r>
              <a:rPr lang="en-US" sz="2000" dirty="0">
                <a:latin typeface="Franklin Gothic Medium" panose="020B0603020102020204" pitchFamily="34" charset="0"/>
              </a:rPr>
              <a:t>, </a:t>
            </a:r>
            <a:r>
              <a:rPr lang="en-US" sz="2000" dirty="0" smtClean="0">
                <a:latin typeface="Franklin Gothic Medium" panose="020B0603020102020204" pitchFamily="34" charset="0"/>
              </a:rPr>
              <a:t>2018 </a:t>
            </a:r>
            <a:r>
              <a:rPr lang="en-CA" sz="2000" dirty="0" err="1">
                <a:latin typeface="Franklin Gothic Medium" panose="020B0603020102020204" pitchFamily="34" charset="0"/>
              </a:rPr>
              <a:t>CanLII</a:t>
            </a:r>
            <a:r>
              <a:rPr lang="en-CA" sz="2000" dirty="0">
                <a:latin typeface="Franklin Gothic Medium" panose="020B0603020102020204" pitchFamily="34" charset="0"/>
              </a:rPr>
              <a:t> 59943</a:t>
            </a:r>
          </a:p>
          <a:p>
            <a:pPr lvl="1"/>
            <a:r>
              <a:rPr lang="en-CA" sz="1600" dirty="0" smtClean="0">
                <a:solidFill>
                  <a:schemeClr val="tx1">
                    <a:lumMod val="75000"/>
                    <a:lumOff val="25000"/>
                  </a:schemeClr>
                </a:solidFill>
                <a:latin typeface="Franklin Gothic Medium" panose="020B0603020102020204" pitchFamily="34" charset="0"/>
              </a:rPr>
              <a:t>Relevant </a:t>
            </a:r>
            <a:r>
              <a:rPr lang="en-CA" sz="1600" dirty="0" err="1" smtClean="0">
                <a:solidFill>
                  <a:schemeClr val="tx1">
                    <a:lumMod val="75000"/>
                    <a:lumOff val="25000"/>
                  </a:schemeClr>
                </a:solidFill>
                <a:latin typeface="Franklin Gothic Medium" panose="020B0603020102020204" pitchFamily="34" charset="0"/>
              </a:rPr>
              <a:t>OHSA</a:t>
            </a:r>
            <a:r>
              <a:rPr lang="en-CA" sz="1600" dirty="0" smtClean="0">
                <a:solidFill>
                  <a:schemeClr val="tx1">
                    <a:lumMod val="75000"/>
                    <a:lumOff val="25000"/>
                  </a:schemeClr>
                </a:solidFill>
                <a:latin typeface="Franklin Gothic Medium" panose="020B0603020102020204" pitchFamily="34" charset="0"/>
              </a:rPr>
              <a:t> Provisions: Ss. 25(2), 32.0.2, 32.0.3, 32.0.3</a:t>
            </a:r>
          </a:p>
          <a:p>
            <a:pPr marL="457200" lvl="1" indent="0">
              <a:buNone/>
            </a:pPr>
            <a:endParaRPr lang="en-CA" sz="1600" dirty="0" smtClean="0">
              <a:solidFill>
                <a:schemeClr val="tx1">
                  <a:lumMod val="75000"/>
                  <a:lumOff val="25000"/>
                </a:schemeClr>
              </a:solidFill>
              <a:latin typeface="Franklin Gothic Medium" panose="020B0603020102020204" pitchFamily="34" charset="0"/>
            </a:endParaRPr>
          </a:p>
          <a:p>
            <a:r>
              <a:rPr lang="en-CA" dirty="0" smtClean="0">
                <a:latin typeface="Franklin Gothic Medium" panose="020B0603020102020204" pitchFamily="34" charset="0"/>
              </a:rPr>
              <a:t>Issue: whether </a:t>
            </a:r>
            <a:r>
              <a:rPr lang="en-CA" dirty="0">
                <a:latin typeface="Franklin Gothic Medium" panose="020B0603020102020204" pitchFamily="34" charset="0"/>
              </a:rPr>
              <a:t>the documents created under the </a:t>
            </a:r>
            <a:r>
              <a:rPr lang="en-CA" i="1" dirty="0">
                <a:latin typeface="Franklin Gothic Medium" panose="020B0603020102020204" pitchFamily="34" charset="0"/>
              </a:rPr>
              <a:t>Education Act</a:t>
            </a:r>
            <a:r>
              <a:rPr lang="en-CA" dirty="0">
                <a:latin typeface="Franklin Gothic Medium" panose="020B0603020102020204" pitchFamily="34" charset="0"/>
              </a:rPr>
              <a:t> were considered reports respecting occupational health and safety </a:t>
            </a:r>
            <a:r>
              <a:rPr lang="en-CA" dirty="0" smtClean="0">
                <a:latin typeface="Franklin Gothic Medium" panose="020B0603020102020204" pitchFamily="34" charset="0"/>
              </a:rPr>
              <a:t>under </a:t>
            </a:r>
            <a:r>
              <a:rPr lang="en-CA" dirty="0">
                <a:latin typeface="Franklin Gothic Medium" panose="020B0603020102020204" pitchFamily="34" charset="0"/>
              </a:rPr>
              <a:t>s. 25(1) of the </a:t>
            </a:r>
            <a:r>
              <a:rPr lang="en-CA" i="1" dirty="0" err="1" smtClean="0">
                <a:latin typeface="Franklin Gothic Medium" panose="020B0603020102020204" pitchFamily="34" charset="0"/>
              </a:rPr>
              <a:t>OHSA</a:t>
            </a:r>
            <a:r>
              <a:rPr lang="en-CA" dirty="0" smtClean="0">
                <a:latin typeface="Franklin Gothic Medium" panose="020B0603020102020204" pitchFamily="34" charset="0"/>
              </a:rPr>
              <a:t>? </a:t>
            </a:r>
          </a:p>
          <a:p>
            <a:r>
              <a:rPr lang="en-CA" dirty="0" smtClean="0">
                <a:latin typeface="Franklin Gothic Medium" panose="020B0603020102020204" pitchFamily="34" charset="0"/>
              </a:rPr>
              <a:t>If </a:t>
            </a:r>
            <a:r>
              <a:rPr lang="en-CA" dirty="0">
                <a:latin typeface="Franklin Gothic Medium" panose="020B0603020102020204" pitchFamily="34" charset="0"/>
              </a:rPr>
              <a:t>they are, the Board is required to provide those reports to the </a:t>
            </a:r>
            <a:r>
              <a:rPr lang="en-CA" dirty="0" err="1">
                <a:latin typeface="Franklin Gothic Medium" panose="020B0603020102020204" pitchFamily="34" charset="0"/>
              </a:rPr>
              <a:t>JHSCs</a:t>
            </a:r>
            <a:r>
              <a:rPr lang="en-CA" dirty="0">
                <a:latin typeface="Franklin Gothic Medium" panose="020B0603020102020204" pitchFamily="34" charset="0"/>
              </a:rPr>
              <a:t> or Designated Worker Members. </a:t>
            </a:r>
          </a:p>
          <a:p>
            <a:r>
              <a:rPr lang="en-CA" dirty="0" smtClean="0">
                <a:latin typeface="Franklin Gothic Medium" panose="020B0603020102020204" pitchFamily="34" charset="0"/>
              </a:rPr>
              <a:t>Found that safe school reports are </a:t>
            </a:r>
            <a:r>
              <a:rPr lang="en-CA" dirty="0" smtClean="0">
                <a:latin typeface="Franklin Gothic Medium" panose="020B0603020102020204" pitchFamily="34" charset="0"/>
              </a:rPr>
              <a:t>not necessarily such reports; </a:t>
            </a:r>
            <a:r>
              <a:rPr lang="en-CA" dirty="0" smtClean="0">
                <a:latin typeface="Franklin Gothic Medium" panose="020B0603020102020204" pitchFamily="34" charset="0"/>
              </a:rPr>
              <a:t>however, if the assessment finds a potential risk of workplace violence, the content of that report falls under </a:t>
            </a:r>
            <a:r>
              <a:rPr lang="en-CA" i="1" dirty="0" err="1" smtClean="0">
                <a:latin typeface="Franklin Gothic Medium" panose="020B0603020102020204" pitchFamily="34" charset="0"/>
              </a:rPr>
              <a:t>OHSA</a:t>
            </a:r>
            <a:endParaRPr lang="en-CA" dirty="0">
              <a:latin typeface="Franklin Gothic Medium" panose="020B0603020102020204" pitchFamily="34" charset="0"/>
            </a:endParaRPr>
          </a:p>
        </p:txBody>
      </p:sp>
      <p:sp>
        <p:nvSpPr>
          <p:cNvPr id="3" name="Title 2"/>
          <p:cNvSpPr>
            <a:spLocks noGrp="1"/>
          </p:cNvSpPr>
          <p:nvPr>
            <p:ph type="title"/>
          </p:nvPr>
        </p:nvSpPr>
        <p:spPr/>
        <p:txBody>
          <a:bodyPr>
            <a:normAutofit/>
          </a:bodyPr>
          <a:lstStyle/>
          <a:p>
            <a:r>
              <a:rPr lang="en-CA" dirty="0" smtClean="0"/>
              <a:t>Arbitrator </a:t>
            </a:r>
            <a:r>
              <a:rPr lang="en-CA" dirty="0" err="1" smtClean="0"/>
              <a:t>Parmar’s</a:t>
            </a:r>
            <a:r>
              <a:rPr lang="en-CA" dirty="0" smtClean="0"/>
              <a:t> Decision </a:t>
            </a:r>
            <a:r>
              <a:rPr lang="en-CA" dirty="0"/>
              <a:t>#</a:t>
            </a:r>
            <a:r>
              <a:rPr lang="en-CA" dirty="0" smtClean="0"/>
              <a:t>1</a:t>
            </a:r>
            <a:endParaRPr lang="en-CA" dirty="0"/>
          </a:p>
        </p:txBody>
      </p:sp>
    </p:spTree>
    <p:extLst>
      <p:ext uri="{BB962C8B-B14F-4D97-AF65-F5344CB8AC3E}">
        <p14:creationId xmlns:p14="http://schemas.microsoft.com/office/powerpoint/2010/main" val="243213982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sz="2000" i="1" dirty="0">
                <a:latin typeface="Franklin Gothic Medium" panose="020B0603020102020204" pitchFamily="34" charset="0"/>
              </a:rPr>
              <a:t>Toronto Catholic District School Board v Ontario English Catholic Teachers Association</a:t>
            </a:r>
            <a:r>
              <a:rPr lang="en-US" sz="2000" dirty="0">
                <a:latin typeface="Franklin Gothic Medium" panose="020B0603020102020204" pitchFamily="34" charset="0"/>
              </a:rPr>
              <a:t>, 2019 </a:t>
            </a:r>
            <a:r>
              <a:rPr lang="en-US" sz="2000" dirty="0" err="1">
                <a:latin typeface="Franklin Gothic Medium" panose="020B0603020102020204" pitchFamily="34" charset="0"/>
              </a:rPr>
              <a:t>CanLII</a:t>
            </a:r>
            <a:r>
              <a:rPr lang="en-US" sz="2000" dirty="0">
                <a:latin typeface="Franklin Gothic Medium" panose="020B0603020102020204" pitchFamily="34" charset="0"/>
              </a:rPr>
              <a:t> </a:t>
            </a:r>
            <a:r>
              <a:rPr lang="en-US" sz="2000" dirty="0" smtClean="0">
                <a:latin typeface="Franklin Gothic Medium" panose="020B0603020102020204" pitchFamily="34" charset="0"/>
              </a:rPr>
              <a:t>40328</a:t>
            </a:r>
          </a:p>
          <a:p>
            <a:pPr lvl="1"/>
            <a:r>
              <a:rPr lang="en-US" sz="1600" dirty="0" smtClean="0">
                <a:solidFill>
                  <a:schemeClr val="tx1">
                    <a:lumMod val="75000"/>
                    <a:lumOff val="25000"/>
                  </a:schemeClr>
                </a:solidFill>
                <a:latin typeface="Franklin Gothic Medium" panose="020B0603020102020204" pitchFamily="34" charset="0"/>
              </a:rPr>
              <a:t>Relevant </a:t>
            </a:r>
            <a:r>
              <a:rPr lang="en-CA" sz="1600" i="1" dirty="0">
                <a:solidFill>
                  <a:schemeClr val="tx1">
                    <a:lumMod val="75000"/>
                    <a:lumOff val="25000"/>
                  </a:schemeClr>
                </a:solidFill>
                <a:latin typeface="Franklin Gothic Medium" panose="020B0603020102020204" pitchFamily="34" charset="0"/>
              </a:rPr>
              <a:t>Municipal Freedom of Information and Protection of Privacy Act</a:t>
            </a:r>
            <a:r>
              <a:rPr lang="en-CA" sz="1600" dirty="0">
                <a:solidFill>
                  <a:schemeClr val="tx1">
                    <a:lumMod val="75000"/>
                    <a:lumOff val="25000"/>
                  </a:schemeClr>
                </a:solidFill>
                <a:latin typeface="Franklin Gothic Medium" panose="020B0603020102020204" pitchFamily="34" charset="0"/>
              </a:rPr>
              <a:t> </a:t>
            </a:r>
            <a:r>
              <a:rPr lang="en-CA" sz="1600" dirty="0" smtClean="0">
                <a:solidFill>
                  <a:schemeClr val="tx1">
                    <a:lumMod val="75000"/>
                    <a:lumOff val="25000"/>
                  </a:schemeClr>
                </a:solidFill>
                <a:latin typeface="Franklin Gothic Medium" panose="020B0603020102020204" pitchFamily="34" charset="0"/>
              </a:rPr>
              <a:t>provisions: </a:t>
            </a:r>
            <a:r>
              <a:rPr lang="en-CA" sz="1600" dirty="0">
                <a:solidFill>
                  <a:schemeClr val="tx1">
                    <a:lumMod val="75000"/>
                    <a:lumOff val="25000"/>
                  </a:schemeClr>
                </a:solidFill>
                <a:latin typeface="Franklin Gothic Medium" panose="020B0603020102020204" pitchFamily="34" charset="0"/>
              </a:rPr>
              <a:t>32 (c), (d), and (e) </a:t>
            </a:r>
            <a:endParaRPr lang="en-US" sz="1600" dirty="0" smtClean="0">
              <a:solidFill>
                <a:schemeClr val="tx1">
                  <a:lumMod val="75000"/>
                  <a:lumOff val="25000"/>
                </a:schemeClr>
              </a:solidFill>
              <a:latin typeface="Franklin Gothic Medium" panose="020B0603020102020204" pitchFamily="34" charset="0"/>
            </a:endParaRPr>
          </a:p>
          <a:p>
            <a:r>
              <a:rPr lang="en-US" dirty="0" smtClean="0">
                <a:latin typeface="Franklin Gothic Medium" panose="020B0603020102020204" pitchFamily="34" charset="0"/>
              </a:rPr>
              <a:t>What identifying personal information can the Board redact from a student safety plan if it is provided to the </a:t>
            </a:r>
            <a:r>
              <a:rPr lang="en-US" dirty="0" err="1" smtClean="0">
                <a:latin typeface="Franklin Gothic Medium" panose="020B0603020102020204" pitchFamily="34" charset="0"/>
              </a:rPr>
              <a:t>JHSC</a:t>
            </a:r>
            <a:r>
              <a:rPr lang="en-US" dirty="0" smtClean="0">
                <a:latin typeface="Franklin Gothic Medium" panose="020B0603020102020204" pitchFamily="34" charset="0"/>
              </a:rPr>
              <a:t>?</a:t>
            </a:r>
          </a:p>
          <a:p>
            <a:r>
              <a:rPr lang="en-US" dirty="0" smtClean="0">
                <a:latin typeface="Franklin Gothic Medium" panose="020B0603020102020204" pitchFamily="34" charset="0"/>
              </a:rPr>
              <a:t>Can only redact the following information:</a:t>
            </a:r>
          </a:p>
          <a:p>
            <a:pPr lvl="1"/>
            <a:r>
              <a:rPr lang="en-CA" sz="1600" dirty="0">
                <a:solidFill>
                  <a:schemeClr val="tx1">
                    <a:lumMod val="75000"/>
                    <a:lumOff val="25000"/>
                  </a:schemeClr>
                </a:solidFill>
                <a:latin typeface="Franklin Gothic Medium" panose="020B0603020102020204" pitchFamily="34" charset="0"/>
              </a:rPr>
              <a:t>Student name and </a:t>
            </a:r>
            <a:r>
              <a:rPr lang="en-CA" sz="1600" dirty="0" err="1">
                <a:solidFill>
                  <a:schemeClr val="tx1">
                    <a:lumMod val="75000"/>
                    <a:lumOff val="25000"/>
                  </a:schemeClr>
                </a:solidFill>
                <a:latin typeface="Franklin Gothic Medium" panose="020B0603020102020204" pitchFamily="34" charset="0"/>
              </a:rPr>
              <a:t>OEN</a:t>
            </a:r>
            <a:r>
              <a:rPr lang="en-CA" sz="1600" dirty="0">
                <a:solidFill>
                  <a:schemeClr val="tx1">
                    <a:lumMod val="75000"/>
                    <a:lumOff val="25000"/>
                  </a:schemeClr>
                </a:solidFill>
                <a:latin typeface="Franklin Gothic Medium" panose="020B0603020102020204" pitchFamily="34" charset="0"/>
              </a:rPr>
              <a:t> (to be replaced with another identifying number) </a:t>
            </a:r>
          </a:p>
          <a:p>
            <a:pPr lvl="1"/>
            <a:r>
              <a:rPr lang="en-CA" sz="1600" dirty="0">
                <a:solidFill>
                  <a:schemeClr val="tx1">
                    <a:lumMod val="75000"/>
                    <a:lumOff val="25000"/>
                  </a:schemeClr>
                </a:solidFill>
                <a:latin typeface="Franklin Gothic Medium" panose="020B0603020102020204" pitchFamily="34" charset="0"/>
              </a:rPr>
              <a:t>Student photo</a:t>
            </a:r>
          </a:p>
          <a:p>
            <a:pPr lvl="1"/>
            <a:r>
              <a:rPr lang="en-CA" sz="1600" dirty="0">
                <a:solidFill>
                  <a:schemeClr val="tx1">
                    <a:lumMod val="75000"/>
                    <a:lumOff val="25000"/>
                  </a:schemeClr>
                </a:solidFill>
                <a:latin typeface="Franklin Gothic Medium" panose="020B0603020102020204" pitchFamily="34" charset="0"/>
              </a:rPr>
              <a:t>Student medical/psychiatric/educational history and curriculum programming</a:t>
            </a:r>
          </a:p>
          <a:p>
            <a:pPr lvl="1"/>
            <a:endParaRPr lang="en-US" dirty="0">
              <a:solidFill>
                <a:schemeClr val="tx1">
                  <a:lumMod val="75000"/>
                  <a:lumOff val="25000"/>
                </a:schemeClr>
              </a:solidFill>
              <a:latin typeface="Franklin Gothic Medium" panose="020B0603020102020204" pitchFamily="34" charset="0"/>
            </a:endParaRPr>
          </a:p>
          <a:p>
            <a:endParaRPr lang="en-CA" dirty="0">
              <a:latin typeface="Franklin Gothic Medium" panose="020B0603020102020204" pitchFamily="34" charset="0"/>
            </a:endParaRPr>
          </a:p>
        </p:txBody>
      </p:sp>
      <p:sp>
        <p:nvSpPr>
          <p:cNvPr id="3" name="Title 2"/>
          <p:cNvSpPr>
            <a:spLocks noGrp="1"/>
          </p:cNvSpPr>
          <p:nvPr>
            <p:ph type="title"/>
          </p:nvPr>
        </p:nvSpPr>
        <p:spPr/>
        <p:txBody>
          <a:bodyPr>
            <a:normAutofit/>
          </a:bodyPr>
          <a:lstStyle/>
          <a:p>
            <a:r>
              <a:rPr lang="en-CA" dirty="0" smtClean="0"/>
              <a:t>Arbitrator </a:t>
            </a:r>
            <a:r>
              <a:rPr lang="en-CA" dirty="0" err="1" smtClean="0"/>
              <a:t>Parmar’s</a:t>
            </a:r>
            <a:r>
              <a:rPr lang="en-CA" dirty="0" smtClean="0"/>
              <a:t> Decision #2</a:t>
            </a:r>
            <a:endParaRPr lang="en-CA" dirty="0"/>
          </a:p>
        </p:txBody>
      </p:sp>
    </p:spTree>
    <p:extLst>
      <p:ext uri="{BB962C8B-B14F-4D97-AF65-F5344CB8AC3E}">
        <p14:creationId xmlns:p14="http://schemas.microsoft.com/office/powerpoint/2010/main" val="178583245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56996"/>
            <a:ext cx="8286206" cy="3387011"/>
          </a:xfrm>
        </p:spPr>
        <p:txBody>
          <a:bodyPr/>
          <a:lstStyle/>
          <a:p>
            <a:pPr marL="0" indent="0">
              <a:buNone/>
            </a:pPr>
            <a:r>
              <a:rPr lang="en-US" sz="2000" i="1" dirty="0">
                <a:latin typeface="Franklin Gothic Medium" panose="020B0603020102020204" pitchFamily="34" charset="0"/>
              </a:rPr>
              <a:t>Toronto Catholic District School Board v Ontario English Catholic Teachers Association</a:t>
            </a:r>
            <a:r>
              <a:rPr lang="en-US" sz="2000" dirty="0">
                <a:latin typeface="Franklin Gothic Medium" panose="020B0603020102020204" pitchFamily="34" charset="0"/>
              </a:rPr>
              <a:t>, 2020 </a:t>
            </a:r>
            <a:r>
              <a:rPr lang="en-US" sz="2000" dirty="0" err="1">
                <a:latin typeface="Franklin Gothic Medium" panose="020B0603020102020204" pitchFamily="34" charset="0"/>
              </a:rPr>
              <a:t>CanLII</a:t>
            </a:r>
            <a:r>
              <a:rPr lang="en-US" sz="2000" dirty="0">
                <a:latin typeface="Franklin Gothic Medium" panose="020B0603020102020204" pitchFamily="34" charset="0"/>
              </a:rPr>
              <a:t> 12805</a:t>
            </a:r>
          </a:p>
          <a:p>
            <a:pPr marL="0" indent="0">
              <a:buNone/>
            </a:pPr>
            <a:endParaRPr lang="en-CA" dirty="0" smtClean="0">
              <a:latin typeface="Franklin Gothic Medium" panose="020B0603020102020204" pitchFamily="34" charset="0"/>
            </a:endParaRPr>
          </a:p>
          <a:p>
            <a:r>
              <a:rPr lang="en-CA" sz="2000" dirty="0" smtClean="0">
                <a:latin typeface="Franklin Gothic Medium" panose="020B0603020102020204" pitchFamily="34" charset="0"/>
              </a:rPr>
              <a:t>What documents </a:t>
            </a:r>
            <a:r>
              <a:rPr lang="en-CA" sz="2000" dirty="0" smtClean="0">
                <a:latin typeface="Franklin Gothic Medium" panose="020B0603020102020204" pitchFamily="34" charset="0"/>
              </a:rPr>
              <a:t>must </a:t>
            </a:r>
            <a:r>
              <a:rPr lang="en-CA" sz="2000" dirty="0" smtClean="0">
                <a:latin typeface="Franklin Gothic Medium" panose="020B0603020102020204" pitchFamily="34" charset="0"/>
              </a:rPr>
              <a:t>be produced to the </a:t>
            </a:r>
            <a:r>
              <a:rPr lang="en-CA" sz="2000" dirty="0" err="1" smtClean="0">
                <a:latin typeface="Franklin Gothic Medium" panose="020B0603020102020204" pitchFamily="34" charset="0"/>
              </a:rPr>
              <a:t>JHSC</a:t>
            </a:r>
            <a:r>
              <a:rPr lang="en-CA" sz="2000" dirty="0" smtClean="0">
                <a:latin typeface="Franklin Gothic Medium" panose="020B0603020102020204" pitchFamily="34" charset="0"/>
              </a:rPr>
              <a:t>?</a:t>
            </a:r>
          </a:p>
          <a:p>
            <a:pPr lvl="1"/>
            <a:r>
              <a:rPr lang="en-CA" sz="1600" dirty="0" smtClean="0">
                <a:solidFill>
                  <a:schemeClr val="tx1">
                    <a:lumMod val="75000"/>
                    <a:lumOff val="25000"/>
                  </a:schemeClr>
                </a:solidFill>
                <a:latin typeface="Franklin Gothic Medium" panose="020B0603020102020204" pitchFamily="34" charset="0"/>
              </a:rPr>
              <a:t>S</a:t>
            </a:r>
            <a:r>
              <a:rPr lang="en-CA" sz="1600" dirty="0" smtClean="0">
                <a:solidFill>
                  <a:schemeClr val="tx1">
                    <a:lumMod val="75000"/>
                    <a:lumOff val="25000"/>
                  </a:schemeClr>
                </a:solidFill>
                <a:latin typeface="Franklin Gothic Medium" panose="020B0603020102020204" pitchFamily="34" charset="0"/>
              </a:rPr>
              <a:t>. 25(2)(I) of the </a:t>
            </a:r>
            <a:r>
              <a:rPr lang="en-CA" sz="1600" i="1" dirty="0" err="1" smtClean="0">
                <a:solidFill>
                  <a:schemeClr val="tx1">
                    <a:lumMod val="75000"/>
                    <a:lumOff val="25000"/>
                  </a:schemeClr>
                </a:solidFill>
                <a:latin typeface="Franklin Gothic Medium" panose="020B0603020102020204" pitchFamily="34" charset="0"/>
              </a:rPr>
              <a:t>OHSA</a:t>
            </a:r>
            <a:endParaRPr lang="en-CA" sz="1600" i="1" dirty="0" smtClean="0">
              <a:solidFill>
                <a:schemeClr val="tx1">
                  <a:lumMod val="75000"/>
                  <a:lumOff val="25000"/>
                </a:schemeClr>
              </a:solidFill>
              <a:latin typeface="Franklin Gothic Medium" panose="020B0603020102020204" pitchFamily="34" charset="0"/>
            </a:endParaRPr>
          </a:p>
          <a:p>
            <a:pPr lvl="1"/>
            <a:r>
              <a:rPr lang="en-CA" sz="1600" dirty="0" smtClean="0">
                <a:solidFill>
                  <a:schemeClr val="tx1">
                    <a:lumMod val="75000"/>
                    <a:lumOff val="25000"/>
                  </a:schemeClr>
                </a:solidFill>
                <a:latin typeface="Franklin Gothic Medium" panose="020B0603020102020204" pitchFamily="34" charset="0"/>
              </a:rPr>
              <a:t>Case by case basis</a:t>
            </a:r>
            <a:endParaRPr lang="en-CA" sz="1600" dirty="0" smtClean="0">
              <a:solidFill>
                <a:schemeClr val="tx1">
                  <a:lumMod val="75000"/>
                  <a:lumOff val="25000"/>
                </a:schemeClr>
              </a:solidFill>
              <a:latin typeface="Franklin Gothic Medium" panose="020B0603020102020204" pitchFamily="34" charset="0"/>
            </a:endParaRPr>
          </a:p>
          <a:p>
            <a:pPr lvl="1"/>
            <a:r>
              <a:rPr lang="en-CA" sz="1600" dirty="0" smtClean="0">
                <a:solidFill>
                  <a:schemeClr val="tx1">
                    <a:lumMod val="75000"/>
                    <a:lumOff val="25000"/>
                  </a:schemeClr>
                </a:solidFill>
                <a:latin typeface="Franklin Gothic Medium" panose="020B0603020102020204" pitchFamily="34" charset="0"/>
              </a:rPr>
              <a:t>Does the document contain relevant information that may be used to identify or address a workplace health and safety issue</a:t>
            </a:r>
            <a:r>
              <a:rPr lang="en-CA" sz="1600" dirty="0" smtClean="0">
                <a:solidFill>
                  <a:schemeClr val="tx1">
                    <a:lumMod val="75000"/>
                    <a:lumOff val="25000"/>
                  </a:schemeClr>
                </a:solidFill>
                <a:latin typeface="Franklin Gothic Medium" panose="020B0603020102020204" pitchFamily="34" charset="0"/>
              </a:rPr>
              <a:t>?</a:t>
            </a:r>
          </a:p>
          <a:p>
            <a:pPr lvl="1"/>
            <a:r>
              <a:rPr lang="en-CA" sz="1600" dirty="0">
                <a:solidFill>
                  <a:schemeClr val="tx1">
                    <a:lumMod val="75000"/>
                    <a:lumOff val="25000"/>
                  </a:schemeClr>
                </a:solidFill>
                <a:latin typeface="Franklin Gothic Medium" panose="020B0603020102020204" pitchFamily="34" charset="0"/>
              </a:rPr>
              <a:t>Workplace violence investigation reports MUST be produced</a:t>
            </a:r>
          </a:p>
          <a:p>
            <a:pPr lvl="1"/>
            <a:endParaRPr lang="en-CA" sz="1600" dirty="0" smtClean="0">
              <a:solidFill>
                <a:schemeClr val="tx1">
                  <a:lumMod val="75000"/>
                  <a:lumOff val="25000"/>
                </a:schemeClr>
              </a:solidFill>
              <a:latin typeface="Franklin Gothic Medium" panose="020B0603020102020204" pitchFamily="34" charset="0"/>
            </a:endParaRPr>
          </a:p>
        </p:txBody>
      </p:sp>
      <p:sp>
        <p:nvSpPr>
          <p:cNvPr id="3" name="Title 2"/>
          <p:cNvSpPr>
            <a:spLocks noGrp="1"/>
          </p:cNvSpPr>
          <p:nvPr>
            <p:ph type="title"/>
          </p:nvPr>
        </p:nvSpPr>
        <p:spPr/>
        <p:txBody>
          <a:bodyPr>
            <a:normAutofit/>
          </a:bodyPr>
          <a:lstStyle/>
          <a:p>
            <a:r>
              <a:rPr lang="en-CA" dirty="0" smtClean="0"/>
              <a:t>Arbitrator </a:t>
            </a:r>
            <a:r>
              <a:rPr lang="en-CA" dirty="0" err="1" smtClean="0"/>
              <a:t>Parmar’s</a:t>
            </a:r>
            <a:r>
              <a:rPr lang="en-CA" dirty="0" smtClean="0"/>
              <a:t> Decision #3</a:t>
            </a:r>
            <a:endParaRPr lang="en-CA" dirty="0"/>
          </a:p>
        </p:txBody>
      </p:sp>
    </p:spTree>
    <p:extLst>
      <p:ext uri="{BB962C8B-B14F-4D97-AF65-F5344CB8AC3E}">
        <p14:creationId xmlns:p14="http://schemas.microsoft.com/office/powerpoint/2010/main" val="149267088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54358"/>
            <a:ext cx="8286206" cy="569167"/>
          </a:xfrm>
        </p:spPr>
        <p:txBody>
          <a:bodyPr/>
          <a:lstStyle/>
          <a:p>
            <a:pPr marL="0" indent="0">
              <a:buNone/>
            </a:pPr>
            <a:r>
              <a:rPr lang="en-US" i="1" dirty="0">
                <a:latin typeface="Franklin Gothic Medium" panose="020B0603020102020204" pitchFamily="34" charset="0"/>
              </a:rPr>
              <a:t>Toronto Catholic District School Board v Ontario English Catholic Teachers Association</a:t>
            </a:r>
            <a:r>
              <a:rPr lang="en-US" dirty="0">
                <a:latin typeface="Franklin Gothic Medium" panose="020B0603020102020204" pitchFamily="34" charset="0"/>
              </a:rPr>
              <a:t>, 2020 </a:t>
            </a:r>
            <a:r>
              <a:rPr lang="en-US" dirty="0" err="1">
                <a:latin typeface="Franklin Gothic Medium" panose="020B0603020102020204" pitchFamily="34" charset="0"/>
              </a:rPr>
              <a:t>CanLII</a:t>
            </a:r>
            <a:r>
              <a:rPr lang="en-US" dirty="0">
                <a:latin typeface="Franklin Gothic Medium" panose="020B0603020102020204" pitchFamily="34" charset="0"/>
              </a:rPr>
              <a:t> </a:t>
            </a:r>
            <a:r>
              <a:rPr lang="en-US" dirty="0" smtClean="0">
                <a:latin typeface="Franklin Gothic Medium" panose="020B0603020102020204" pitchFamily="34" charset="0"/>
              </a:rPr>
              <a:t>12805</a:t>
            </a:r>
            <a:endParaRPr lang="en-US" dirty="0">
              <a:latin typeface="Franklin Gothic Medium" panose="020B0603020102020204" pitchFamily="34" charset="0"/>
            </a:endParaRPr>
          </a:p>
        </p:txBody>
      </p:sp>
      <p:sp>
        <p:nvSpPr>
          <p:cNvPr id="3" name="Title 2"/>
          <p:cNvSpPr>
            <a:spLocks noGrp="1"/>
          </p:cNvSpPr>
          <p:nvPr>
            <p:ph type="title"/>
          </p:nvPr>
        </p:nvSpPr>
        <p:spPr/>
        <p:txBody>
          <a:bodyPr>
            <a:normAutofit/>
          </a:bodyPr>
          <a:lstStyle/>
          <a:p>
            <a:r>
              <a:rPr lang="en-CA" dirty="0" smtClean="0"/>
              <a:t>Arbitrator </a:t>
            </a:r>
            <a:r>
              <a:rPr lang="en-CA" dirty="0" err="1" smtClean="0"/>
              <a:t>Parmar’s</a:t>
            </a:r>
            <a:r>
              <a:rPr lang="en-CA" dirty="0" smtClean="0"/>
              <a:t> Decision #3, cont’d</a:t>
            </a:r>
            <a:endParaRPr lang="en-CA" dirty="0"/>
          </a:p>
        </p:txBody>
      </p:sp>
      <p:sp>
        <p:nvSpPr>
          <p:cNvPr id="4" name="Content Placeholder 5"/>
          <p:cNvSpPr>
            <a:spLocks noGrp="1"/>
          </p:cNvSpPr>
          <p:nvPr/>
        </p:nvSpPr>
        <p:spPr>
          <a:xfrm>
            <a:off x="405652" y="1705740"/>
            <a:ext cx="8389302" cy="2996892"/>
          </a:xfrm>
          <a:prstGeom prst="rect">
            <a:avLst/>
          </a:prstGeom>
        </p:spPr>
        <p:txBody>
          <a:bodyPr numCol="2">
            <a:noAutofit/>
          </a:bodyPr>
          <a:lstStyle>
            <a:lvl1pPr marL="342900" indent="-342900" algn="l" defTabSz="914400" rtl="0" eaLnBrk="1" latinLnBrk="0" hangingPunct="1">
              <a:spcBef>
                <a:spcPct val="20000"/>
              </a:spcBef>
              <a:buFont typeface="Arial" pitchFamily="34" charset="0"/>
              <a:buNone/>
              <a:defRPr sz="2400" kern="1200" baseline="0">
                <a:solidFill>
                  <a:schemeClr val="tx1">
                    <a:lumMod val="75000"/>
                    <a:lumOff val="25000"/>
                  </a:schemeClr>
                </a:solidFill>
                <a:latin typeface="Arial" pitchFamily="34" charset="0"/>
                <a:ea typeface="Tahoma" pitchFamily="34" charset="0"/>
                <a:cs typeface="Arial" pitchFamily="34" charset="0"/>
              </a:defRPr>
            </a:lvl1pPr>
            <a:lvl2pPr marL="742950" indent="-285750" algn="l" defTabSz="914400" rtl="0" eaLnBrk="1" latinLnBrk="0" hangingPunct="1">
              <a:spcBef>
                <a:spcPct val="20000"/>
              </a:spcBef>
              <a:buFont typeface="Arial" pitchFamily="34" charset="0"/>
              <a:buChar char="–"/>
              <a:defRPr sz="2000" kern="1200">
                <a:solidFill>
                  <a:srgbClr val="292929"/>
                </a:solidFill>
                <a:latin typeface="Arial" pitchFamily="34" charset="0"/>
                <a:ea typeface="Tahoma" pitchFamily="34" charset="0"/>
                <a:cs typeface="Arial" pitchFamily="34" charset="0"/>
              </a:defRPr>
            </a:lvl2pPr>
            <a:lvl3pPr marL="1143000" indent="-228600" algn="l" defTabSz="914400" rtl="0" eaLnBrk="1" latinLnBrk="0" hangingPunct="1">
              <a:spcBef>
                <a:spcPct val="20000"/>
              </a:spcBef>
              <a:buFont typeface="Arial" pitchFamily="34" charset="0"/>
              <a:buChar char="•"/>
              <a:defRPr sz="1800" kern="1200">
                <a:solidFill>
                  <a:srgbClr val="292929"/>
                </a:solidFill>
                <a:latin typeface="Arial" pitchFamily="34" charset="0"/>
                <a:ea typeface="Tahoma" pitchFamily="34" charset="0"/>
                <a:cs typeface="Arial" pitchFamily="34" charset="0"/>
              </a:defRPr>
            </a:lvl3pPr>
            <a:lvl4pPr marL="1600200" indent="-228600" algn="l" defTabSz="914400" rtl="0" eaLnBrk="1" latinLnBrk="0" hangingPunct="1">
              <a:spcBef>
                <a:spcPct val="20000"/>
              </a:spcBef>
              <a:buFont typeface="Arial" pitchFamily="34" charset="0"/>
              <a:buChar char="–"/>
              <a:defRPr sz="1600" kern="1200">
                <a:solidFill>
                  <a:srgbClr val="292929"/>
                </a:solidFill>
                <a:latin typeface="Arial" pitchFamily="34" charset="0"/>
                <a:ea typeface="Tahoma" pitchFamily="34" charset="0"/>
                <a:cs typeface="Arial" pitchFamily="34" charset="0"/>
              </a:defRPr>
            </a:lvl4pPr>
            <a:lvl5pPr marL="2057400" indent="-228600" algn="l" defTabSz="914400" rtl="0" eaLnBrk="1" latinLnBrk="0" hangingPunct="1">
              <a:spcBef>
                <a:spcPct val="20000"/>
              </a:spcBef>
              <a:buFont typeface="Arial" pitchFamily="34" charset="0"/>
              <a:buChar char="»"/>
              <a:defRPr sz="1600" kern="1200">
                <a:solidFill>
                  <a:srgbClr val="292929"/>
                </a:solidFill>
                <a:latin typeface="Arial" pitchFamily="34" charset="0"/>
                <a:ea typeface="Tahom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r>
              <a:rPr lang="en-CA" sz="1400" b="1" dirty="0" smtClean="0">
                <a:latin typeface="Franklin Gothic Medium" panose="020B0603020102020204" pitchFamily="34" charset="0"/>
              </a:rPr>
              <a:t>May </a:t>
            </a:r>
            <a:r>
              <a:rPr lang="en-CA" sz="1400" b="1" dirty="0" smtClean="0">
                <a:latin typeface="Franklin Gothic Medium" panose="020B0603020102020204" pitchFamily="34" charset="0"/>
              </a:rPr>
              <a:t>need to be </a:t>
            </a:r>
            <a:r>
              <a:rPr lang="en-CA" sz="1400" b="1" dirty="0" smtClean="0">
                <a:latin typeface="Franklin Gothic Medium" panose="020B0603020102020204" pitchFamily="34" charset="0"/>
              </a:rPr>
              <a:t>produced:</a:t>
            </a:r>
          </a:p>
          <a:p>
            <a:pPr marL="285750" lvl="0" indent="-285750">
              <a:buFont typeface="Arial" panose="020B0604020202020204" pitchFamily="34" charset="0"/>
              <a:buChar char="•"/>
            </a:pPr>
            <a:r>
              <a:rPr lang="en-CA" sz="1400" dirty="0" smtClean="0">
                <a:latin typeface="Franklin Gothic Medium" panose="020B0603020102020204" pitchFamily="34" charset="0"/>
              </a:rPr>
              <a:t>Behavioral </a:t>
            </a:r>
            <a:r>
              <a:rPr lang="en-CA" sz="1400" dirty="0">
                <a:latin typeface="Franklin Gothic Medium" panose="020B0603020102020204" pitchFamily="34" charset="0"/>
              </a:rPr>
              <a:t>support plans</a:t>
            </a:r>
          </a:p>
          <a:p>
            <a:pPr marL="285750" lvl="0" indent="-285750">
              <a:buFont typeface="Arial" panose="020B0604020202020204" pitchFamily="34" charset="0"/>
              <a:buChar char="•"/>
            </a:pPr>
            <a:r>
              <a:rPr lang="en-CA" sz="1400" dirty="0">
                <a:latin typeface="Franklin Gothic Medium" panose="020B0603020102020204" pitchFamily="34" charset="0"/>
              </a:rPr>
              <a:t>Threat assessments</a:t>
            </a:r>
          </a:p>
          <a:p>
            <a:pPr marL="285750" lvl="0" indent="-285750">
              <a:buFont typeface="Arial" panose="020B0604020202020204" pitchFamily="34" charset="0"/>
              <a:buChar char="•"/>
            </a:pPr>
            <a:r>
              <a:rPr lang="en-CA" sz="1400" dirty="0">
                <a:latin typeface="Franklin Gothic Medium" panose="020B0603020102020204" pitchFamily="34" charset="0"/>
              </a:rPr>
              <a:t>Principal’s investigation report regarding suspension/expulsion</a:t>
            </a:r>
          </a:p>
          <a:p>
            <a:pPr marL="285750" lvl="0" indent="-285750">
              <a:buFont typeface="Arial" panose="020B0604020202020204" pitchFamily="34" charset="0"/>
              <a:buChar char="•"/>
            </a:pPr>
            <a:r>
              <a:rPr lang="en-CA" sz="1400" dirty="0" smtClean="0">
                <a:latin typeface="Franklin Gothic Medium" panose="020B0603020102020204" pitchFamily="34" charset="0"/>
              </a:rPr>
              <a:t>Student progressive </a:t>
            </a:r>
            <a:r>
              <a:rPr lang="en-CA" sz="1400" dirty="0">
                <a:latin typeface="Franklin Gothic Medium" panose="020B0603020102020204" pitchFamily="34" charset="0"/>
              </a:rPr>
              <a:t>discipline logs </a:t>
            </a:r>
          </a:p>
          <a:p>
            <a:pPr marL="285750" lvl="0" indent="-285750">
              <a:buFont typeface="Arial" panose="020B0604020202020204" pitchFamily="34" charset="0"/>
              <a:buChar char="•"/>
            </a:pPr>
            <a:r>
              <a:rPr lang="en-CA" sz="1400" dirty="0">
                <a:latin typeface="Franklin Gothic Medium" panose="020B0603020102020204" pitchFamily="34" charset="0"/>
              </a:rPr>
              <a:t>Case conference forms created </a:t>
            </a:r>
            <a:r>
              <a:rPr lang="en-CA" sz="1400" dirty="0" smtClean="0">
                <a:latin typeface="Franklin Gothic Medium" panose="020B0603020102020204" pitchFamily="34" charset="0"/>
              </a:rPr>
              <a:t>to </a:t>
            </a:r>
            <a:r>
              <a:rPr lang="en-CA" sz="1400" dirty="0">
                <a:latin typeface="Franklin Gothic Medium" panose="020B0603020102020204" pitchFamily="34" charset="0"/>
              </a:rPr>
              <a:t>discuss a student’s progress or other concerns</a:t>
            </a:r>
          </a:p>
          <a:p>
            <a:pPr marL="285750" lvl="0" indent="-285750">
              <a:buFont typeface="Arial" panose="020B0604020202020204" pitchFamily="34" charset="0"/>
              <a:buChar char="•"/>
            </a:pPr>
            <a:r>
              <a:rPr lang="en-CA" sz="1400" dirty="0">
                <a:latin typeface="Franklin Gothic Medium" panose="020B0603020102020204" pitchFamily="34" charset="0"/>
              </a:rPr>
              <a:t>School based support learning team form created </a:t>
            </a:r>
            <a:r>
              <a:rPr lang="en-CA" sz="1400" dirty="0" smtClean="0">
                <a:latin typeface="Franklin Gothic Medium" panose="020B0603020102020204" pitchFamily="34" charset="0"/>
              </a:rPr>
              <a:t>to </a:t>
            </a:r>
            <a:r>
              <a:rPr lang="en-CA" sz="1400" dirty="0">
                <a:latin typeface="Franklin Gothic Medium" panose="020B0603020102020204" pitchFamily="34" charset="0"/>
              </a:rPr>
              <a:t>investigate </a:t>
            </a:r>
            <a:r>
              <a:rPr lang="en-CA" sz="1400" dirty="0" smtClean="0">
                <a:latin typeface="Franklin Gothic Medium" panose="020B0603020102020204" pitchFamily="34" charset="0"/>
              </a:rPr>
              <a:t>exceptionality </a:t>
            </a:r>
            <a:r>
              <a:rPr lang="en-CA" sz="1400" dirty="0">
                <a:latin typeface="Franklin Gothic Medium" panose="020B0603020102020204" pitchFamily="34" charset="0"/>
              </a:rPr>
              <a:t>or provision of other in-depth services</a:t>
            </a:r>
          </a:p>
          <a:p>
            <a:pPr marL="285750" lvl="0" indent="-285750">
              <a:buFont typeface="Arial" panose="020B0604020202020204" pitchFamily="34" charset="0"/>
              <a:buChar char="•"/>
            </a:pPr>
            <a:r>
              <a:rPr lang="en-CA" sz="1400" dirty="0">
                <a:latin typeface="Franklin Gothic Medium" panose="020B0603020102020204" pitchFamily="34" charset="0"/>
              </a:rPr>
              <a:t>Demission packages for expelled students</a:t>
            </a:r>
          </a:p>
          <a:p>
            <a:pPr marL="457200" lvl="1" indent="0">
              <a:buNone/>
            </a:pPr>
            <a:r>
              <a:rPr lang="en-US" sz="1400" b="1" dirty="0" smtClean="0">
                <a:solidFill>
                  <a:schemeClr val="tx1">
                    <a:lumMod val="75000"/>
                    <a:lumOff val="25000"/>
                  </a:schemeClr>
                </a:solidFill>
                <a:latin typeface="Franklin Gothic Medium" panose="020B0603020102020204" pitchFamily="34" charset="0"/>
              </a:rPr>
              <a:t>Do </a:t>
            </a:r>
            <a:r>
              <a:rPr lang="en-US" sz="1400" b="1" u="sng" dirty="0" smtClean="0">
                <a:solidFill>
                  <a:schemeClr val="tx1">
                    <a:lumMod val="75000"/>
                    <a:lumOff val="25000"/>
                  </a:schemeClr>
                </a:solidFill>
                <a:latin typeface="Franklin Gothic Medium" panose="020B0603020102020204" pitchFamily="34" charset="0"/>
              </a:rPr>
              <a:t>not</a:t>
            </a:r>
            <a:r>
              <a:rPr lang="en-US" sz="1400" b="1" dirty="0" smtClean="0">
                <a:solidFill>
                  <a:schemeClr val="tx1">
                    <a:lumMod val="75000"/>
                    <a:lumOff val="25000"/>
                  </a:schemeClr>
                </a:solidFill>
                <a:latin typeface="Franklin Gothic Medium" panose="020B0603020102020204" pitchFamily="34" charset="0"/>
              </a:rPr>
              <a:t> need to be produced:</a:t>
            </a:r>
          </a:p>
          <a:p>
            <a:pPr lvl="1">
              <a:buFont typeface="Arial" panose="020B0604020202020204" pitchFamily="34" charset="0"/>
              <a:buChar char="•"/>
            </a:pPr>
            <a:r>
              <a:rPr lang="en-US" sz="1400" dirty="0" smtClean="0">
                <a:solidFill>
                  <a:schemeClr val="tx1">
                    <a:lumMod val="75000"/>
                    <a:lumOff val="25000"/>
                  </a:schemeClr>
                </a:solidFill>
                <a:latin typeface="Franklin Gothic Medium" panose="020B0603020102020204" pitchFamily="34" charset="0"/>
              </a:rPr>
              <a:t>Reporting </a:t>
            </a:r>
            <a:r>
              <a:rPr lang="en-US" sz="1400" dirty="0">
                <a:solidFill>
                  <a:schemeClr val="tx1">
                    <a:lumMod val="75000"/>
                    <a:lumOff val="25000"/>
                  </a:schemeClr>
                </a:solidFill>
                <a:latin typeface="Franklin Gothic Medium" panose="020B0603020102020204" pitchFamily="34" charset="0"/>
              </a:rPr>
              <a:t>forms regarding activities that could lead to suspension or expulsion (s. 300.2 of Education Act)</a:t>
            </a:r>
          </a:p>
          <a:p>
            <a:pPr lvl="1">
              <a:buFont typeface="Arial" panose="020B0604020202020204" pitchFamily="34" charset="0"/>
              <a:buChar char="•"/>
            </a:pPr>
            <a:r>
              <a:rPr lang="en-US" sz="1400" dirty="0" smtClean="0">
                <a:solidFill>
                  <a:schemeClr val="tx1">
                    <a:lumMod val="75000"/>
                    <a:lumOff val="25000"/>
                  </a:schemeClr>
                </a:solidFill>
                <a:latin typeface="Franklin Gothic Medium" panose="020B0603020102020204" pitchFamily="34" charset="0"/>
              </a:rPr>
              <a:t>Reintegration </a:t>
            </a:r>
            <a:r>
              <a:rPr lang="en-US" sz="1400" dirty="0">
                <a:solidFill>
                  <a:schemeClr val="tx1">
                    <a:lumMod val="75000"/>
                    <a:lumOff val="25000"/>
                  </a:schemeClr>
                </a:solidFill>
                <a:latin typeface="Franklin Gothic Medium" panose="020B0603020102020204" pitchFamily="34" charset="0"/>
              </a:rPr>
              <a:t>agreements for suspended students</a:t>
            </a:r>
          </a:p>
          <a:p>
            <a:pPr lvl="1">
              <a:buFont typeface="Arial" panose="020B0604020202020204" pitchFamily="34" charset="0"/>
              <a:buChar char="•"/>
            </a:pPr>
            <a:r>
              <a:rPr lang="en-US" sz="1400" dirty="0" smtClean="0">
                <a:solidFill>
                  <a:schemeClr val="tx1">
                    <a:lumMod val="75000"/>
                    <a:lumOff val="25000"/>
                  </a:schemeClr>
                </a:solidFill>
                <a:latin typeface="Franklin Gothic Medium" panose="020B0603020102020204" pitchFamily="34" charset="0"/>
              </a:rPr>
              <a:t>Risk </a:t>
            </a:r>
            <a:r>
              <a:rPr lang="en-US" sz="1400" dirty="0">
                <a:solidFill>
                  <a:schemeClr val="tx1">
                    <a:lumMod val="75000"/>
                    <a:lumOff val="25000"/>
                  </a:schemeClr>
                </a:solidFill>
                <a:latin typeface="Franklin Gothic Medium" panose="020B0603020102020204" pitchFamily="34" charset="0"/>
              </a:rPr>
              <a:t>reviews completed by a mental health </a:t>
            </a:r>
            <a:r>
              <a:rPr lang="en-US" sz="1400" dirty="0" smtClean="0">
                <a:solidFill>
                  <a:schemeClr val="tx1">
                    <a:lumMod val="75000"/>
                    <a:lumOff val="25000"/>
                  </a:schemeClr>
                </a:solidFill>
                <a:latin typeface="Franklin Gothic Medium" panose="020B0603020102020204" pitchFamily="34" charset="0"/>
              </a:rPr>
              <a:t>professional</a:t>
            </a:r>
            <a:endParaRPr lang="en-US" sz="1400" dirty="0">
              <a:solidFill>
                <a:schemeClr val="tx1">
                  <a:lumMod val="75000"/>
                  <a:lumOff val="25000"/>
                </a:schemeClr>
              </a:solidFill>
              <a:latin typeface="Franklin Gothic Medium" panose="020B0603020102020204" pitchFamily="34" charset="0"/>
            </a:endParaRPr>
          </a:p>
        </p:txBody>
      </p:sp>
    </p:spTree>
    <p:extLst>
      <p:ext uri="{BB962C8B-B14F-4D97-AF65-F5344CB8AC3E}">
        <p14:creationId xmlns:p14="http://schemas.microsoft.com/office/powerpoint/2010/main" val="397331350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56996"/>
            <a:ext cx="8286206" cy="3387011"/>
          </a:xfrm>
        </p:spPr>
        <p:txBody>
          <a:bodyPr/>
          <a:lstStyle/>
          <a:p>
            <a:pPr marL="0" indent="0">
              <a:buNone/>
            </a:pPr>
            <a:r>
              <a:rPr lang="en-US" i="1" dirty="0">
                <a:latin typeface="Franklin Gothic Medium" panose="020B0603020102020204" pitchFamily="34" charset="0"/>
              </a:rPr>
              <a:t>Ontario English Catholic Teachers’ Association v Ontario Catholic School Trustees’ Association</a:t>
            </a:r>
            <a:r>
              <a:rPr lang="en-US" dirty="0">
                <a:latin typeface="Franklin Gothic Medium" panose="020B0603020102020204" pitchFamily="34" charset="0"/>
              </a:rPr>
              <a:t>, 2022 </a:t>
            </a:r>
            <a:r>
              <a:rPr lang="en-US" dirty="0" err="1">
                <a:latin typeface="Franklin Gothic Medium" panose="020B0603020102020204" pitchFamily="34" charset="0"/>
              </a:rPr>
              <a:t>CanLII</a:t>
            </a:r>
            <a:r>
              <a:rPr lang="en-US" dirty="0">
                <a:latin typeface="Franklin Gothic Medium" panose="020B0603020102020204" pitchFamily="34" charset="0"/>
              </a:rPr>
              <a:t> 24927</a:t>
            </a:r>
          </a:p>
          <a:p>
            <a:pPr marL="0" indent="0">
              <a:buNone/>
            </a:pPr>
            <a:endParaRPr lang="en-CA" dirty="0" smtClean="0">
              <a:latin typeface="Franklin Gothic Medium" panose="020B0603020102020204" pitchFamily="34" charset="0"/>
            </a:endParaRPr>
          </a:p>
          <a:p>
            <a:r>
              <a:rPr lang="en-US" dirty="0" smtClean="0">
                <a:latin typeface="Franklin Gothic Medium" panose="020B0603020102020204" pitchFamily="34" charset="0"/>
              </a:rPr>
              <a:t>Members </a:t>
            </a:r>
            <a:r>
              <a:rPr lang="en-US" dirty="0">
                <a:latin typeface="Franklin Gothic Medium" panose="020B0603020102020204" pitchFamily="34" charset="0"/>
              </a:rPr>
              <a:t>of a </a:t>
            </a:r>
            <a:r>
              <a:rPr lang="en-US" dirty="0" err="1">
                <a:latin typeface="Franklin Gothic Medium" panose="020B0603020102020204" pitchFamily="34" charset="0"/>
              </a:rPr>
              <a:t>JHSC</a:t>
            </a:r>
            <a:r>
              <a:rPr lang="en-US" dirty="0">
                <a:latin typeface="Franklin Gothic Medium" panose="020B0603020102020204" pitchFamily="34" charset="0"/>
              </a:rPr>
              <a:t> are individually and collectively entitled to discretionary access to documents on the Online Reporting Tool, subject to appropriate </a:t>
            </a:r>
            <a:r>
              <a:rPr lang="en-US" dirty="0" smtClean="0">
                <a:latin typeface="Franklin Gothic Medium" panose="020B0603020102020204" pitchFamily="34" charset="0"/>
              </a:rPr>
              <a:t>redaction</a:t>
            </a:r>
          </a:p>
          <a:p>
            <a:r>
              <a:rPr lang="en-US" dirty="0" smtClean="0">
                <a:latin typeface="Franklin Gothic Medium" panose="020B0603020102020204" pitchFamily="34" charset="0"/>
              </a:rPr>
              <a:t>Following </a:t>
            </a:r>
            <a:r>
              <a:rPr lang="en-US" dirty="0">
                <a:latin typeface="Franklin Gothic Medium" panose="020B0603020102020204" pitchFamily="34" charset="0"/>
              </a:rPr>
              <a:t>documents as subject to disclosure through the Online Reporting </a:t>
            </a:r>
            <a:r>
              <a:rPr lang="en-US" dirty="0" smtClean="0">
                <a:latin typeface="Franklin Gothic Medium" panose="020B0603020102020204" pitchFamily="34" charset="0"/>
              </a:rPr>
              <a:t>Tool</a:t>
            </a:r>
          </a:p>
          <a:p>
            <a:pPr lvl="1"/>
            <a:r>
              <a:rPr lang="en-US" sz="1600" dirty="0" smtClean="0">
                <a:solidFill>
                  <a:schemeClr val="tx1">
                    <a:lumMod val="75000"/>
                    <a:lumOff val="25000"/>
                  </a:schemeClr>
                </a:solidFill>
                <a:latin typeface="Franklin Gothic Medium" panose="020B0603020102020204" pitchFamily="34" charset="0"/>
              </a:rPr>
              <a:t>Workplace </a:t>
            </a:r>
            <a:r>
              <a:rPr lang="en-US" sz="1600" dirty="0">
                <a:solidFill>
                  <a:schemeClr val="tx1">
                    <a:lumMod val="75000"/>
                    <a:lumOff val="25000"/>
                  </a:schemeClr>
                </a:solidFill>
                <a:latin typeface="Franklin Gothic Medium" panose="020B0603020102020204" pitchFamily="34" charset="0"/>
              </a:rPr>
              <a:t>Violence Risk Assessments</a:t>
            </a:r>
          </a:p>
          <a:p>
            <a:pPr lvl="1"/>
            <a:r>
              <a:rPr lang="en-US" sz="1600" dirty="0" smtClean="0">
                <a:solidFill>
                  <a:schemeClr val="tx1">
                    <a:lumMod val="75000"/>
                    <a:lumOff val="25000"/>
                  </a:schemeClr>
                </a:solidFill>
                <a:latin typeface="Franklin Gothic Medium" panose="020B0603020102020204" pitchFamily="34" charset="0"/>
              </a:rPr>
              <a:t>Employee’s </a:t>
            </a:r>
            <a:r>
              <a:rPr lang="en-US" sz="1600" dirty="0">
                <a:solidFill>
                  <a:schemeClr val="tx1">
                    <a:lumMod val="75000"/>
                    <a:lumOff val="25000"/>
                  </a:schemeClr>
                </a:solidFill>
                <a:latin typeface="Franklin Gothic Medium" panose="020B0603020102020204" pitchFamily="34" charset="0"/>
              </a:rPr>
              <a:t>Report of a Workplace Violent Incident</a:t>
            </a:r>
          </a:p>
          <a:p>
            <a:pPr lvl="1"/>
            <a:r>
              <a:rPr lang="en-US" sz="1600" dirty="0" smtClean="0">
                <a:solidFill>
                  <a:schemeClr val="tx1">
                    <a:lumMod val="75000"/>
                    <a:lumOff val="25000"/>
                  </a:schemeClr>
                </a:solidFill>
                <a:latin typeface="Franklin Gothic Medium" panose="020B0603020102020204" pitchFamily="34" charset="0"/>
              </a:rPr>
              <a:t>Supervisor’s </a:t>
            </a:r>
            <a:r>
              <a:rPr lang="en-US" sz="1600" dirty="0">
                <a:solidFill>
                  <a:schemeClr val="tx1">
                    <a:lumMod val="75000"/>
                    <a:lumOff val="25000"/>
                  </a:schemeClr>
                </a:solidFill>
                <a:latin typeface="Franklin Gothic Medium" panose="020B0603020102020204" pitchFamily="34" charset="0"/>
              </a:rPr>
              <a:t>Workplace Violent Incident Investigation Report</a:t>
            </a:r>
          </a:p>
          <a:p>
            <a:pPr lvl="1"/>
            <a:r>
              <a:rPr lang="en-US" sz="1600" dirty="0" smtClean="0">
                <a:solidFill>
                  <a:schemeClr val="tx1">
                    <a:lumMod val="75000"/>
                    <a:lumOff val="25000"/>
                  </a:schemeClr>
                </a:solidFill>
                <a:latin typeface="Franklin Gothic Medium" panose="020B0603020102020204" pitchFamily="34" charset="0"/>
              </a:rPr>
              <a:t>Supervisor’s  </a:t>
            </a:r>
            <a:r>
              <a:rPr lang="en-US" sz="1600" dirty="0">
                <a:solidFill>
                  <a:schemeClr val="tx1">
                    <a:lumMod val="75000"/>
                    <a:lumOff val="25000"/>
                  </a:schemeClr>
                </a:solidFill>
                <a:latin typeface="Franklin Gothic Medium" panose="020B0603020102020204" pitchFamily="34" charset="0"/>
              </a:rPr>
              <a:t>Accident Investigation Report</a:t>
            </a:r>
          </a:p>
          <a:p>
            <a:pPr lvl="1"/>
            <a:endParaRPr lang="en-US" dirty="0" smtClean="0">
              <a:solidFill>
                <a:schemeClr val="tx1">
                  <a:lumMod val="75000"/>
                  <a:lumOff val="25000"/>
                </a:schemeClr>
              </a:solidFill>
              <a:latin typeface="Franklin Gothic Medium" panose="020B0603020102020204" pitchFamily="34" charset="0"/>
            </a:endParaRPr>
          </a:p>
        </p:txBody>
      </p:sp>
      <p:sp>
        <p:nvSpPr>
          <p:cNvPr id="3" name="Title 2"/>
          <p:cNvSpPr>
            <a:spLocks noGrp="1"/>
          </p:cNvSpPr>
          <p:nvPr>
            <p:ph type="title"/>
          </p:nvPr>
        </p:nvSpPr>
        <p:spPr/>
        <p:txBody>
          <a:bodyPr>
            <a:normAutofit/>
          </a:bodyPr>
          <a:lstStyle/>
          <a:p>
            <a:r>
              <a:rPr lang="en-CA" dirty="0" smtClean="0"/>
              <a:t>Arbitrator Hayes Decision #1</a:t>
            </a:r>
            <a:endParaRPr lang="en-CA" dirty="0"/>
          </a:p>
        </p:txBody>
      </p:sp>
    </p:spTree>
    <p:extLst>
      <p:ext uri="{BB962C8B-B14F-4D97-AF65-F5344CB8AC3E}">
        <p14:creationId xmlns:p14="http://schemas.microsoft.com/office/powerpoint/2010/main" val="198137964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18848"/>
            <a:ext cx="8286206" cy="3906078"/>
          </a:xfrm>
        </p:spPr>
        <p:txBody>
          <a:bodyPr/>
          <a:lstStyle/>
          <a:p>
            <a:pPr marL="0" indent="0">
              <a:buNone/>
            </a:pPr>
            <a:r>
              <a:rPr lang="en-US" i="1" dirty="0">
                <a:latin typeface="Franklin Gothic Medium" panose="020B0603020102020204" pitchFamily="34" charset="0"/>
              </a:rPr>
              <a:t>Ontario English Catholic Teachers’ Association v Ontario Catholic School Trustees’ Association</a:t>
            </a:r>
            <a:r>
              <a:rPr lang="en-US" dirty="0">
                <a:latin typeface="Franklin Gothic Medium" panose="020B0603020102020204" pitchFamily="34" charset="0"/>
              </a:rPr>
              <a:t>, 2024 </a:t>
            </a:r>
            <a:r>
              <a:rPr lang="en-US" dirty="0" err="1">
                <a:latin typeface="Franklin Gothic Medium" panose="020B0603020102020204" pitchFamily="34" charset="0"/>
              </a:rPr>
              <a:t>CanLII</a:t>
            </a:r>
            <a:r>
              <a:rPr lang="en-US" dirty="0">
                <a:latin typeface="Franklin Gothic Medium" panose="020B0603020102020204" pitchFamily="34" charset="0"/>
              </a:rPr>
              <a:t> </a:t>
            </a:r>
            <a:r>
              <a:rPr lang="en-US" dirty="0" smtClean="0">
                <a:latin typeface="Franklin Gothic Medium" panose="020B0603020102020204" pitchFamily="34" charset="0"/>
              </a:rPr>
              <a:t>13026</a:t>
            </a:r>
          </a:p>
          <a:p>
            <a:pPr marL="0" indent="0">
              <a:buNone/>
            </a:pPr>
            <a:endParaRPr lang="en-US" dirty="0">
              <a:latin typeface="Franklin Gothic Medium" panose="020B0603020102020204" pitchFamily="34" charset="0"/>
            </a:endParaRPr>
          </a:p>
          <a:p>
            <a:r>
              <a:rPr lang="en-US" dirty="0" smtClean="0">
                <a:latin typeface="Franklin Gothic Medium" panose="020B0603020102020204" pitchFamily="34" charset="0"/>
              </a:rPr>
              <a:t>Arbitrator Hayes expanded the list of documents required for compliance with the </a:t>
            </a:r>
            <a:r>
              <a:rPr lang="en-US" dirty="0" err="1" smtClean="0">
                <a:latin typeface="Franklin Gothic Medium" panose="020B0603020102020204" pitchFamily="34" charset="0"/>
              </a:rPr>
              <a:t>OHSA</a:t>
            </a:r>
            <a:r>
              <a:rPr lang="en-US" dirty="0" smtClean="0">
                <a:latin typeface="Franklin Gothic Medium" panose="020B0603020102020204" pitchFamily="34" charset="0"/>
              </a:rPr>
              <a:t>, adding:</a:t>
            </a:r>
          </a:p>
          <a:p>
            <a:pPr lvl="1"/>
            <a:r>
              <a:rPr lang="en-US" sz="1600" dirty="0" smtClean="0">
                <a:solidFill>
                  <a:schemeClr val="tx1">
                    <a:lumMod val="75000"/>
                    <a:lumOff val="25000"/>
                  </a:schemeClr>
                </a:solidFill>
                <a:latin typeface="Franklin Gothic Medium" panose="020B0603020102020204" pitchFamily="34" charset="0"/>
              </a:rPr>
              <a:t>Accident</a:t>
            </a:r>
            <a:r>
              <a:rPr lang="en-US" sz="1600" dirty="0">
                <a:solidFill>
                  <a:schemeClr val="tx1">
                    <a:lumMod val="75000"/>
                    <a:lumOff val="25000"/>
                  </a:schemeClr>
                </a:solidFill>
                <a:latin typeface="Franklin Gothic Medium" panose="020B0603020102020204" pitchFamily="34" charset="0"/>
              </a:rPr>
              <a:t>, Injury, Illness Reports</a:t>
            </a:r>
          </a:p>
          <a:p>
            <a:pPr lvl="1"/>
            <a:r>
              <a:rPr lang="en-US" sz="1600" dirty="0" smtClean="0">
                <a:solidFill>
                  <a:schemeClr val="tx1">
                    <a:lumMod val="75000"/>
                    <a:lumOff val="25000"/>
                  </a:schemeClr>
                </a:solidFill>
                <a:latin typeface="Franklin Gothic Medium" panose="020B0603020102020204" pitchFamily="34" charset="0"/>
              </a:rPr>
              <a:t>Safe </a:t>
            </a:r>
            <a:r>
              <a:rPr lang="en-US" sz="1600" dirty="0">
                <a:solidFill>
                  <a:schemeClr val="tx1">
                    <a:lumMod val="75000"/>
                    <a:lumOff val="25000"/>
                  </a:schemeClr>
                </a:solidFill>
                <a:latin typeface="Franklin Gothic Medium" panose="020B0603020102020204" pitchFamily="34" charset="0"/>
              </a:rPr>
              <a:t>School Incident Reporting Forms Part I and Part II required by PPM </a:t>
            </a:r>
            <a:r>
              <a:rPr lang="en-US" sz="1600" dirty="0" smtClean="0">
                <a:solidFill>
                  <a:schemeClr val="tx1">
                    <a:lumMod val="75000"/>
                    <a:lumOff val="25000"/>
                  </a:schemeClr>
                </a:solidFill>
                <a:latin typeface="Franklin Gothic Medium" panose="020B0603020102020204" pitchFamily="34" charset="0"/>
              </a:rPr>
              <a:t>145</a:t>
            </a:r>
            <a:endParaRPr lang="en-US" sz="1600" dirty="0">
              <a:solidFill>
                <a:schemeClr val="tx1">
                  <a:lumMod val="75000"/>
                  <a:lumOff val="25000"/>
                </a:schemeClr>
              </a:solidFill>
              <a:latin typeface="Franklin Gothic Medium" panose="020B0603020102020204" pitchFamily="34" charset="0"/>
            </a:endParaRPr>
          </a:p>
          <a:p>
            <a:pPr lvl="1"/>
            <a:r>
              <a:rPr lang="en-US" sz="1600" dirty="0" smtClean="0">
                <a:solidFill>
                  <a:schemeClr val="tx1">
                    <a:lumMod val="75000"/>
                    <a:lumOff val="25000"/>
                  </a:schemeClr>
                </a:solidFill>
                <a:latin typeface="Franklin Gothic Medium" panose="020B0603020102020204" pitchFamily="34" charset="0"/>
              </a:rPr>
              <a:t>Part </a:t>
            </a:r>
            <a:r>
              <a:rPr lang="en-US" sz="1600" dirty="0">
                <a:solidFill>
                  <a:schemeClr val="tx1">
                    <a:lumMod val="75000"/>
                    <a:lumOff val="25000"/>
                  </a:schemeClr>
                </a:solidFill>
                <a:latin typeface="Franklin Gothic Medium" panose="020B0603020102020204" pitchFamily="34" charset="0"/>
              </a:rPr>
              <a:t>VII Notices under the Occupational Health and Safety Act including:</a:t>
            </a:r>
          </a:p>
          <a:p>
            <a:pPr lvl="2"/>
            <a:r>
              <a:rPr lang="en-US" sz="1600" dirty="0" smtClean="0">
                <a:solidFill>
                  <a:schemeClr val="tx1">
                    <a:lumMod val="75000"/>
                    <a:lumOff val="25000"/>
                  </a:schemeClr>
                </a:solidFill>
                <a:latin typeface="Franklin Gothic Medium" panose="020B0603020102020204" pitchFamily="34" charset="0"/>
              </a:rPr>
              <a:t>Section </a:t>
            </a:r>
            <a:r>
              <a:rPr lang="en-US" sz="1600" dirty="0">
                <a:solidFill>
                  <a:schemeClr val="tx1">
                    <a:lumMod val="75000"/>
                    <a:lumOff val="25000"/>
                  </a:schemeClr>
                </a:solidFill>
                <a:latin typeface="Franklin Gothic Medium" panose="020B0603020102020204" pitchFamily="34" charset="0"/>
              </a:rPr>
              <a:t>51(1): Notice of death or injury and Report of death or </a:t>
            </a:r>
            <a:r>
              <a:rPr lang="en-US" sz="1600" dirty="0" smtClean="0">
                <a:solidFill>
                  <a:schemeClr val="tx1">
                    <a:lumMod val="75000"/>
                    <a:lumOff val="25000"/>
                  </a:schemeClr>
                </a:solidFill>
                <a:latin typeface="Franklin Gothic Medium" panose="020B0603020102020204" pitchFamily="34" charset="0"/>
              </a:rPr>
              <a:t>injury</a:t>
            </a:r>
            <a:endParaRPr lang="en-US" sz="1600" dirty="0">
              <a:solidFill>
                <a:schemeClr val="tx1">
                  <a:lumMod val="75000"/>
                  <a:lumOff val="25000"/>
                </a:schemeClr>
              </a:solidFill>
              <a:latin typeface="Franklin Gothic Medium" panose="020B0603020102020204" pitchFamily="34" charset="0"/>
            </a:endParaRPr>
          </a:p>
          <a:p>
            <a:pPr lvl="2"/>
            <a:r>
              <a:rPr lang="en-US" sz="1600" dirty="0" smtClean="0">
                <a:solidFill>
                  <a:schemeClr val="tx1">
                    <a:lumMod val="75000"/>
                    <a:lumOff val="25000"/>
                  </a:schemeClr>
                </a:solidFill>
                <a:latin typeface="Franklin Gothic Medium" panose="020B0603020102020204" pitchFamily="34" charset="0"/>
              </a:rPr>
              <a:t>Section </a:t>
            </a:r>
            <a:r>
              <a:rPr lang="en-US" sz="1600" dirty="0">
                <a:solidFill>
                  <a:schemeClr val="tx1">
                    <a:lumMod val="75000"/>
                    <a:lumOff val="25000"/>
                  </a:schemeClr>
                </a:solidFill>
                <a:latin typeface="Franklin Gothic Medium" panose="020B0603020102020204" pitchFamily="34" charset="0"/>
              </a:rPr>
              <a:t>52(1): Notice of accident, explosion, fire or violence causing injury and Report of death or injury </a:t>
            </a:r>
            <a:endParaRPr lang="en-US" sz="1600" dirty="0" smtClean="0">
              <a:solidFill>
                <a:schemeClr val="tx1">
                  <a:lumMod val="75000"/>
                  <a:lumOff val="25000"/>
                </a:schemeClr>
              </a:solidFill>
              <a:latin typeface="Franklin Gothic Medium" panose="020B0603020102020204" pitchFamily="34" charset="0"/>
            </a:endParaRPr>
          </a:p>
          <a:p>
            <a:pPr lvl="2"/>
            <a:r>
              <a:rPr lang="en-US" sz="1600" dirty="0" smtClean="0">
                <a:solidFill>
                  <a:schemeClr val="tx1">
                    <a:lumMod val="75000"/>
                    <a:lumOff val="25000"/>
                  </a:schemeClr>
                </a:solidFill>
                <a:latin typeface="Franklin Gothic Medium" panose="020B0603020102020204" pitchFamily="34" charset="0"/>
              </a:rPr>
              <a:t>Section </a:t>
            </a:r>
            <a:r>
              <a:rPr lang="en-US" sz="1600" dirty="0">
                <a:solidFill>
                  <a:schemeClr val="tx1">
                    <a:lumMod val="75000"/>
                    <a:lumOff val="25000"/>
                  </a:schemeClr>
                </a:solidFill>
                <a:latin typeface="Franklin Gothic Medium" panose="020B0603020102020204" pitchFamily="34" charset="0"/>
              </a:rPr>
              <a:t>52(2): Notice of Occupational Illness and Report of death or </a:t>
            </a:r>
            <a:r>
              <a:rPr lang="en-US" sz="1600" dirty="0" smtClean="0">
                <a:solidFill>
                  <a:schemeClr val="tx1">
                    <a:lumMod val="75000"/>
                    <a:lumOff val="25000"/>
                  </a:schemeClr>
                </a:solidFill>
                <a:latin typeface="Franklin Gothic Medium" panose="020B0603020102020204" pitchFamily="34" charset="0"/>
              </a:rPr>
              <a:t>injury</a:t>
            </a:r>
            <a:endParaRPr lang="en-US" sz="1600" dirty="0">
              <a:solidFill>
                <a:schemeClr val="tx1">
                  <a:lumMod val="75000"/>
                  <a:lumOff val="25000"/>
                </a:schemeClr>
              </a:solidFill>
              <a:latin typeface="Franklin Gothic Medium" panose="020B0603020102020204" pitchFamily="34" charset="0"/>
            </a:endParaRPr>
          </a:p>
          <a:p>
            <a:pPr lvl="1"/>
            <a:endParaRPr lang="en-US" dirty="0">
              <a:solidFill>
                <a:schemeClr val="tx1">
                  <a:lumMod val="75000"/>
                  <a:lumOff val="25000"/>
                </a:schemeClr>
              </a:solidFill>
              <a:latin typeface="Franklin Gothic Medium" panose="020B0603020102020204" pitchFamily="34" charset="0"/>
            </a:endParaRPr>
          </a:p>
          <a:p>
            <a:pPr lvl="1"/>
            <a:endParaRPr lang="en-CA" dirty="0" smtClean="0">
              <a:solidFill>
                <a:schemeClr val="tx1">
                  <a:lumMod val="75000"/>
                  <a:lumOff val="25000"/>
                </a:schemeClr>
              </a:solidFill>
              <a:latin typeface="Franklin Gothic Medium" panose="020B0603020102020204" pitchFamily="34" charset="0"/>
            </a:endParaRPr>
          </a:p>
        </p:txBody>
      </p:sp>
      <p:sp>
        <p:nvSpPr>
          <p:cNvPr id="3" name="Title 2"/>
          <p:cNvSpPr>
            <a:spLocks noGrp="1"/>
          </p:cNvSpPr>
          <p:nvPr>
            <p:ph type="title"/>
          </p:nvPr>
        </p:nvSpPr>
        <p:spPr/>
        <p:txBody>
          <a:bodyPr>
            <a:normAutofit/>
          </a:bodyPr>
          <a:lstStyle/>
          <a:p>
            <a:r>
              <a:rPr lang="en-CA" dirty="0" smtClean="0"/>
              <a:t>Arbitrator Hayes Decisions #2</a:t>
            </a:r>
            <a:endParaRPr lang="en-CA" dirty="0"/>
          </a:p>
        </p:txBody>
      </p:sp>
    </p:spTree>
    <p:extLst>
      <p:ext uri="{BB962C8B-B14F-4D97-AF65-F5344CB8AC3E}">
        <p14:creationId xmlns:p14="http://schemas.microsoft.com/office/powerpoint/2010/main" val="222272562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sz="3600" dirty="0" smtClean="0"/>
              <a:t>Work</a:t>
            </a:r>
            <a:r>
              <a:rPr lang="en-CA" dirty="0" smtClean="0"/>
              <a:t> </a:t>
            </a:r>
            <a:r>
              <a:rPr lang="en-CA" sz="3600" dirty="0" smtClean="0"/>
              <a:t>Refusals</a:t>
            </a:r>
            <a:endParaRPr lang="en-CA" dirty="0"/>
          </a:p>
        </p:txBody>
      </p:sp>
    </p:spTree>
    <p:extLst>
      <p:ext uri="{BB962C8B-B14F-4D97-AF65-F5344CB8AC3E}">
        <p14:creationId xmlns:p14="http://schemas.microsoft.com/office/powerpoint/2010/main" val="67553276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CA" dirty="0" smtClean="0"/>
              <a:t>Work Refusal</a:t>
            </a:r>
            <a:endParaRPr lang="en-CA" dirty="0"/>
          </a:p>
        </p:txBody>
      </p:sp>
      <p:sp>
        <p:nvSpPr>
          <p:cNvPr id="4" name="Content Placeholder 1"/>
          <p:cNvSpPr>
            <a:spLocks noGrp="1"/>
          </p:cNvSpPr>
          <p:nvPr>
            <p:ph idx="1"/>
          </p:nvPr>
        </p:nvSpPr>
        <p:spPr>
          <a:xfrm>
            <a:off x="457200" y="1018848"/>
            <a:ext cx="8286206" cy="3906078"/>
          </a:xfrm>
        </p:spPr>
        <p:txBody>
          <a:bodyPr/>
          <a:lstStyle/>
          <a:p>
            <a:r>
              <a:rPr lang="en-US" b="1" i="1" dirty="0" err="1" smtClean="0">
                <a:latin typeface="Franklin Gothic Medium" panose="020B0603020102020204" pitchFamily="34" charset="0"/>
              </a:rPr>
              <a:t>OHSA</a:t>
            </a:r>
            <a:r>
              <a:rPr lang="en-US" b="1" dirty="0" smtClean="0">
                <a:latin typeface="Franklin Gothic Medium" panose="020B0603020102020204" pitchFamily="34" charset="0"/>
              </a:rPr>
              <a:t> – PART V Work Refusal</a:t>
            </a:r>
          </a:p>
          <a:p>
            <a:r>
              <a:rPr lang="en-US" b="1" dirty="0">
                <a:latin typeface="Franklin Gothic Medium" panose="020B0603020102020204" pitchFamily="34" charset="0"/>
              </a:rPr>
              <a:t>43 (1</a:t>
            </a:r>
            <a:r>
              <a:rPr lang="en-US" b="1" dirty="0" smtClean="0">
                <a:latin typeface="Franklin Gothic Medium" panose="020B0603020102020204" pitchFamily="34" charset="0"/>
              </a:rPr>
              <a:t>)(</a:t>
            </a:r>
            <a:r>
              <a:rPr lang="en-US" b="1" dirty="0">
                <a:latin typeface="Franklin Gothic Medium" panose="020B0603020102020204" pitchFamily="34" charset="0"/>
              </a:rPr>
              <a:t>b) </a:t>
            </a:r>
            <a:r>
              <a:rPr lang="en-US" dirty="0">
                <a:latin typeface="Franklin Gothic Medium" panose="020B0603020102020204" pitchFamily="34" charset="0"/>
              </a:rPr>
              <a:t>when the worker’s refusal to work would directly endanger the life, health or safety of another person. </a:t>
            </a:r>
            <a:endParaRPr lang="en-US" dirty="0" smtClean="0">
              <a:latin typeface="Franklin Gothic Medium" panose="020B0603020102020204" pitchFamily="34" charset="0"/>
            </a:endParaRPr>
          </a:p>
          <a:p>
            <a:r>
              <a:rPr lang="en-US" b="1" dirty="0" smtClean="0">
                <a:latin typeface="Franklin Gothic Medium" panose="020B0603020102020204" pitchFamily="34" charset="0"/>
              </a:rPr>
              <a:t>43 (</a:t>
            </a:r>
            <a:r>
              <a:rPr lang="en-US" b="1" dirty="0">
                <a:latin typeface="Franklin Gothic Medium" panose="020B0603020102020204" pitchFamily="34" charset="0"/>
              </a:rPr>
              <a:t>3) </a:t>
            </a:r>
            <a:r>
              <a:rPr lang="en-US" dirty="0">
                <a:latin typeface="Franklin Gothic Medium" panose="020B0603020102020204" pitchFamily="34" charset="0"/>
              </a:rPr>
              <a:t>A worker may refuse to work or do particular work where he or she has reason to believe that</a:t>
            </a:r>
            <a:r>
              <a:rPr lang="en-US" dirty="0" smtClean="0">
                <a:latin typeface="Franklin Gothic Medium" panose="020B0603020102020204" pitchFamily="34" charset="0"/>
              </a:rPr>
              <a:t>,</a:t>
            </a:r>
          </a:p>
          <a:p>
            <a:pPr lvl="1"/>
            <a:r>
              <a:rPr lang="en-US" sz="1600" b="1" dirty="0" smtClean="0">
                <a:solidFill>
                  <a:schemeClr val="tx1">
                    <a:lumMod val="75000"/>
                    <a:lumOff val="25000"/>
                  </a:schemeClr>
                </a:solidFill>
                <a:latin typeface="Franklin Gothic Medium" panose="020B0603020102020204" pitchFamily="34" charset="0"/>
              </a:rPr>
              <a:t>(b.1) </a:t>
            </a:r>
            <a:r>
              <a:rPr lang="en-US" sz="1600" dirty="0" smtClean="0">
                <a:solidFill>
                  <a:schemeClr val="tx1">
                    <a:lumMod val="75000"/>
                    <a:lumOff val="25000"/>
                  </a:schemeClr>
                </a:solidFill>
                <a:latin typeface="Franklin Gothic Medium" panose="020B0603020102020204" pitchFamily="34" charset="0"/>
              </a:rPr>
              <a:t>workplace violence is likely to endanger himself or herself</a:t>
            </a:r>
          </a:p>
          <a:p>
            <a:pPr lvl="1"/>
            <a:endParaRPr lang="en-US" dirty="0">
              <a:solidFill>
                <a:schemeClr val="tx1">
                  <a:lumMod val="75000"/>
                  <a:lumOff val="25000"/>
                </a:schemeClr>
              </a:solidFill>
              <a:latin typeface="Franklin Gothic Medium" panose="020B0603020102020204" pitchFamily="34" charset="0"/>
            </a:endParaRPr>
          </a:p>
          <a:p>
            <a:r>
              <a:rPr lang="en-US" b="1" dirty="0" err="1">
                <a:latin typeface="Franklin Gothic Medium" panose="020B0603020102020204" pitchFamily="34" charset="0"/>
              </a:rPr>
              <a:t>R.R.O</a:t>
            </a:r>
            <a:r>
              <a:rPr lang="en-US" b="1" dirty="0">
                <a:latin typeface="Franklin Gothic Medium" panose="020B0603020102020204" pitchFamily="34" charset="0"/>
              </a:rPr>
              <a:t>. 1990, Reg. 857: TEACHERS</a:t>
            </a:r>
          </a:p>
          <a:p>
            <a:r>
              <a:rPr lang="en-US" b="1" dirty="0">
                <a:latin typeface="Franklin Gothic Medium" panose="020B0603020102020204" pitchFamily="34" charset="0"/>
              </a:rPr>
              <a:t>3. </a:t>
            </a:r>
            <a:r>
              <a:rPr lang="en-US" dirty="0">
                <a:latin typeface="Franklin Gothic Medium" panose="020B0603020102020204" pitchFamily="34" charset="0"/>
              </a:rPr>
              <a:t>Part V of the Act [</a:t>
            </a:r>
            <a:r>
              <a:rPr lang="en-US" i="1" dirty="0" err="1">
                <a:latin typeface="Franklin Gothic Medium" panose="020B0603020102020204" pitchFamily="34" charset="0"/>
              </a:rPr>
              <a:t>OHSA</a:t>
            </a:r>
            <a:r>
              <a:rPr lang="en-US" dirty="0">
                <a:latin typeface="Franklin Gothic Medium" panose="020B0603020102020204" pitchFamily="34" charset="0"/>
              </a:rPr>
              <a:t>] does not apply to a teacher where the circumstances are such that the life, health or safety of a pupil is in imminent jeopardy.</a:t>
            </a:r>
          </a:p>
          <a:p>
            <a:pPr lvl="1"/>
            <a:endParaRPr lang="en-CA" dirty="0" smtClean="0">
              <a:solidFill>
                <a:schemeClr val="tx1">
                  <a:lumMod val="75000"/>
                  <a:lumOff val="25000"/>
                </a:schemeClr>
              </a:solidFill>
              <a:latin typeface="Franklin Gothic Medium" panose="020B0603020102020204" pitchFamily="34" charset="0"/>
            </a:endParaRPr>
          </a:p>
        </p:txBody>
      </p:sp>
    </p:spTree>
    <p:extLst>
      <p:ext uri="{BB962C8B-B14F-4D97-AF65-F5344CB8AC3E}">
        <p14:creationId xmlns:p14="http://schemas.microsoft.com/office/powerpoint/2010/main" val="279505806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CA" sz="2000" dirty="0" smtClean="0">
                <a:latin typeface="Franklin Gothic Medium" panose="020B0603020102020204" pitchFamily="34" charset="0"/>
              </a:rPr>
              <a:t>All of the provinces and territories have provisions allowing work refusals generally. Currently, only Ontario </a:t>
            </a:r>
            <a:r>
              <a:rPr lang="en-CA" sz="2000" dirty="0" smtClean="0">
                <a:latin typeface="Franklin Gothic Medium" panose="020B0603020102020204" pitchFamily="34" charset="0"/>
              </a:rPr>
              <a:t>seems to have </a:t>
            </a:r>
            <a:r>
              <a:rPr lang="en-CA" sz="2000" dirty="0" smtClean="0">
                <a:latin typeface="Franklin Gothic Medium" panose="020B0603020102020204" pitchFamily="34" charset="0"/>
              </a:rPr>
              <a:t>teacher specific provisions or regulations.</a:t>
            </a:r>
          </a:p>
          <a:p>
            <a:pPr marL="0" indent="0">
              <a:buNone/>
            </a:pPr>
            <a:endParaRPr lang="en-CA" sz="2000" dirty="0" smtClean="0">
              <a:latin typeface="Franklin Gothic Medium" panose="020B0603020102020204" pitchFamily="34" charset="0"/>
            </a:endParaRPr>
          </a:p>
          <a:p>
            <a:pPr lvl="1"/>
            <a:r>
              <a:rPr lang="en-CA" dirty="0" smtClean="0">
                <a:latin typeface="Franklin Gothic Medium" panose="020B0603020102020204" pitchFamily="34" charset="0"/>
              </a:rPr>
              <a:t>Work refusals generally allowed where:</a:t>
            </a:r>
          </a:p>
          <a:p>
            <a:pPr lvl="2"/>
            <a:r>
              <a:rPr lang="en-CA" sz="1700" dirty="0" smtClean="0">
                <a:latin typeface="Franklin Gothic Medium" panose="020B0603020102020204" pitchFamily="34" charset="0"/>
              </a:rPr>
              <a:t>There is a reasonable cause to believe there is a hazard, danger, or would endanger to health and safety of any person;</a:t>
            </a:r>
          </a:p>
          <a:p>
            <a:pPr lvl="2"/>
            <a:r>
              <a:rPr lang="en-CA" sz="1700" dirty="0" smtClean="0">
                <a:latin typeface="Franklin Gothic Medium" panose="020B0603020102020204" pitchFamily="34" charset="0"/>
              </a:rPr>
              <a:t>Provisions often protect workers who invoke work refusals from being disciplined</a:t>
            </a:r>
          </a:p>
          <a:p>
            <a:pPr lvl="2"/>
            <a:endParaRPr lang="en-CA" sz="2000" dirty="0" smtClean="0">
              <a:latin typeface="Franklin Gothic Medium" panose="020B0603020102020204" pitchFamily="34" charset="0"/>
            </a:endParaRPr>
          </a:p>
          <a:p>
            <a:pPr lvl="1"/>
            <a:endParaRPr lang="en-CA" sz="1200" dirty="0" smtClean="0">
              <a:latin typeface="Franklin Gothic Medium" panose="020B0603020102020204" pitchFamily="34" charset="0"/>
            </a:endParaRPr>
          </a:p>
        </p:txBody>
      </p:sp>
      <p:sp>
        <p:nvSpPr>
          <p:cNvPr id="3" name="Title 2"/>
          <p:cNvSpPr>
            <a:spLocks noGrp="1"/>
          </p:cNvSpPr>
          <p:nvPr>
            <p:ph type="title"/>
          </p:nvPr>
        </p:nvSpPr>
        <p:spPr/>
        <p:txBody>
          <a:bodyPr>
            <a:normAutofit fontScale="90000"/>
          </a:bodyPr>
          <a:lstStyle/>
          <a:p>
            <a:r>
              <a:rPr lang="en-CA" dirty="0" smtClean="0"/>
              <a:t>Work Refusals and Workplace Investigations</a:t>
            </a:r>
            <a:endParaRPr lang="en-CA" dirty="0"/>
          </a:p>
        </p:txBody>
      </p:sp>
    </p:spTree>
    <p:extLst>
      <p:ext uri="{BB962C8B-B14F-4D97-AF65-F5344CB8AC3E}">
        <p14:creationId xmlns:p14="http://schemas.microsoft.com/office/powerpoint/2010/main" val="134538450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CA" dirty="0" smtClean="0"/>
              <a:t>Work Refusal</a:t>
            </a:r>
            <a:endParaRPr lang="en-CA" dirty="0"/>
          </a:p>
        </p:txBody>
      </p:sp>
      <p:sp>
        <p:nvSpPr>
          <p:cNvPr id="4" name="Content Placeholder 1"/>
          <p:cNvSpPr>
            <a:spLocks noGrp="1"/>
          </p:cNvSpPr>
          <p:nvPr>
            <p:ph idx="1"/>
          </p:nvPr>
        </p:nvSpPr>
        <p:spPr>
          <a:xfrm>
            <a:off x="457200" y="1018848"/>
            <a:ext cx="8286206" cy="3906078"/>
          </a:xfrm>
        </p:spPr>
        <p:txBody>
          <a:bodyPr/>
          <a:lstStyle/>
          <a:p>
            <a:pPr marL="0" indent="0">
              <a:buNone/>
            </a:pPr>
            <a:r>
              <a:rPr lang="en-US" sz="2000" dirty="0" smtClean="0">
                <a:latin typeface="Franklin Gothic Medium" panose="020B0603020102020204" pitchFamily="34" charset="0"/>
              </a:rPr>
              <a:t>Proper procedure:</a:t>
            </a:r>
          </a:p>
          <a:p>
            <a:pPr marL="914400" lvl="1" indent="-457200">
              <a:spcBef>
                <a:spcPts val="0"/>
              </a:spcBef>
              <a:spcAft>
                <a:spcPts val="1200"/>
              </a:spcAft>
              <a:buFont typeface="+mj-lt"/>
              <a:buAutoNum type="arabicPeriod"/>
            </a:pPr>
            <a:r>
              <a:rPr lang="en-US" sz="1800" dirty="0" smtClean="0">
                <a:solidFill>
                  <a:schemeClr val="tx1">
                    <a:lumMod val="75000"/>
                    <a:lumOff val="25000"/>
                  </a:schemeClr>
                </a:solidFill>
                <a:latin typeface="Franklin Gothic Medium" panose="020B0603020102020204" pitchFamily="34" charset="0"/>
              </a:rPr>
              <a:t>Employee, their representative, or employer calls the Ministry of </a:t>
            </a:r>
            <a:r>
              <a:rPr lang="en-US" sz="1800" dirty="0" err="1" smtClean="0">
                <a:solidFill>
                  <a:schemeClr val="tx1">
                    <a:lumMod val="75000"/>
                    <a:lumOff val="25000"/>
                  </a:schemeClr>
                </a:solidFill>
                <a:latin typeface="Franklin Gothic Medium" panose="020B0603020102020204" pitchFamily="34" charset="0"/>
              </a:rPr>
              <a:t>Labour</a:t>
            </a:r>
            <a:r>
              <a:rPr lang="en-US" sz="1800" dirty="0" smtClean="0">
                <a:solidFill>
                  <a:schemeClr val="tx1">
                    <a:lumMod val="75000"/>
                    <a:lumOff val="25000"/>
                  </a:schemeClr>
                </a:solidFill>
                <a:latin typeface="Franklin Gothic Medium" panose="020B0603020102020204" pitchFamily="34" charset="0"/>
              </a:rPr>
              <a:t>, Training and Skills Development</a:t>
            </a:r>
          </a:p>
          <a:p>
            <a:pPr marL="914400" lvl="1" indent="-457200">
              <a:spcBef>
                <a:spcPts val="0"/>
              </a:spcBef>
              <a:spcAft>
                <a:spcPts val="1200"/>
              </a:spcAft>
              <a:buFont typeface="+mj-lt"/>
              <a:buAutoNum type="arabicPeriod"/>
            </a:pPr>
            <a:r>
              <a:rPr lang="en-US" sz="1800" dirty="0" smtClean="0">
                <a:solidFill>
                  <a:schemeClr val="tx1">
                    <a:lumMod val="75000"/>
                    <a:lumOff val="25000"/>
                  </a:schemeClr>
                </a:solidFill>
                <a:latin typeface="Franklin Gothic Medium" panose="020B0603020102020204" pitchFamily="34" charset="0"/>
              </a:rPr>
              <a:t>Inspector investigates with representative of both workplace parties</a:t>
            </a:r>
          </a:p>
          <a:p>
            <a:pPr lvl="2" indent="-285750">
              <a:spcBef>
                <a:spcPts val="0"/>
              </a:spcBef>
              <a:spcAft>
                <a:spcPts val="1200"/>
              </a:spcAft>
              <a:buFontTx/>
              <a:buChar char="-"/>
            </a:pPr>
            <a:r>
              <a:rPr lang="en-US" sz="1600" dirty="0" smtClean="0">
                <a:solidFill>
                  <a:schemeClr val="tx1">
                    <a:lumMod val="75000"/>
                    <a:lumOff val="25000"/>
                  </a:schemeClr>
                </a:solidFill>
                <a:latin typeface="Franklin Gothic Medium" panose="020B0603020102020204" pitchFamily="34" charset="0"/>
              </a:rPr>
              <a:t>Pending investigation, the worker may be offered other work, if it does not conflict with the collective agreement </a:t>
            </a:r>
          </a:p>
          <a:p>
            <a:pPr lvl="2" indent="-285750">
              <a:spcBef>
                <a:spcPts val="0"/>
              </a:spcBef>
              <a:spcAft>
                <a:spcPts val="1200"/>
              </a:spcAft>
              <a:buFontTx/>
              <a:buChar char="-"/>
            </a:pPr>
            <a:r>
              <a:rPr lang="en-US" sz="1600" dirty="0" smtClean="0">
                <a:solidFill>
                  <a:schemeClr val="tx1">
                    <a:lumMod val="75000"/>
                    <a:lumOff val="25000"/>
                  </a:schemeClr>
                </a:solidFill>
                <a:latin typeface="Franklin Gothic Medium" panose="020B0603020102020204" pitchFamily="34" charset="0"/>
              </a:rPr>
              <a:t>The refused work may be offered to another employee, who must be told the work is subject to a refusal in the presence of a </a:t>
            </a:r>
            <a:r>
              <a:rPr lang="en-US" sz="1600" dirty="0" err="1" smtClean="0">
                <a:solidFill>
                  <a:schemeClr val="tx1">
                    <a:lumMod val="75000"/>
                    <a:lumOff val="25000"/>
                  </a:schemeClr>
                </a:solidFill>
                <a:latin typeface="Franklin Gothic Medium" panose="020B0603020102020204" pitchFamily="34" charset="0"/>
              </a:rPr>
              <a:t>JHSC</a:t>
            </a:r>
            <a:r>
              <a:rPr lang="en-US" sz="1600" dirty="0" smtClean="0">
                <a:solidFill>
                  <a:schemeClr val="tx1">
                    <a:lumMod val="75000"/>
                    <a:lumOff val="25000"/>
                  </a:schemeClr>
                </a:solidFill>
                <a:latin typeface="Franklin Gothic Medium" panose="020B0603020102020204" pitchFamily="34" charset="0"/>
              </a:rPr>
              <a:t> member, Health and Safety member, or another worker selected by the Union</a:t>
            </a:r>
          </a:p>
          <a:p>
            <a:pPr marL="914400" lvl="1" indent="-457200">
              <a:spcBef>
                <a:spcPts val="0"/>
              </a:spcBef>
              <a:spcAft>
                <a:spcPts val="1200"/>
              </a:spcAft>
              <a:buAutoNum type="arabicPeriod" startAt="3"/>
            </a:pPr>
            <a:r>
              <a:rPr lang="en-US" sz="1800" dirty="0" smtClean="0">
                <a:solidFill>
                  <a:schemeClr val="tx1">
                    <a:lumMod val="75000"/>
                    <a:lumOff val="25000"/>
                  </a:schemeClr>
                </a:solidFill>
                <a:latin typeface="Franklin Gothic Medium" panose="020B0603020102020204" pitchFamily="34" charset="0"/>
              </a:rPr>
              <a:t>Inspector provides a decision in writing</a:t>
            </a:r>
          </a:p>
          <a:p>
            <a:pPr marL="914400" lvl="1" indent="-457200">
              <a:spcBef>
                <a:spcPts val="0"/>
              </a:spcBef>
              <a:spcAft>
                <a:spcPts val="1200"/>
              </a:spcAft>
              <a:buAutoNum type="arabicPeriod" startAt="3"/>
            </a:pPr>
            <a:r>
              <a:rPr lang="en-US" sz="1800" dirty="0" smtClean="0">
                <a:solidFill>
                  <a:schemeClr val="tx1">
                    <a:lumMod val="75000"/>
                    <a:lumOff val="25000"/>
                  </a:schemeClr>
                </a:solidFill>
                <a:latin typeface="Franklin Gothic Medium" panose="020B0603020102020204" pitchFamily="34" charset="0"/>
              </a:rPr>
              <a:t>Order followed: changes made, or employee returns to work</a:t>
            </a:r>
            <a:endParaRPr lang="en-US" sz="1800" dirty="0">
              <a:solidFill>
                <a:schemeClr val="tx1">
                  <a:lumMod val="75000"/>
                  <a:lumOff val="25000"/>
                </a:schemeClr>
              </a:solidFill>
              <a:latin typeface="Franklin Gothic Medium" panose="020B0603020102020204" pitchFamily="34" charset="0"/>
            </a:endParaRPr>
          </a:p>
          <a:p>
            <a:pPr lvl="1"/>
            <a:endParaRPr lang="en-CA" dirty="0" smtClean="0">
              <a:solidFill>
                <a:schemeClr val="tx1">
                  <a:lumMod val="75000"/>
                  <a:lumOff val="25000"/>
                </a:schemeClr>
              </a:solidFill>
              <a:latin typeface="Franklin Gothic Medium" panose="020B0603020102020204" pitchFamily="34" charset="0"/>
            </a:endParaRPr>
          </a:p>
        </p:txBody>
      </p:sp>
    </p:spTree>
    <p:extLst>
      <p:ext uri="{BB962C8B-B14F-4D97-AF65-F5344CB8AC3E}">
        <p14:creationId xmlns:p14="http://schemas.microsoft.com/office/powerpoint/2010/main" val="133987178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CA" dirty="0" smtClean="0"/>
              <a:t>Work Refusal</a:t>
            </a:r>
            <a:endParaRPr lang="en-CA" dirty="0"/>
          </a:p>
        </p:txBody>
      </p:sp>
      <p:sp>
        <p:nvSpPr>
          <p:cNvPr id="4" name="Content Placeholder 1"/>
          <p:cNvSpPr>
            <a:spLocks noGrp="1"/>
          </p:cNvSpPr>
          <p:nvPr>
            <p:ph idx="1"/>
          </p:nvPr>
        </p:nvSpPr>
        <p:spPr>
          <a:xfrm>
            <a:off x="457200" y="1018848"/>
            <a:ext cx="8286206" cy="3906078"/>
          </a:xfrm>
        </p:spPr>
        <p:txBody>
          <a:bodyPr/>
          <a:lstStyle/>
          <a:p>
            <a:pPr marL="0" indent="0">
              <a:buNone/>
            </a:pPr>
            <a:r>
              <a:rPr lang="en-US" i="1" dirty="0">
                <a:latin typeface="Franklin Gothic Medium" panose="020B0603020102020204" pitchFamily="34" charset="0"/>
              </a:rPr>
              <a:t>Toronto Elementary Catholic Teachers / Ontario English Catholic Teachers Association v. Toronto Catholic District School Board, </a:t>
            </a:r>
            <a:r>
              <a:rPr lang="en-US" dirty="0">
                <a:latin typeface="Franklin Gothic Medium" panose="020B0603020102020204" pitchFamily="34" charset="0"/>
              </a:rPr>
              <a:t>2017 </a:t>
            </a:r>
            <a:r>
              <a:rPr lang="en-US" dirty="0" err="1">
                <a:latin typeface="Franklin Gothic Medium" panose="020B0603020102020204" pitchFamily="34" charset="0"/>
              </a:rPr>
              <a:t>CanLII</a:t>
            </a:r>
            <a:r>
              <a:rPr lang="en-US" dirty="0">
                <a:latin typeface="Franklin Gothic Medium" panose="020B0603020102020204" pitchFamily="34" charset="0"/>
              </a:rPr>
              <a:t> </a:t>
            </a:r>
            <a:r>
              <a:rPr lang="en-US" dirty="0" smtClean="0">
                <a:latin typeface="Franklin Gothic Medium" panose="020B0603020102020204" pitchFamily="34" charset="0"/>
              </a:rPr>
              <a:t>37597</a:t>
            </a:r>
          </a:p>
          <a:p>
            <a:pPr marL="0" indent="0">
              <a:buNone/>
            </a:pPr>
            <a:endParaRPr lang="en-US" b="1" dirty="0" smtClean="0">
              <a:latin typeface="Franklin Gothic Medium" panose="020B0603020102020204" pitchFamily="34" charset="0"/>
            </a:endParaRPr>
          </a:p>
          <a:p>
            <a:pPr algn="just"/>
            <a:r>
              <a:rPr lang="en-CA" dirty="0">
                <a:latin typeface="Franklin Gothic Medium" panose="020B0603020102020204" pitchFamily="34" charset="0"/>
              </a:rPr>
              <a:t>[59] When the </a:t>
            </a:r>
            <a:r>
              <a:rPr lang="en-CA" dirty="0" err="1">
                <a:latin typeface="Franklin Gothic Medium" panose="020B0603020102020204" pitchFamily="34" charset="0"/>
              </a:rPr>
              <a:t>OHSA</a:t>
            </a:r>
            <a:r>
              <a:rPr lang="en-CA" dirty="0">
                <a:latin typeface="Franklin Gothic Medium" panose="020B0603020102020204" pitchFamily="34" charset="0"/>
              </a:rPr>
              <a:t> and the Regulation are read together, I draw the conclusion that </a:t>
            </a:r>
            <a:r>
              <a:rPr lang="en-CA" b="1" u="sng" dirty="0">
                <a:latin typeface="Franklin Gothic Medium" panose="020B0603020102020204" pitchFamily="34" charset="0"/>
              </a:rPr>
              <a:t>teachers can refuse unsafe work in the context of violent pupils, so long as the teacher has reason to believe that the violence is likely to endanger him/her at some point either at the time of the refusal or in the immediate future. The only exception to that right is in circumstances where the safety of a pupil is in imminent danger.</a:t>
            </a:r>
            <a:r>
              <a:rPr lang="en-CA" dirty="0">
                <a:latin typeface="Franklin Gothic Medium" panose="020B0603020102020204" pitchFamily="34" charset="0"/>
              </a:rPr>
              <a:t> In such circumstances, a teacher’s ability to initiate a work refusal may be delayed until none of the pupils are in imminent danger</a:t>
            </a:r>
            <a:r>
              <a:rPr lang="en-CA" dirty="0" smtClean="0">
                <a:latin typeface="Franklin Gothic Medium" panose="020B0603020102020204" pitchFamily="34" charset="0"/>
              </a:rPr>
              <a:t>. </a:t>
            </a:r>
            <a:endParaRPr lang="en-US" dirty="0" smtClean="0">
              <a:latin typeface="Franklin Gothic Medium" panose="020B0603020102020204" pitchFamily="34" charset="0"/>
            </a:endParaRPr>
          </a:p>
          <a:p>
            <a:pPr lvl="1"/>
            <a:endParaRPr lang="en-US" dirty="0">
              <a:solidFill>
                <a:schemeClr val="tx1">
                  <a:lumMod val="75000"/>
                  <a:lumOff val="25000"/>
                </a:schemeClr>
              </a:solidFill>
              <a:latin typeface="Franklin Gothic Medium" panose="020B0603020102020204" pitchFamily="34" charset="0"/>
            </a:endParaRPr>
          </a:p>
          <a:p>
            <a:pPr lvl="1"/>
            <a:endParaRPr lang="en-CA" dirty="0" smtClean="0">
              <a:solidFill>
                <a:schemeClr val="tx1">
                  <a:lumMod val="75000"/>
                  <a:lumOff val="25000"/>
                </a:schemeClr>
              </a:solidFill>
              <a:latin typeface="Franklin Gothic Medium" panose="020B0603020102020204" pitchFamily="34" charset="0"/>
            </a:endParaRPr>
          </a:p>
        </p:txBody>
      </p:sp>
    </p:spTree>
    <p:extLst>
      <p:ext uri="{BB962C8B-B14F-4D97-AF65-F5344CB8AC3E}">
        <p14:creationId xmlns:p14="http://schemas.microsoft.com/office/powerpoint/2010/main" val="84367998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CA" dirty="0"/>
              <a:t>How Injuries are dealt with at the Workers’ Compensation Board and in </a:t>
            </a:r>
            <a:r>
              <a:rPr lang="en-CA" dirty="0" smtClean="0"/>
              <a:t>Arbitration </a:t>
            </a:r>
            <a:endParaRPr lang="en-CA" dirty="0"/>
          </a:p>
        </p:txBody>
      </p:sp>
    </p:spTree>
    <p:extLst>
      <p:ext uri="{BB962C8B-B14F-4D97-AF65-F5344CB8AC3E}">
        <p14:creationId xmlns:p14="http://schemas.microsoft.com/office/powerpoint/2010/main" val="262349110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8303" y="0"/>
            <a:ext cx="9144000" cy="857250"/>
          </a:xfrm>
        </p:spPr>
        <p:txBody>
          <a:bodyPr>
            <a:normAutofit fontScale="90000"/>
          </a:bodyPr>
          <a:lstStyle/>
          <a:p>
            <a:r>
              <a:rPr lang="en-CA" i="1" dirty="0" smtClean="0"/>
              <a:t>WCAT-2015-03400</a:t>
            </a:r>
            <a:r>
              <a:rPr lang="en-CA" dirty="0" smtClean="0"/>
              <a:t>, 2015 </a:t>
            </a:r>
            <a:r>
              <a:rPr lang="en-CA" dirty="0" err="1" smtClean="0"/>
              <a:t>CanLII</a:t>
            </a:r>
            <a:r>
              <a:rPr lang="en-CA" dirty="0" smtClean="0"/>
              <a:t> 95561 (BC </a:t>
            </a:r>
            <a:r>
              <a:rPr lang="en-CA" dirty="0" err="1" smtClean="0"/>
              <a:t>WCAT</a:t>
            </a:r>
            <a:r>
              <a:rPr lang="en-CA" dirty="0" smtClean="0"/>
              <a:t>)</a:t>
            </a:r>
            <a:endParaRPr lang="en-CA" dirty="0"/>
          </a:p>
        </p:txBody>
      </p:sp>
      <p:sp>
        <p:nvSpPr>
          <p:cNvPr id="4" name="Content Placeholder 1"/>
          <p:cNvSpPr>
            <a:spLocks noGrp="1"/>
          </p:cNvSpPr>
          <p:nvPr>
            <p:ph idx="1"/>
          </p:nvPr>
        </p:nvSpPr>
        <p:spPr>
          <a:xfrm>
            <a:off x="457200" y="1018848"/>
            <a:ext cx="8286206" cy="3906078"/>
          </a:xfrm>
        </p:spPr>
        <p:txBody>
          <a:bodyPr/>
          <a:lstStyle/>
          <a:p>
            <a:r>
              <a:rPr lang="en-CA" dirty="0" smtClean="0">
                <a:latin typeface="Franklin Gothic Medium" panose="020B0603020102020204" pitchFamily="34" charset="0"/>
              </a:rPr>
              <a:t>A teacher was punched, kicked in the chest, and bitten by a student. The worker claimed compensation for a chest contusion and chest and shoulder pain.</a:t>
            </a:r>
          </a:p>
          <a:p>
            <a:r>
              <a:rPr lang="en-CA" dirty="0" smtClean="0">
                <a:latin typeface="Franklin Gothic Medium" panose="020B0603020102020204" pitchFamily="34" charset="0"/>
              </a:rPr>
              <a:t>The </a:t>
            </a:r>
            <a:r>
              <a:rPr lang="en-CA" dirty="0" smtClean="0">
                <a:latin typeface="Franklin Gothic Medium" panose="020B0603020102020204" pitchFamily="34" charset="0"/>
              </a:rPr>
              <a:t>teacher</a:t>
            </a:r>
            <a:r>
              <a:rPr lang="en-CA" dirty="0" smtClean="0">
                <a:latin typeface="Franklin Gothic Medium" panose="020B0603020102020204" pitchFamily="34" charset="0"/>
              </a:rPr>
              <a:t> </a:t>
            </a:r>
            <a:r>
              <a:rPr lang="en-CA" dirty="0" smtClean="0">
                <a:latin typeface="Franklin Gothic Medium" panose="020B0603020102020204" pitchFamily="34" charset="0"/>
              </a:rPr>
              <a:t>returned to work, but continued to experience pain in her shoulder, and was not able to perform all the required job duties. She was concerned </a:t>
            </a:r>
            <a:r>
              <a:rPr lang="en-CA" dirty="0" smtClean="0">
                <a:latin typeface="Franklin Gothic Medium" panose="020B0603020102020204" pitchFamily="34" charset="0"/>
              </a:rPr>
              <a:t>about </a:t>
            </a:r>
            <a:r>
              <a:rPr lang="en-CA" dirty="0" smtClean="0">
                <a:latin typeface="Franklin Gothic Medium" panose="020B0603020102020204" pitchFamily="34" charset="0"/>
              </a:rPr>
              <a:t>her ability to restrain students, if required.</a:t>
            </a:r>
          </a:p>
          <a:p>
            <a:r>
              <a:rPr lang="en-CA" dirty="0" smtClean="0">
                <a:latin typeface="Franklin Gothic Medium" panose="020B0603020102020204" pitchFamily="34" charset="0"/>
              </a:rPr>
              <a:t>A medical report indicated the teacher was fit to return to work without restrictions, and wage loss benefits ceased. However, the teacher continued to experience pain in her shoulder, and was recommended for surgery.</a:t>
            </a:r>
          </a:p>
          <a:p>
            <a:pPr marL="0" indent="0">
              <a:buNone/>
            </a:pPr>
            <a:r>
              <a:rPr lang="en-CA" dirty="0" smtClean="0">
                <a:latin typeface="Franklin Gothic Medium" panose="020B0603020102020204" pitchFamily="34" charset="0"/>
              </a:rPr>
              <a:t>Issue before the </a:t>
            </a:r>
            <a:r>
              <a:rPr lang="en-CA" dirty="0" err="1" smtClean="0">
                <a:latin typeface="Franklin Gothic Medium" panose="020B0603020102020204" pitchFamily="34" charset="0"/>
              </a:rPr>
              <a:t>WCAT</a:t>
            </a:r>
            <a:r>
              <a:rPr lang="en-CA" dirty="0" smtClean="0">
                <a:latin typeface="Franklin Gothic Medium" panose="020B0603020102020204" pitchFamily="34" charset="0"/>
              </a:rPr>
              <a:t>: Did the teacher’s injury stabilize, or continue to be disabling such that she was entitled to continued benefits</a:t>
            </a:r>
            <a:r>
              <a:rPr lang="en-CA" dirty="0" smtClean="0">
                <a:latin typeface="Franklin Gothic Medium" panose="020B0603020102020204" pitchFamily="34" charset="0"/>
              </a:rPr>
              <a:t>?</a:t>
            </a:r>
          </a:p>
          <a:p>
            <a:r>
              <a:rPr lang="en-CA" dirty="0" smtClean="0">
                <a:latin typeface="Franklin Gothic Medium" panose="020B0603020102020204" pitchFamily="34" charset="0"/>
              </a:rPr>
              <a:t>She was entitled to benefits. Shoulder pain had not resolved.</a:t>
            </a:r>
            <a:endParaRPr lang="en-CA" dirty="0" smtClean="0">
              <a:latin typeface="Franklin Gothic Medium" panose="020B0603020102020204" pitchFamily="34" charset="0"/>
            </a:endParaRPr>
          </a:p>
        </p:txBody>
      </p:sp>
    </p:spTree>
    <p:extLst>
      <p:ext uri="{BB962C8B-B14F-4D97-AF65-F5344CB8AC3E}">
        <p14:creationId xmlns:p14="http://schemas.microsoft.com/office/powerpoint/2010/main" val="162060519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56903" y="0"/>
            <a:ext cx="8686800" cy="857250"/>
          </a:xfrm>
        </p:spPr>
        <p:txBody>
          <a:bodyPr>
            <a:normAutofit fontScale="90000"/>
          </a:bodyPr>
          <a:lstStyle/>
          <a:p>
            <a:r>
              <a:rPr lang="en-CA" i="1" dirty="0"/>
              <a:t>A1801531 (Re)</a:t>
            </a:r>
            <a:r>
              <a:rPr lang="en-CA" dirty="0"/>
              <a:t>, 2018 </a:t>
            </a:r>
            <a:r>
              <a:rPr lang="en-CA" dirty="0" err="1"/>
              <a:t>CanLII</a:t>
            </a:r>
            <a:r>
              <a:rPr lang="en-CA" dirty="0"/>
              <a:t> 134729 (BC </a:t>
            </a:r>
            <a:r>
              <a:rPr lang="en-CA" dirty="0" err="1"/>
              <a:t>WCAT</a:t>
            </a:r>
            <a:r>
              <a:rPr lang="en-CA" dirty="0"/>
              <a:t>)</a:t>
            </a:r>
          </a:p>
        </p:txBody>
      </p:sp>
      <p:sp>
        <p:nvSpPr>
          <p:cNvPr id="4" name="Content Placeholder 1"/>
          <p:cNvSpPr>
            <a:spLocks noGrp="1"/>
          </p:cNvSpPr>
          <p:nvPr>
            <p:ph idx="1"/>
          </p:nvPr>
        </p:nvSpPr>
        <p:spPr>
          <a:xfrm>
            <a:off x="457200" y="1077765"/>
            <a:ext cx="8286206" cy="3906078"/>
          </a:xfrm>
        </p:spPr>
        <p:txBody>
          <a:bodyPr/>
          <a:lstStyle/>
          <a:p>
            <a:r>
              <a:rPr lang="en-CA" dirty="0" smtClean="0">
                <a:latin typeface="Franklin Gothic Medium" panose="020B0603020102020204" pitchFamily="34" charset="0"/>
              </a:rPr>
              <a:t>A school board employee was hit by a student and fell, sustaining an injury to her arm. A claim for strains to her elbow, forearm and wrist were accepted.</a:t>
            </a:r>
          </a:p>
          <a:p>
            <a:r>
              <a:rPr lang="en-CA" dirty="0" smtClean="0">
                <a:latin typeface="Franklin Gothic Medium" panose="020B0603020102020204" pitchFamily="34" charset="0"/>
              </a:rPr>
              <a:t>She returned to work on light “one-armed” duties, but additional </a:t>
            </a:r>
            <a:r>
              <a:rPr lang="en-CA" dirty="0" smtClean="0">
                <a:latin typeface="Franklin Gothic Medium" panose="020B0603020102020204" pitchFamily="34" charset="0"/>
              </a:rPr>
              <a:t>incidents </a:t>
            </a:r>
            <a:r>
              <a:rPr lang="en-CA" dirty="0" err="1" smtClean="0">
                <a:latin typeface="Franklin Gothic Medium" panose="020B0603020102020204" pitchFamily="34" charset="0"/>
              </a:rPr>
              <a:t>occured</a:t>
            </a:r>
            <a:r>
              <a:rPr lang="en-CA" dirty="0" smtClean="0">
                <a:latin typeface="Franklin Gothic Medium" panose="020B0603020102020204" pitchFamily="34" charset="0"/>
              </a:rPr>
              <a:t> </a:t>
            </a:r>
            <a:r>
              <a:rPr lang="en-CA" dirty="0" smtClean="0">
                <a:latin typeface="Franklin Gothic Medium" panose="020B0603020102020204" pitchFamily="34" charset="0"/>
              </a:rPr>
              <a:t>with students following return to work where she used her right arm</a:t>
            </a:r>
          </a:p>
          <a:p>
            <a:r>
              <a:rPr lang="en-CA" dirty="0" smtClean="0">
                <a:latin typeface="Franklin Gothic Medium" panose="020B0603020102020204" pitchFamily="34" charset="0"/>
              </a:rPr>
              <a:t>Employee is reassessed by a doctor and suspends her attempts to return to work</a:t>
            </a:r>
          </a:p>
          <a:p>
            <a:pPr marL="0" indent="0">
              <a:buNone/>
            </a:pPr>
            <a:r>
              <a:rPr lang="en-CA" dirty="0" smtClean="0">
                <a:latin typeface="Franklin Gothic Medium" panose="020B0603020102020204" pitchFamily="34" charset="0"/>
              </a:rPr>
              <a:t>Issue before the </a:t>
            </a:r>
            <a:r>
              <a:rPr lang="en-CA" dirty="0" err="1" smtClean="0">
                <a:latin typeface="Franklin Gothic Medium" panose="020B0603020102020204" pitchFamily="34" charset="0"/>
              </a:rPr>
              <a:t>WCAT</a:t>
            </a:r>
            <a:r>
              <a:rPr lang="en-CA" dirty="0" smtClean="0">
                <a:latin typeface="Franklin Gothic Medium" panose="020B0603020102020204" pitchFamily="34" charset="0"/>
              </a:rPr>
              <a:t>: Was the employee’s refusal unreasonable such that her benefits ought to be adjusted? Were the modified duties suitable</a:t>
            </a:r>
            <a:r>
              <a:rPr lang="en-CA" dirty="0" smtClean="0">
                <a:latin typeface="Franklin Gothic Medium" panose="020B0603020102020204" pitchFamily="34" charset="0"/>
              </a:rPr>
              <a:t>?</a:t>
            </a:r>
          </a:p>
          <a:p>
            <a:r>
              <a:rPr lang="en-CA" dirty="0" smtClean="0">
                <a:latin typeface="Franklin Gothic Medium" panose="020B0603020102020204" pitchFamily="34" charset="0"/>
              </a:rPr>
              <a:t>Light duties were not suitable because it was impossible for her to work using only her left arm.</a:t>
            </a:r>
            <a:endParaRPr lang="en-CA" dirty="0" smtClean="0">
              <a:latin typeface="Franklin Gothic Medium" panose="020B0603020102020204" pitchFamily="34" charset="0"/>
            </a:endParaRPr>
          </a:p>
          <a:p>
            <a:endParaRPr lang="en-CA" dirty="0" smtClean="0">
              <a:latin typeface="Franklin Gothic Medium" panose="020B0603020102020204" pitchFamily="34" charset="0"/>
            </a:endParaRPr>
          </a:p>
        </p:txBody>
      </p:sp>
    </p:spTree>
    <p:extLst>
      <p:ext uri="{BB962C8B-B14F-4D97-AF65-F5344CB8AC3E}">
        <p14:creationId xmlns:p14="http://schemas.microsoft.com/office/powerpoint/2010/main" val="368332669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56903" y="0"/>
            <a:ext cx="8686800" cy="857250"/>
          </a:xfrm>
        </p:spPr>
        <p:txBody>
          <a:bodyPr>
            <a:normAutofit fontScale="90000"/>
          </a:bodyPr>
          <a:lstStyle/>
          <a:p>
            <a:r>
              <a:rPr lang="en-CA" i="1" dirty="0"/>
              <a:t>Decision No. 370/20</a:t>
            </a:r>
            <a:r>
              <a:rPr lang="en-CA" dirty="0"/>
              <a:t>, 2020 </a:t>
            </a:r>
            <a:r>
              <a:rPr lang="en-CA" dirty="0" err="1"/>
              <a:t>ONWSIAT</a:t>
            </a:r>
            <a:r>
              <a:rPr lang="en-CA" dirty="0"/>
              <a:t> </a:t>
            </a:r>
            <a:r>
              <a:rPr lang="en-CA" dirty="0" smtClean="0"/>
              <a:t>1144</a:t>
            </a:r>
            <a:endParaRPr lang="en-CA" dirty="0"/>
          </a:p>
        </p:txBody>
      </p:sp>
      <p:sp>
        <p:nvSpPr>
          <p:cNvPr id="4" name="Content Placeholder 1"/>
          <p:cNvSpPr>
            <a:spLocks noGrp="1"/>
          </p:cNvSpPr>
          <p:nvPr>
            <p:ph idx="1"/>
          </p:nvPr>
        </p:nvSpPr>
        <p:spPr>
          <a:xfrm>
            <a:off x="457200" y="1077765"/>
            <a:ext cx="8286206" cy="3906078"/>
          </a:xfrm>
        </p:spPr>
        <p:txBody>
          <a:bodyPr/>
          <a:lstStyle/>
          <a:p>
            <a:r>
              <a:rPr lang="en-CA" dirty="0" smtClean="0">
                <a:latin typeface="Franklin Gothic Medium" panose="020B0603020102020204" pitchFamily="34" charset="0"/>
              </a:rPr>
              <a:t>A Specialized Education Assistant was watching a basketball game with a 17-year old student who was diagnosed with autism. Without warning, the student hit the </a:t>
            </a:r>
            <a:r>
              <a:rPr lang="en-CA" dirty="0" err="1" smtClean="0">
                <a:latin typeface="Franklin Gothic Medium" panose="020B0603020102020204" pitchFamily="34" charset="0"/>
              </a:rPr>
              <a:t>EA</a:t>
            </a:r>
            <a:r>
              <a:rPr lang="en-CA" dirty="0" smtClean="0">
                <a:latin typeface="Franklin Gothic Medium" panose="020B0603020102020204" pitchFamily="34" charset="0"/>
              </a:rPr>
              <a:t> </a:t>
            </a:r>
            <a:r>
              <a:rPr lang="en-CA" dirty="0" smtClean="0">
                <a:latin typeface="Franklin Gothic Medium" panose="020B0603020102020204" pitchFamily="34" charset="0"/>
              </a:rPr>
              <a:t>in the head, resulting in a concussion and whiplash. The teacher was granted benefits for this injury.</a:t>
            </a:r>
          </a:p>
          <a:p>
            <a:r>
              <a:rPr lang="en-CA" dirty="0" smtClean="0">
                <a:latin typeface="Franklin Gothic Medium" panose="020B0603020102020204" pitchFamily="34" charset="0"/>
              </a:rPr>
              <a:t>The </a:t>
            </a:r>
            <a:r>
              <a:rPr lang="en-CA" dirty="0" err="1" smtClean="0">
                <a:latin typeface="Franklin Gothic Medium" panose="020B0603020102020204" pitchFamily="34" charset="0"/>
              </a:rPr>
              <a:t>EA</a:t>
            </a:r>
            <a:r>
              <a:rPr lang="en-CA" dirty="0" smtClean="0">
                <a:latin typeface="Franklin Gothic Medium" panose="020B0603020102020204" pitchFamily="34" charset="0"/>
              </a:rPr>
              <a:t> </a:t>
            </a:r>
            <a:r>
              <a:rPr lang="en-CA" dirty="0" smtClean="0">
                <a:latin typeface="Franklin Gothic Medium" panose="020B0603020102020204" pitchFamily="34" charset="0"/>
              </a:rPr>
              <a:t>gradually returned to work in a different position with the restriction of avoiding exposure to potentially violent students, and specifically not to work with the student who hit her.</a:t>
            </a:r>
          </a:p>
          <a:p>
            <a:r>
              <a:rPr lang="en-CA" dirty="0" smtClean="0">
                <a:latin typeface="Franklin Gothic Medium" panose="020B0603020102020204" pitchFamily="34" charset="0"/>
              </a:rPr>
              <a:t>To get to the room where she was assigned, she had to pass through the student’s classroom, who would regularly try to communicate with her and enter the room where she was working.</a:t>
            </a:r>
          </a:p>
          <a:p>
            <a:pPr marL="0" indent="0">
              <a:buNone/>
            </a:pPr>
            <a:r>
              <a:rPr lang="en-CA" dirty="0" smtClean="0">
                <a:latin typeface="Franklin Gothic Medium" panose="020B0603020102020204" pitchFamily="34" charset="0"/>
              </a:rPr>
              <a:t>Issue before the </a:t>
            </a:r>
            <a:r>
              <a:rPr lang="en-CA" dirty="0" err="1" smtClean="0">
                <a:latin typeface="Franklin Gothic Medium" panose="020B0603020102020204" pitchFamily="34" charset="0"/>
              </a:rPr>
              <a:t>WSIAT</a:t>
            </a:r>
            <a:r>
              <a:rPr lang="en-CA" dirty="0" smtClean="0">
                <a:latin typeface="Franklin Gothic Medium" panose="020B0603020102020204" pitchFamily="34" charset="0"/>
              </a:rPr>
              <a:t>: Were the modified duties suitable</a:t>
            </a:r>
            <a:r>
              <a:rPr lang="en-CA" dirty="0" smtClean="0">
                <a:latin typeface="Franklin Gothic Medium" panose="020B0603020102020204" pitchFamily="34" charset="0"/>
              </a:rPr>
              <a:t>?</a:t>
            </a:r>
          </a:p>
          <a:p>
            <a:r>
              <a:rPr lang="en-CA" dirty="0" smtClean="0">
                <a:latin typeface="Franklin Gothic Medium" panose="020B0603020102020204" pitchFamily="34" charset="0"/>
              </a:rPr>
              <a:t>Modified duties not suitable for psychological restrictions.</a:t>
            </a:r>
            <a:endParaRPr lang="en-CA" dirty="0" smtClean="0">
              <a:latin typeface="Franklin Gothic Medium" panose="020B0603020102020204" pitchFamily="34" charset="0"/>
            </a:endParaRPr>
          </a:p>
          <a:p>
            <a:endParaRPr lang="en-CA" dirty="0" smtClean="0">
              <a:latin typeface="Franklin Gothic Medium" panose="020B0603020102020204" pitchFamily="34" charset="0"/>
            </a:endParaRPr>
          </a:p>
        </p:txBody>
      </p:sp>
    </p:spTree>
    <p:extLst>
      <p:ext uri="{BB962C8B-B14F-4D97-AF65-F5344CB8AC3E}">
        <p14:creationId xmlns:p14="http://schemas.microsoft.com/office/powerpoint/2010/main" val="389930739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56903" y="0"/>
            <a:ext cx="8686800" cy="857250"/>
          </a:xfrm>
        </p:spPr>
        <p:txBody>
          <a:bodyPr>
            <a:normAutofit/>
          </a:bodyPr>
          <a:lstStyle/>
          <a:p>
            <a:r>
              <a:rPr lang="en-CA" sz="3200" i="1" dirty="0" smtClean="0"/>
              <a:t>Decision No. 75/21</a:t>
            </a:r>
            <a:r>
              <a:rPr lang="en-CA" sz="3200" dirty="0" smtClean="0"/>
              <a:t>, 2022 </a:t>
            </a:r>
            <a:r>
              <a:rPr lang="en-CA" sz="3200" dirty="0" err="1" smtClean="0"/>
              <a:t>ONWSIAT</a:t>
            </a:r>
            <a:r>
              <a:rPr lang="en-CA" sz="3200" dirty="0" smtClean="0"/>
              <a:t> 503</a:t>
            </a:r>
            <a:endParaRPr lang="en-CA" sz="3200" dirty="0"/>
          </a:p>
        </p:txBody>
      </p:sp>
      <p:sp>
        <p:nvSpPr>
          <p:cNvPr id="4" name="Content Placeholder 1"/>
          <p:cNvSpPr>
            <a:spLocks noGrp="1"/>
          </p:cNvSpPr>
          <p:nvPr>
            <p:ph idx="1"/>
          </p:nvPr>
        </p:nvSpPr>
        <p:spPr>
          <a:xfrm>
            <a:off x="457200" y="1077765"/>
            <a:ext cx="8286206" cy="3906078"/>
          </a:xfrm>
        </p:spPr>
        <p:txBody>
          <a:bodyPr/>
          <a:lstStyle/>
          <a:p>
            <a:r>
              <a:rPr lang="en-CA" sz="1600" dirty="0" smtClean="0">
                <a:latin typeface="Franklin Gothic Medium" panose="020B0603020102020204" pitchFamily="34" charset="0"/>
              </a:rPr>
              <a:t>A teacher intervened to prevent two students from fighting. One of the students pushed the teacher in the shoulder causing injury, which also triggered memories of getting hit as a child. The teacher was diagnosed with anxiety, depression, and </a:t>
            </a:r>
            <a:r>
              <a:rPr lang="en-CA" sz="1600" dirty="0" err="1" smtClean="0">
                <a:latin typeface="Franklin Gothic Medium" panose="020B0603020102020204" pitchFamily="34" charset="0"/>
              </a:rPr>
              <a:t>PTSD</a:t>
            </a:r>
            <a:r>
              <a:rPr lang="en-CA" sz="1600" dirty="0" smtClean="0">
                <a:latin typeface="Franklin Gothic Medium" panose="020B0603020102020204" pitchFamily="34" charset="0"/>
              </a:rPr>
              <a:t>.</a:t>
            </a:r>
            <a:endParaRPr lang="en-CA" sz="1600" dirty="0" smtClean="0">
              <a:latin typeface="Franklin Gothic Medium" panose="020B0603020102020204" pitchFamily="34" charset="0"/>
            </a:endParaRPr>
          </a:p>
          <a:p>
            <a:r>
              <a:rPr lang="en-CA" sz="1600" dirty="0" smtClean="0">
                <a:latin typeface="Franklin Gothic Medium" panose="020B0603020102020204" pitchFamily="34" charset="0"/>
              </a:rPr>
              <a:t>The incident was reported to the police, who found no evidence to confirm a claim of assault by the student. No charges were </a:t>
            </a:r>
            <a:r>
              <a:rPr lang="en-CA" sz="1600" dirty="0" smtClean="0">
                <a:latin typeface="Franklin Gothic Medium" panose="020B0603020102020204" pitchFamily="34" charset="0"/>
              </a:rPr>
              <a:t>laid.</a:t>
            </a:r>
            <a:endParaRPr lang="en-CA" sz="1600" dirty="0" smtClean="0">
              <a:latin typeface="Franklin Gothic Medium" panose="020B0603020102020204" pitchFamily="34" charset="0"/>
            </a:endParaRPr>
          </a:p>
          <a:p>
            <a:r>
              <a:rPr lang="en-CA" sz="1600" dirty="0" smtClean="0">
                <a:latin typeface="Franklin Gothic Medium" panose="020B0603020102020204" pitchFamily="34" charset="0"/>
              </a:rPr>
              <a:t>The teacher also testified that the student had hit him in the chin, and had remained outside the classroom, threatening to return, which caused the teacher’s fear and </a:t>
            </a:r>
            <a:r>
              <a:rPr lang="en-CA" sz="1600" dirty="0" smtClean="0">
                <a:latin typeface="Franklin Gothic Medium" panose="020B0603020102020204" pitchFamily="34" charset="0"/>
              </a:rPr>
              <a:t>anxiety.</a:t>
            </a:r>
            <a:endParaRPr lang="en-CA" sz="1600" dirty="0" smtClean="0">
              <a:latin typeface="Franklin Gothic Medium" panose="020B0603020102020204" pitchFamily="34" charset="0"/>
            </a:endParaRPr>
          </a:p>
          <a:p>
            <a:r>
              <a:rPr lang="en-CA" sz="1600" dirty="0" smtClean="0">
                <a:latin typeface="Franklin Gothic Medium" panose="020B0603020102020204" pitchFamily="34" charset="0"/>
              </a:rPr>
              <a:t>The teacher sought compensation for a </a:t>
            </a:r>
            <a:r>
              <a:rPr lang="en-CA" sz="1600" dirty="0" err="1" smtClean="0">
                <a:latin typeface="Franklin Gothic Medium" panose="020B0603020102020204" pitchFamily="34" charset="0"/>
              </a:rPr>
              <a:t>psychotraumatic</a:t>
            </a:r>
            <a:r>
              <a:rPr lang="en-CA" sz="1600" dirty="0" smtClean="0">
                <a:latin typeface="Franklin Gothic Medium" panose="020B0603020102020204" pitchFamily="34" charset="0"/>
              </a:rPr>
              <a:t> disability, traumatic mental stress, chronic mental </a:t>
            </a:r>
            <a:r>
              <a:rPr lang="en-CA" sz="1600" dirty="0" smtClean="0">
                <a:latin typeface="Franklin Gothic Medium" panose="020B0603020102020204" pitchFamily="34" charset="0"/>
              </a:rPr>
              <a:t>stress.</a:t>
            </a:r>
            <a:endParaRPr lang="en-CA" sz="1600" dirty="0" smtClean="0">
              <a:latin typeface="Franklin Gothic Medium" panose="020B0603020102020204" pitchFamily="34" charset="0"/>
            </a:endParaRPr>
          </a:p>
          <a:p>
            <a:pPr marL="0" indent="0">
              <a:buNone/>
            </a:pPr>
            <a:r>
              <a:rPr lang="en-CA" sz="1600" dirty="0" smtClean="0">
                <a:latin typeface="Franklin Gothic Medium" panose="020B0603020102020204" pitchFamily="34" charset="0"/>
              </a:rPr>
              <a:t>Issue before the </a:t>
            </a:r>
            <a:r>
              <a:rPr lang="en-CA" sz="1600" dirty="0" err="1" smtClean="0">
                <a:latin typeface="Franklin Gothic Medium" panose="020B0603020102020204" pitchFamily="34" charset="0"/>
              </a:rPr>
              <a:t>WSIAT</a:t>
            </a:r>
            <a:r>
              <a:rPr lang="en-CA" sz="1600" dirty="0" smtClean="0">
                <a:latin typeface="Franklin Gothic Medium" panose="020B0603020102020204" pitchFamily="34" charset="0"/>
              </a:rPr>
              <a:t>: Was the worker entitled to compensation</a:t>
            </a:r>
            <a:r>
              <a:rPr lang="en-CA" sz="1600" dirty="0" smtClean="0">
                <a:latin typeface="Franklin Gothic Medium" panose="020B0603020102020204" pitchFamily="34" charset="0"/>
              </a:rPr>
              <a:t>?</a:t>
            </a:r>
          </a:p>
          <a:p>
            <a:r>
              <a:rPr lang="en-CA" sz="1600" dirty="0" smtClean="0">
                <a:latin typeface="Franklin Gothic Medium" panose="020B0603020102020204" pitchFamily="34" charset="0"/>
              </a:rPr>
              <a:t>No, the teacher had extensive trauma in his past, and other work related stressors, including discipline. The incident did not cause the mental stress condition.</a:t>
            </a:r>
            <a:endParaRPr lang="en-CA" sz="1600" dirty="0" smtClean="0">
              <a:latin typeface="Franklin Gothic Medium" panose="020B0603020102020204" pitchFamily="34" charset="0"/>
            </a:endParaRPr>
          </a:p>
          <a:p>
            <a:endParaRPr lang="en-CA" dirty="0" smtClean="0">
              <a:latin typeface="Franklin Gothic Medium" panose="020B0603020102020204" pitchFamily="34" charset="0"/>
            </a:endParaRPr>
          </a:p>
        </p:txBody>
      </p:sp>
    </p:spTree>
    <p:extLst>
      <p:ext uri="{BB962C8B-B14F-4D97-AF65-F5344CB8AC3E}">
        <p14:creationId xmlns:p14="http://schemas.microsoft.com/office/powerpoint/2010/main" val="252213478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05615"/>
            <a:ext cx="8286206" cy="857250"/>
          </a:xfrm>
        </p:spPr>
        <p:txBody>
          <a:bodyPr>
            <a:normAutofit fontScale="90000"/>
          </a:bodyPr>
          <a:lstStyle/>
          <a:p>
            <a:r>
              <a:rPr lang="en-CA" i="1" dirty="0" smtClean="0"/>
              <a:t>British Columbia Public School Employers’ Assn v </a:t>
            </a:r>
            <a:r>
              <a:rPr lang="en-CA" i="1" dirty="0" err="1" smtClean="0"/>
              <a:t>BCTF</a:t>
            </a:r>
            <a:r>
              <a:rPr lang="en-CA" dirty="0" smtClean="0"/>
              <a:t>, 2009 </a:t>
            </a:r>
            <a:r>
              <a:rPr lang="en-CA" dirty="0" err="1" smtClean="0"/>
              <a:t>CarswellBC</a:t>
            </a:r>
            <a:r>
              <a:rPr lang="en-CA" dirty="0" smtClean="0"/>
              <a:t> 3188</a:t>
            </a:r>
            <a:endParaRPr lang="en-CA" i="1" dirty="0"/>
          </a:p>
        </p:txBody>
      </p:sp>
      <p:sp>
        <p:nvSpPr>
          <p:cNvPr id="4" name="Content Placeholder 1"/>
          <p:cNvSpPr>
            <a:spLocks noGrp="1"/>
          </p:cNvSpPr>
          <p:nvPr>
            <p:ph idx="1"/>
          </p:nvPr>
        </p:nvSpPr>
        <p:spPr>
          <a:xfrm>
            <a:off x="457200" y="1211241"/>
            <a:ext cx="8286206" cy="3906078"/>
          </a:xfrm>
        </p:spPr>
        <p:txBody>
          <a:bodyPr/>
          <a:lstStyle/>
          <a:p>
            <a:r>
              <a:rPr lang="en-CA" dirty="0" smtClean="0">
                <a:latin typeface="Franklin Gothic Medium" panose="020B0603020102020204" pitchFamily="34" charset="0"/>
              </a:rPr>
              <a:t>A teacher was injured by a student when he grabbed and pulled on a lanyard around the teacher’s neck, and kicked the teacher. </a:t>
            </a:r>
          </a:p>
          <a:p>
            <a:r>
              <a:rPr lang="en-CA" dirty="0" smtClean="0">
                <a:latin typeface="Franklin Gothic Medium" panose="020B0603020102020204" pitchFamily="34" charset="0"/>
              </a:rPr>
              <a:t>The Union grieved, alleging a violation of the health and safety provisions of the collective agreement. The Union also wrote to the Workers’ Compensation Board, who initiated an investigation and issued an order, with which the employer complied.</a:t>
            </a:r>
          </a:p>
          <a:p>
            <a:r>
              <a:rPr lang="en-CA" dirty="0" smtClean="0">
                <a:latin typeface="Franklin Gothic Medium" panose="020B0603020102020204" pitchFamily="34" charset="0"/>
              </a:rPr>
              <a:t>The employer objected to the arbitrator’s jurisdiction over the grievance on the basis that the </a:t>
            </a:r>
            <a:r>
              <a:rPr lang="en-CA" dirty="0" err="1" smtClean="0">
                <a:latin typeface="Franklin Gothic Medium" panose="020B0603020102020204" pitchFamily="34" charset="0"/>
              </a:rPr>
              <a:t>WCB</a:t>
            </a:r>
            <a:r>
              <a:rPr lang="en-CA" dirty="0" smtClean="0">
                <a:latin typeface="Franklin Gothic Medium" panose="020B0603020102020204" pitchFamily="34" charset="0"/>
              </a:rPr>
              <a:t> has exclusive jurisdiction and the same issues had been fully addressed and remedied</a:t>
            </a:r>
          </a:p>
          <a:p>
            <a:r>
              <a:rPr lang="en-CA" dirty="0" smtClean="0">
                <a:latin typeface="Franklin Gothic Medium" panose="020B0603020102020204" pitchFamily="34" charset="0"/>
              </a:rPr>
              <a:t>Does the Arbitrator have jurisdiction</a:t>
            </a:r>
            <a:r>
              <a:rPr lang="en-CA" dirty="0" smtClean="0">
                <a:latin typeface="Franklin Gothic Medium" panose="020B0603020102020204" pitchFamily="34" charset="0"/>
              </a:rPr>
              <a:t>?</a:t>
            </a:r>
          </a:p>
          <a:p>
            <a:r>
              <a:rPr lang="en-CA" dirty="0" smtClean="0">
                <a:latin typeface="Franklin Gothic Medium" panose="020B0603020102020204" pitchFamily="34" charset="0"/>
              </a:rPr>
              <a:t>No, issue within the exclusive jurisdiction of </a:t>
            </a:r>
            <a:r>
              <a:rPr lang="en-CA" dirty="0" err="1" smtClean="0">
                <a:latin typeface="Franklin Gothic Medium" panose="020B0603020102020204" pitchFamily="34" charset="0"/>
              </a:rPr>
              <a:t>WCB</a:t>
            </a:r>
            <a:r>
              <a:rPr lang="en-CA" dirty="0" smtClean="0">
                <a:latin typeface="Franklin Gothic Medium" panose="020B0603020102020204" pitchFamily="34" charset="0"/>
              </a:rPr>
              <a:t>, and the Union can’t re-litigate in a different forum.</a:t>
            </a:r>
            <a:endParaRPr lang="en-CA" dirty="0" smtClean="0">
              <a:latin typeface="Franklin Gothic Medium" panose="020B0603020102020204" pitchFamily="34" charset="0"/>
            </a:endParaRPr>
          </a:p>
        </p:txBody>
      </p:sp>
    </p:spTree>
    <p:extLst>
      <p:ext uri="{BB962C8B-B14F-4D97-AF65-F5344CB8AC3E}">
        <p14:creationId xmlns:p14="http://schemas.microsoft.com/office/powerpoint/2010/main" val="415291052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Case </a:t>
            </a:r>
            <a:r>
              <a:rPr lang="en-CA" sz="3600" dirty="0" smtClean="0"/>
              <a:t>Studies</a:t>
            </a:r>
            <a:endParaRPr lang="en-CA" dirty="0"/>
          </a:p>
        </p:txBody>
      </p:sp>
    </p:spTree>
    <p:extLst>
      <p:ext uri="{BB962C8B-B14F-4D97-AF65-F5344CB8AC3E}">
        <p14:creationId xmlns:p14="http://schemas.microsoft.com/office/powerpoint/2010/main" val="133385980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12167"/>
            <a:ext cx="8286206" cy="3422524"/>
          </a:xfrm>
        </p:spPr>
        <p:txBody>
          <a:bodyPr/>
          <a:lstStyle/>
          <a:p>
            <a:pPr marL="0" indent="0">
              <a:buNone/>
            </a:pPr>
            <a:r>
              <a:rPr lang="en-CA" sz="2000" dirty="0" smtClean="0">
                <a:latin typeface="Franklin Gothic Medium" panose="020B0603020102020204" pitchFamily="34" charset="0"/>
              </a:rPr>
              <a:t>Scenario #1</a:t>
            </a:r>
          </a:p>
          <a:p>
            <a:r>
              <a:rPr lang="en-CA" dirty="0" smtClean="0">
                <a:latin typeface="Franklin Gothic Medium" panose="020B0603020102020204" pitchFamily="34" charset="0"/>
              </a:rPr>
              <a:t>A racialized student with a behavioural and learning disability has a history of disrupting the classroom, including flipping desks, throwing books, and punching an EA. Recently, the student shouted in the classroom that he wants to kill the teacher. The student has made several claims that his teachers discriminate against him and treat him differently than other students. The school administrators have followed the student’s </a:t>
            </a:r>
            <a:r>
              <a:rPr lang="en-CA" dirty="0" err="1" smtClean="0">
                <a:latin typeface="Franklin Gothic Medium" panose="020B0603020102020204" pitchFamily="34" charset="0"/>
              </a:rPr>
              <a:t>IEP</a:t>
            </a:r>
            <a:r>
              <a:rPr lang="en-CA" dirty="0" smtClean="0">
                <a:latin typeface="Franklin Gothic Medium" panose="020B0603020102020204" pitchFamily="34" charset="0"/>
              </a:rPr>
              <a:t> and have offered other solutions like assigning a behavioural specialist to the student. </a:t>
            </a:r>
          </a:p>
          <a:p>
            <a:r>
              <a:rPr lang="en-CA" dirty="0" smtClean="0">
                <a:latin typeface="Franklin Gothic Medium" panose="020B0603020102020204" pitchFamily="34" charset="0"/>
              </a:rPr>
              <a:t>How can the school keep staff and other students safe? </a:t>
            </a:r>
            <a:r>
              <a:rPr lang="en-CA" dirty="0" smtClean="0">
                <a:latin typeface="Franklin Gothic Medium" panose="020B0603020102020204" pitchFamily="34" charset="0"/>
              </a:rPr>
              <a:t>Can the student be disciplined?</a:t>
            </a:r>
            <a:endParaRPr lang="en-CA" dirty="0">
              <a:latin typeface="Franklin Gothic Medium" panose="020B0603020102020204" pitchFamily="34" charset="0"/>
            </a:endParaRPr>
          </a:p>
          <a:p>
            <a:endParaRPr lang="en-CA" dirty="0"/>
          </a:p>
        </p:txBody>
      </p:sp>
      <p:sp>
        <p:nvSpPr>
          <p:cNvPr id="3" name="Title 2"/>
          <p:cNvSpPr>
            <a:spLocks noGrp="1"/>
          </p:cNvSpPr>
          <p:nvPr>
            <p:ph type="title"/>
          </p:nvPr>
        </p:nvSpPr>
        <p:spPr/>
        <p:txBody>
          <a:bodyPr/>
          <a:lstStyle/>
          <a:p>
            <a:r>
              <a:rPr lang="en-CA" dirty="0" smtClean="0"/>
              <a:t>Case Studies – Scenario 1</a:t>
            </a:r>
            <a:endParaRPr lang="en-CA" dirty="0"/>
          </a:p>
        </p:txBody>
      </p:sp>
    </p:spTree>
    <p:extLst>
      <p:ext uri="{BB962C8B-B14F-4D97-AF65-F5344CB8AC3E}">
        <p14:creationId xmlns:p14="http://schemas.microsoft.com/office/powerpoint/2010/main" val="390918974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CA" sz="2000" dirty="0" smtClean="0">
                <a:latin typeface="Franklin Gothic Medium" panose="020B0603020102020204" pitchFamily="34" charset="0"/>
              </a:rPr>
              <a:t>Case </a:t>
            </a:r>
            <a:r>
              <a:rPr lang="en-CA" sz="2000" dirty="0">
                <a:latin typeface="Franklin Gothic Medium" panose="020B0603020102020204" pitchFamily="34" charset="0"/>
              </a:rPr>
              <a:t>Law </a:t>
            </a:r>
            <a:r>
              <a:rPr lang="en-CA" sz="2000" dirty="0" smtClean="0">
                <a:latin typeface="Franklin Gothic Medium" panose="020B0603020102020204" pitchFamily="34" charset="0"/>
              </a:rPr>
              <a:t>Cont’d</a:t>
            </a:r>
          </a:p>
          <a:p>
            <a:pPr>
              <a:buFont typeface="Arial" panose="020B0604020202020204" pitchFamily="34" charset="0"/>
              <a:buChar char="•"/>
            </a:pPr>
            <a:r>
              <a:rPr lang="en-CA" dirty="0" smtClean="0">
                <a:latin typeface="Franklin Gothic Medium" panose="020B0603020102020204" pitchFamily="34" charset="0"/>
              </a:rPr>
              <a:t>In </a:t>
            </a:r>
            <a:r>
              <a:rPr lang="en-CA" i="1" dirty="0" err="1" smtClean="0">
                <a:latin typeface="Franklin Gothic Medium" panose="020B0603020102020204" pitchFamily="34" charset="0"/>
              </a:rPr>
              <a:t>L.K</a:t>
            </a:r>
            <a:r>
              <a:rPr lang="en-CA" i="1" dirty="0">
                <a:latin typeface="Franklin Gothic Medium" panose="020B0603020102020204" pitchFamily="34" charset="0"/>
              </a:rPr>
              <a:t>. v Upper Grand District Board </a:t>
            </a:r>
            <a:r>
              <a:rPr lang="en-CA" dirty="0">
                <a:latin typeface="Franklin Gothic Medium" panose="020B0603020102020204" pitchFamily="34" charset="0"/>
              </a:rPr>
              <a:t>(EA 311.7), 2019 </a:t>
            </a:r>
            <a:r>
              <a:rPr lang="en-CA" dirty="0" err="1">
                <a:latin typeface="Franklin Gothic Medium" panose="020B0603020102020204" pitchFamily="34" charset="0"/>
              </a:rPr>
              <a:t>CFSRB</a:t>
            </a:r>
            <a:r>
              <a:rPr lang="en-CA" dirty="0">
                <a:latin typeface="Franklin Gothic Medium" panose="020B0603020102020204" pitchFamily="34" charset="0"/>
              </a:rPr>
              <a:t> </a:t>
            </a:r>
            <a:r>
              <a:rPr lang="en-CA" dirty="0" smtClean="0">
                <a:latin typeface="Franklin Gothic Medium" panose="020B0603020102020204" pitchFamily="34" charset="0"/>
              </a:rPr>
              <a:t>2, a grade 2 student who was identified as Communication-Autism was expelled.</a:t>
            </a:r>
          </a:p>
          <a:p>
            <a:pPr marL="0" indent="0">
              <a:buNone/>
            </a:pPr>
            <a:endParaRPr lang="en-CA" dirty="0" smtClean="0">
              <a:latin typeface="Franklin Gothic Medium" panose="020B0603020102020204" pitchFamily="34" charset="0"/>
            </a:endParaRPr>
          </a:p>
          <a:p>
            <a:pPr>
              <a:buFont typeface="Arial" panose="020B0604020202020204" pitchFamily="34" charset="0"/>
              <a:buChar char="•"/>
            </a:pPr>
            <a:r>
              <a:rPr lang="en-CA" dirty="0" smtClean="0">
                <a:latin typeface="Franklin Gothic Medium" panose="020B0603020102020204" pitchFamily="34" charset="0"/>
              </a:rPr>
              <a:t>Student refused to attend class, kicked and threw things, yelled obscenities and threatened to kill staff, eloped from school, hit and punched staff, and attempted to push another student down the stairs. The school had to lock down on one occasion.</a:t>
            </a:r>
          </a:p>
          <a:p>
            <a:pPr>
              <a:buFont typeface="Arial" panose="020B0604020202020204" pitchFamily="34" charset="0"/>
              <a:buChar char="•"/>
            </a:pPr>
            <a:endParaRPr lang="en-CA" sz="2000" dirty="0"/>
          </a:p>
        </p:txBody>
      </p:sp>
      <p:sp>
        <p:nvSpPr>
          <p:cNvPr id="3" name="Title 2"/>
          <p:cNvSpPr>
            <a:spLocks noGrp="1"/>
          </p:cNvSpPr>
          <p:nvPr>
            <p:ph type="title"/>
          </p:nvPr>
        </p:nvSpPr>
        <p:spPr/>
        <p:txBody>
          <a:bodyPr/>
          <a:lstStyle/>
          <a:p>
            <a:r>
              <a:rPr lang="en-CA" dirty="0"/>
              <a:t>Case Studies – Scenario </a:t>
            </a:r>
            <a:r>
              <a:rPr lang="en-CA" dirty="0" smtClean="0"/>
              <a:t>1</a:t>
            </a:r>
            <a:endParaRPr lang="en-CA" dirty="0"/>
          </a:p>
        </p:txBody>
      </p:sp>
    </p:spTree>
    <p:extLst>
      <p:ext uri="{BB962C8B-B14F-4D97-AF65-F5344CB8AC3E}">
        <p14:creationId xmlns:p14="http://schemas.microsoft.com/office/powerpoint/2010/main" val="36145099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CA" sz="2000" dirty="0">
                <a:latin typeface="Franklin Gothic Medium" panose="020B0603020102020204" pitchFamily="34" charset="0"/>
              </a:rPr>
              <a:t>Case Law Cont’d</a:t>
            </a:r>
          </a:p>
          <a:p>
            <a:pPr>
              <a:buFont typeface="Arial" panose="020B0604020202020204" pitchFamily="34" charset="0"/>
              <a:buChar char="•"/>
            </a:pPr>
            <a:r>
              <a:rPr lang="en-CA" dirty="0" smtClean="0">
                <a:latin typeface="Franklin Gothic Medium" panose="020B0603020102020204" pitchFamily="34" charset="0"/>
              </a:rPr>
              <a:t>The student was found to have committed physical assault under section 310(1)(3) of the </a:t>
            </a:r>
            <a:r>
              <a:rPr lang="en-CA" i="1" dirty="0" smtClean="0">
                <a:latin typeface="Franklin Gothic Medium" panose="020B0603020102020204" pitchFamily="34" charset="0"/>
              </a:rPr>
              <a:t>Education Act</a:t>
            </a:r>
            <a:r>
              <a:rPr lang="en-CA" dirty="0" smtClean="0">
                <a:latin typeface="Franklin Gothic Medium" panose="020B0603020102020204" pitchFamily="34" charset="0"/>
              </a:rPr>
              <a:t>.</a:t>
            </a:r>
          </a:p>
          <a:p>
            <a:pPr>
              <a:buFont typeface="Arial" panose="020B0604020202020204" pitchFamily="34" charset="0"/>
              <a:buChar char="•"/>
            </a:pPr>
            <a:r>
              <a:rPr lang="en-CA" dirty="0" smtClean="0">
                <a:latin typeface="Franklin Gothic Medium" panose="020B0603020102020204" pitchFamily="34" charset="0"/>
              </a:rPr>
              <a:t>The student did not have ability to control their behaviour or to understand the consequences of their behaviour. However, there was a serious risk that harm would continue and such risk was unacceptable.</a:t>
            </a:r>
          </a:p>
          <a:p>
            <a:pPr>
              <a:buFont typeface="Arial" panose="020B0604020202020204" pitchFamily="34" charset="0"/>
              <a:buChar char="•"/>
            </a:pPr>
            <a:r>
              <a:rPr lang="en-CA" dirty="0" smtClean="0">
                <a:latin typeface="Franklin Gothic Medium" panose="020B0603020102020204" pitchFamily="34" charset="0"/>
              </a:rPr>
              <a:t>To find otherwise would impede </a:t>
            </a:r>
            <a:r>
              <a:rPr lang="en-CA" dirty="0">
                <a:latin typeface="Franklin Gothic Medium" panose="020B0603020102020204" pitchFamily="34" charset="0"/>
              </a:rPr>
              <a:t>the School Board from fulfilling its “duties and responsibilities under the [</a:t>
            </a:r>
            <a:r>
              <a:rPr lang="en-CA" i="1" dirty="0">
                <a:latin typeface="Franklin Gothic Medium" panose="020B0603020102020204" pitchFamily="34" charset="0"/>
              </a:rPr>
              <a:t>Education</a:t>
            </a:r>
            <a:r>
              <a:rPr lang="en-CA" dirty="0">
                <a:latin typeface="Franklin Gothic Medium" panose="020B0603020102020204" pitchFamily="34" charset="0"/>
              </a:rPr>
              <a:t>] </a:t>
            </a:r>
            <a:r>
              <a:rPr lang="en-CA" i="1" dirty="0">
                <a:latin typeface="Franklin Gothic Medium" panose="020B0603020102020204" pitchFamily="34" charset="0"/>
              </a:rPr>
              <a:t>Act </a:t>
            </a:r>
            <a:r>
              <a:rPr lang="en-CA" dirty="0">
                <a:latin typeface="Franklin Gothic Medium" panose="020B0603020102020204" pitchFamily="34" charset="0"/>
              </a:rPr>
              <a:t>to maintain order and discipline, and to ensure that the school was kept safe and secure for all its students”.</a:t>
            </a:r>
          </a:p>
          <a:p>
            <a:pPr marL="0" indent="0"/>
            <a:endParaRPr lang="en-CA" sz="2000" dirty="0"/>
          </a:p>
          <a:p>
            <a:pPr>
              <a:buFont typeface="Arial" panose="020B0604020202020204" pitchFamily="34" charset="0"/>
              <a:buChar char="•"/>
            </a:pPr>
            <a:endParaRPr lang="en-CA" dirty="0"/>
          </a:p>
        </p:txBody>
      </p:sp>
      <p:sp>
        <p:nvSpPr>
          <p:cNvPr id="3" name="Title 2"/>
          <p:cNvSpPr>
            <a:spLocks noGrp="1"/>
          </p:cNvSpPr>
          <p:nvPr>
            <p:ph type="title"/>
          </p:nvPr>
        </p:nvSpPr>
        <p:spPr/>
        <p:txBody>
          <a:bodyPr/>
          <a:lstStyle/>
          <a:p>
            <a:r>
              <a:rPr lang="en-CA" dirty="0"/>
              <a:t>Case Studies – Scenario 1</a:t>
            </a:r>
          </a:p>
        </p:txBody>
      </p:sp>
    </p:spTree>
    <p:extLst>
      <p:ext uri="{BB962C8B-B14F-4D97-AF65-F5344CB8AC3E}">
        <p14:creationId xmlns:p14="http://schemas.microsoft.com/office/powerpoint/2010/main" val="356467331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CA" sz="2000" dirty="0" smtClean="0">
                <a:latin typeface="Franklin Gothic Medium" panose="020B0603020102020204" pitchFamily="34" charset="0"/>
              </a:rPr>
              <a:t>Takeaways:</a:t>
            </a:r>
          </a:p>
          <a:p>
            <a:pPr>
              <a:buFont typeface="Arial" panose="020B0604020202020204" pitchFamily="34" charset="0"/>
              <a:buChar char="•"/>
            </a:pPr>
            <a:r>
              <a:rPr lang="en-CA" dirty="0" smtClean="0">
                <a:latin typeface="Franklin Gothic Medium" panose="020B0603020102020204" pitchFamily="34" charset="0"/>
              </a:rPr>
              <a:t>All students, including exceptional pupils, are subject to the discipline and expulsion provisions of the </a:t>
            </a:r>
            <a:r>
              <a:rPr lang="en-CA" i="1" dirty="0" smtClean="0">
                <a:latin typeface="Franklin Gothic Medium" panose="020B0603020102020204" pitchFamily="34" charset="0"/>
              </a:rPr>
              <a:t>Education Act</a:t>
            </a:r>
            <a:r>
              <a:rPr lang="en-CA" dirty="0" smtClean="0">
                <a:latin typeface="Franklin Gothic Medium" panose="020B0603020102020204" pitchFamily="34" charset="0"/>
              </a:rPr>
              <a:t>.</a:t>
            </a:r>
          </a:p>
          <a:p>
            <a:pPr>
              <a:buFont typeface="Arial" panose="020B0604020202020204" pitchFamily="34" charset="0"/>
              <a:buChar char="•"/>
            </a:pPr>
            <a:r>
              <a:rPr lang="en-CA" dirty="0" smtClean="0">
                <a:latin typeface="Franklin Gothic Medium" panose="020B0603020102020204" pitchFamily="34" charset="0"/>
              </a:rPr>
              <a:t>Education providers are able to suspend and otherwise discipline a student but must first consider all mitigating factors.</a:t>
            </a:r>
          </a:p>
          <a:p>
            <a:pPr>
              <a:buFont typeface="Arial" panose="020B0604020202020204" pitchFamily="34" charset="0"/>
              <a:buChar char="•"/>
            </a:pPr>
            <a:r>
              <a:rPr lang="en-CA" dirty="0" smtClean="0">
                <a:latin typeface="Franklin Gothic Medium" panose="020B0603020102020204" pitchFamily="34" charset="0"/>
              </a:rPr>
              <a:t>Consider creative strategies to accommodate the student’s needs while keeping staff and other students safe.</a:t>
            </a:r>
          </a:p>
          <a:p>
            <a:pPr>
              <a:buFont typeface="Arial" panose="020B0604020202020204" pitchFamily="34" charset="0"/>
              <a:buChar char="•"/>
            </a:pPr>
            <a:r>
              <a:rPr lang="en-CA" dirty="0" smtClean="0">
                <a:latin typeface="Franklin Gothic Medium" panose="020B0603020102020204" pitchFamily="34" charset="0"/>
              </a:rPr>
              <a:t>Document all actions taken and considered with respect to managing the student’s behaviour.</a:t>
            </a:r>
          </a:p>
          <a:p>
            <a:pPr>
              <a:buFont typeface="Arial" panose="020B0604020202020204" pitchFamily="34" charset="0"/>
              <a:buChar char="•"/>
            </a:pPr>
            <a:endParaRPr lang="en-CA" dirty="0">
              <a:latin typeface="Franklin Gothic Medium" panose="020B0603020102020204" pitchFamily="34" charset="0"/>
            </a:endParaRPr>
          </a:p>
          <a:p>
            <a:pPr>
              <a:buFont typeface="Arial" panose="020B0604020202020204" pitchFamily="34" charset="0"/>
              <a:buChar char="•"/>
            </a:pPr>
            <a:endParaRPr lang="en-CA" dirty="0">
              <a:latin typeface="Franklin Gothic Medium" panose="020B0603020102020204" pitchFamily="34" charset="0"/>
            </a:endParaRPr>
          </a:p>
          <a:p>
            <a:endParaRPr lang="en-CA" dirty="0" smtClean="0">
              <a:latin typeface="Franklin Gothic Medium" panose="020B0603020102020204" pitchFamily="34" charset="0"/>
            </a:endParaRPr>
          </a:p>
          <a:p>
            <a:endParaRPr lang="en-CA" dirty="0">
              <a:latin typeface="Franklin Gothic Medium" panose="020B0603020102020204" pitchFamily="34" charset="0"/>
            </a:endParaRPr>
          </a:p>
        </p:txBody>
      </p:sp>
      <p:sp>
        <p:nvSpPr>
          <p:cNvPr id="3" name="Title 2"/>
          <p:cNvSpPr>
            <a:spLocks noGrp="1"/>
          </p:cNvSpPr>
          <p:nvPr>
            <p:ph type="title"/>
          </p:nvPr>
        </p:nvSpPr>
        <p:spPr/>
        <p:txBody>
          <a:bodyPr/>
          <a:lstStyle/>
          <a:p>
            <a:r>
              <a:rPr lang="en-CA" dirty="0"/>
              <a:t>Case Studies – Scenario </a:t>
            </a:r>
            <a:r>
              <a:rPr lang="en-CA" dirty="0" smtClean="0"/>
              <a:t>1</a:t>
            </a:r>
            <a:endParaRPr lang="en-CA" dirty="0"/>
          </a:p>
        </p:txBody>
      </p:sp>
    </p:spTree>
    <p:extLst>
      <p:ext uri="{BB962C8B-B14F-4D97-AF65-F5344CB8AC3E}">
        <p14:creationId xmlns:p14="http://schemas.microsoft.com/office/powerpoint/2010/main" val="330166979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CA" sz="2000" dirty="0" smtClean="0">
                <a:latin typeface="Franklin Gothic Medium" panose="020B0603020102020204" pitchFamily="34" charset="0"/>
              </a:rPr>
              <a:t>Scenario #2</a:t>
            </a:r>
          </a:p>
          <a:p>
            <a:r>
              <a:rPr lang="en-CA" dirty="0" smtClean="0">
                <a:latin typeface="Franklin Gothic Medium" panose="020B0603020102020204" pitchFamily="34" charset="0"/>
              </a:rPr>
              <a:t>A primary student has mental disorders and behavioral issues that cause her to act out violently at times.</a:t>
            </a:r>
          </a:p>
          <a:p>
            <a:r>
              <a:rPr lang="en-CA" dirty="0" smtClean="0">
                <a:latin typeface="Franklin Gothic Medium" panose="020B0603020102020204" pitchFamily="34" charset="0"/>
              </a:rPr>
              <a:t>She has an </a:t>
            </a:r>
            <a:r>
              <a:rPr lang="en-CA" dirty="0" err="1" smtClean="0">
                <a:latin typeface="Franklin Gothic Medium" panose="020B0603020102020204" pitchFamily="34" charset="0"/>
              </a:rPr>
              <a:t>IEP</a:t>
            </a:r>
            <a:r>
              <a:rPr lang="en-CA" dirty="0" smtClean="0">
                <a:latin typeface="Franklin Gothic Medium" panose="020B0603020102020204" pitchFamily="34" charset="0"/>
              </a:rPr>
              <a:t> and a safety plan. There is an </a:t>
            </a:r>
            <a:r>
              <a:rPr lang="en-CA" dirty="0" err="1" smtClean="0">
                <a:latin typeface="Franklin Gothic Medium" panose="020B0603020102020204" pitchFamily="34" charset="0"/>
              </a:rPr>
              <a:t>EA</a:t>
            </a:r>
            <a:r>
              <a:rPr lang="en-CA" dirty="0" smtClean="0">
                <a:latin typeface="Franklin Gothic Medium" panose="020B0603020102020204" pitchFamily="34" charset="0"/>
              </a:rPr>
              <a:t> in the classroom, who wears equipment to protect her from biting, hitting, etc.</a:t>
            </a:r>
          </a:p>
          <a:p>
            <a:r>
              <a:rPr lang="en-CA" dirty="0" smtClean="0">
                <a:latin typeface="Franklin Gothic Medium" panose="020B0603020102020204" pitchFamily="34" charset="0"/>
              </a:rPr>
              <a:t>She has injured both the </a:t>
            </a:r>
            <a:r>
              <a:rPr lang="en-CA" dirty="0" err="1" smtClean="0">
                <a:latin typeface="Franklin Gothic Medium" panose="020B0603020102020204" pitchFamily="34" charset="0"/>
              </a:rPr>
              <a:t>EA</a:t>
            </a:r>
            <a:r>
              <a:rPr lang="en-CA" dirty="0" smtClean="0">
                <a:latin typeface="Franklin Gothic Medium" panose="020B0603020102020204" pitchFamily="34" charset="0"/>
              </a:rPr>
              <a:t> and the teacher.</a:t>
            </a:r>
          </a:p>
          <a:p>
            <a:r>
              <a:rPr lang="en-CA" dirty="0" smtClean="0">
                <a:latin typeface="Franklin Gothic Medium" panose="020B0603020102020204" pitchFamily="34" charset="0"/>
              </a:rPr>
              <a:t>The teacher engages in a work refusal under the </a:t>
            </a:r>
            <a:r>
              <a:rPr lang="en-CA" i="1" dirty="0" err="1" smtClean="0">
                <a:latin typeface="Franklin Gothic Medium" panose="020B0603020102020204" pitchFamily="34" charset="0"/>
              </a:rPr>
              <a:t>OHSA</a:t>
            </a:r>
            <a:r>
              <a:rPr lang="en-CA" i="1" dirty="0" smtClean="0">
                <a:latin typeface="Franklin Gothic Medium" panose="020B0603020102020204" pitchFamily="34" charset="0"/>
              </a:rPr>
              <a:t> </a:t>
            </a:r>
            <a:r>
              <a:rPr lang="en-CA" dirty="0" smtClean="0">
                <a:latin typeface="Franklin Gothic Medium" panose="020B0603020102020204" pitchFamily="34" charset="0"/>
              </a:rPr>
              <a:t>after she sees her hitting the </a:t>
            </a:r>
            <a:r>
              <a:rPr lang="en-CA" dirty="0" err="1" smtClean="0">
                <a:latin typeface="Franklin Gothic Medium" panose="020B0603020102020204" pitchFamily="34" charset="0"/>
              </a:rPr>
              <a:t>EA</a:t>
            </a:r>
            <a:r>
              <a:rPr lang="en-CA" dirty="0" smtClean="0">
                <a:latin typeface="Franklin Gothic Medium" panose="020B0603020102020204" pitchFamily="34" charset="0"/>
              </a:rPr>
              <a:t> in the school yard.</a:t>
            </a:r>
          </a:p>
          <a:p>
            <a:r>
              <a:rPr lang="en-CA" dirty="0" smtClean="0">
                <a:latin typeface="Franklin Gothic Medium" panose="020B0603020102020204" pitchFamily="34" charset="0"/>
              </a:rPr>
              <a:t>Can the teacher refuse “unsafe” work with a particular student? What should the school do?</a:t>
            </a:r>
          </a:p>
          <a:p>
            <a:endParaRPr lang="en-CA" dirty="0">
              <a:latin typeface="Franklin Gothic Medium" panose="020B0603020102020204" pitchFamily="34" charset="0"/>
            </a:endParaRPr>
          </a:p>
        </p:txBody>
      </p:sp>
      <p:sp>
        <p:nvSpPr>
          <p:cNvPr id="3" name="Title 2"/>
          <p:cNvSpPr>
            <a:spLocks noGrp="1"/>
          </p:cNvSpPr>
          <p:nvPr>
            <p:ph type="title"/>
          </p:nvPr>
        </p:nvSpPr>
        <p:spPr/>
        <p:txBody>
          <a:bodyPr/>
          <a:lstStyle/>
          <a:p>
            <a:r>
              <a:rPr lang="en-CA" dirty="0"/>
              <a:t>Case Studies – Scenario 2</a:t>
            </a:r>
          </a:p>
        </p:txBody>
      </p:sp>
    </p:spTree>
    <p:extLst>
      <p:ext uri="{BB962C8B-B14F-4D97-AF65-F5344CB8AC3E}">
        <p14:creationId xmlns:p14="http://schemas.microsoft.com/office/powerpoint/2010/main" val="83329115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CA" sz="2000" dirty="0" smtClean="0">
                <a:latin typeface="Franklin Gothic Medium" panose="020B0603020102020204" pitchFamily="34" charset="0"/>
              </a:rPr>
              <a:t>Case law</a:t>
            </a:r>
          </a:p>
          <a:p>
            <a:r>
              <a:rPr lang="en-CA" dirty="0" smtClean="0">
                <a:latin typeface="Franklin Gothic Medium" panose="020B0603020102020204" pitchFamily="34" charset="0"/>
              </a:rPr>
              <a:t>In </a:t>
            </a:r>
            <a:r>
              <a:rPr lang="en-US" i="1" dirty="0">
                <a:latin typeface="Franklin Gothic Medium" panose="020B0603020102020204" pitchFamily="34" charset="0"/>
              </a:rPr>
              <a:t>OECTA v Toronto Catholic District School Board, </a:t>
            </a:r>
            <a:r>
              <a:rPr lang="en-US" dirty="0">
                <a:latin typeface="Franklin Gothic Medium" panose="020B0603020102020204" pitchFamily="34" charset="0"/>
              </a:rPr>
              <a:t>2017 </a:t>
            </a:r>
            <a:r>
              <a:rPr lang="en-US" dirty="0" err="1">
                <a:latin typeface="Franklin Gothic Medium" panose="020B0603020102020204" pitchFamily="34" charset="0"/>
              </a:rPr>
              <a:t>CanLII</a:t>
            </a:r>
            <a:r>
              <a:rPr lang="en-US" dirty="0">
                <a:latin typeface="Franklin Gothic Medium" panose="020B0603020102020204" pitchFamily="34" charset="0"/>
              </a:rPr>
              <a:t> 37597 (ON </a:t>
            </a:r>
            <a:r>
              <a:rPr lang="en-US" dirty="0" err="1">
                <a:latin typeface="Franklin Gothic Medium" panose="020B0603020102020204" pitchFamily="34" charset="0"/>
              </a:rPr>
              <a:t>LRB</a:t>
            </a:r>
            <a:r>
              <a:rPr lang="en-US" dirty="0" smtClean="0">
                <a:latin typeface="Franklin Gothic Medium" panose="020B0603020102020204" pitchFamily="34" charset="0"/>
              </a:rPr>
              <a:t>), the teacher refused to work under the </a:t>
            </a:r>
            <a:r>
              <a:rPr lang="en-US" i="1" dirty="0" err="1" smtClean="0">
                <a:latin typeface="Franklin Gothic Medium" panose="020B0603020102020204" pitchFamily="34" charset="0"/>
              </a:rPr>
              <a:t>OHSA</a:t>
            </a:r>
            <a:r>
              <a:rPr lang="en-US" dirty="0" smtClean="0">
                <a:latin typeface="Franklin Gothic Medium" panose="020B0603020102020204" pitchFamily="34" charset="0"/>
              </a:rPr>
              <a:t> because of a violent student.</a:t>
            </a:r>
          </a:p>
          <a:p>
            <a:r>
              <a:rPr lang="en-US" dirty="0" smtClean="0">
                <a:latin typeface="Franklin Gothic Medium" panose="020B0603020102020204" pitchFamily="34" charset="0"/>
              </a:rPr>
              <a:t>The student was in kindergarten. He had an </a:t>
            </a:r>
            <a:r>
              <a:rPr lang="en-US" dirty="0" err="1" smtClean="0">
                <a:latin typeface="Franklin Gothic Medium" panose="020B0603020102020204" pitchFamily="34" charset="0"/>
              </a:rPr>
              <a:t>IEP</a:t>
            </a:r>
            <a:r>
              <a:rPr lang="en-US" dirty="0" smtClean="0">
                <a:latin typeface="Franklin Gothic Medium" panose="020B0603020102020204" pitchFamily="34" charset="0"/>
              </a:rPr>
              <a:t>, a safety plan, and an </a:t>
            </a:r>
            <a:r>
              <a:rPr lang="en-US" dirty="0" err="1" smtClean="0">
                <a:latin typeface="Franklin Gothic Medium" panose="020B0603020102020204" pitchFamily="34" charset="0"/>
              </a:rPr>
              <a:t>EA</a:t>
            </a:r>
            <a:r>
              <a:rPr lang="en-US" dirty="0" smtClean="0">
                <a:latin typeface="Franklin Gothic Medium" panose="020B0603020102020204" pitchFamily="34" charset="0"/>
              </a:rPr>
              <a:t>; however, the </a:t>
            </a:r>
            <a:r>
              <a:rPr lang="en-US" dirty="0" err="1" smtClean="0">
                <a:latin typeface="Franklin Gothic Medium" panose="020B0603020102020204" pitchFamily="34" charset="0"/>
              </a:rPr>
              <a:t>EA</a:t>
            </a:r>
            <a:r>
              <a:rPr lang="en-US" dirty="0" smtClean="0">
                <a:latin typeface="Franklin Gothic Medium" panose="020B0603020102020204" pitchFamily="34" charset="0"/>
              </a:rPr>
              <a:t> was frequently absent.</a:t>
            </a:r>
          </a:p>
          <a:p>
            <a:r>
              <a:rPr lang="en-US" dirty="0" smtClean="0">
                <a:latin typeface="Franklin Gothic Medium" panose="020B0603020102020204" pitchFamily="34" charset="0"/>
              </a:rPr>
              <a:t>The student had a violent incident that injured the teacher’s eye.</a:t>
            </a:r>
          </a:p>
          <a:p>
            <a:r>
              <a:rPr lang="en-US" dirty="0" smtClean="0">
                <a:latin typeface="Franklin Gothic Medium" panose="020B0603020102020204" pitchFamily="34" charset="0"/>
              </a:rPr>
              <a:t>The teacher subsequently refused work for 2 consecutive days after she saw the student becoming violent with the </a:t>
            </a:r>
            <a:r>
              <a:rPr lang="en-US" dirty="0" err="1" smtClean="0">
                <a:latin typeface="Franklin Gothic Medium" panose="020B0603020102020204" pitchFamily="34" charset="0"/>
              </a:rPr>
              <a:t>EA</a:t>
            </a:r>
            <a:r>
              <a:rPr lang="en-US" dirty="0">
                <a:latin typeface="Franklin Gothic Medium" panose="020B0603020102020204" pitchFamily="34" charset="0"/>
              </a:rPr>
              <a:t> </a:t>
            </a:r>
            <a:r>
              <a:rPr lang="en-US" dirty="0" smtClean="0">
                <a:latin typeface="Franklin Gothic Medium" panose="020B0603020102020204" pitchFamily="34" charset="0"/>
              </a:rPr>
              <a:t>through the classroom window (hitting, swearing and throwing things).</a:t>
            </a:r>
          </a:p>
          <a:p>
            <a:r>
              <a:rPr lang="en-US" dirty="0" smtClean="0">
                <a:latin typeface="Franklin Gothic Medium" panose="020B0603020102020204" pitchFamily="34" charset="0"/>
              </a:rPr>
              <a:t>Ministry of Labour determined there was no basis for a work refusal under </a:t>
            </a:r>
            <a:r>
              <a:rPr lang="en-US" i="1" dirty="0" err="1" smtClean="0">
                <a:latin typeface="Franklin Gothic Medium" panose="020B0603020102020204" pitchFamily="34" charset="0"/>
              </a:rPr>
              <a:t>OHSA</a:t>
            </a:r>
            <a:r>
              <a:rPr lang="en-US" dirty="0" smtClean="0">
                <a:latin typeface="Franklin Gothic Medium" panose="020B0603020102020204" pitchFamily="34" charset="0"/>
              </a:rPr>
              <a:t>.</a:t>
            </a:r>
          </a:p>
          <a:p>
            <a:endParaRPr lang="en-CA" dirty="0">
              <a:latin typeface="Franklin Gothic Medium" panose="020B0603020102020204" pitchFamily="34" charset="0"/>
            </a:endParaRPr>
          </a:p>
        </p:txBody>
      </p:sp>
      <p:sp>
        <p:nvSpPr>
          <p:cNvPr id="3" name="Title 2"/>
          <p:cNvSpPr>
            <a:spLocks noGrp="1"/>
          </p:cNvSpPr>
          <p:nvPr>
            <p:ph type="title"/>
          </p:nvPr>
        </p:nvSpPr>
        <p:spPr/>
        <p:txBody>
          <a:bodyPr/>
          <a:lstStyle/>
          <a:p>
            <a:r>
              <a:rPr lang="en-CA" dirty="0"/>
              <a:t>Case Studies – Scenario 2</a:t>
            </a:r>
          </a:p>
        </p:txBody>
      </p:sp>
    </p:spTree>
    <p:extLst>
      <p:ext uri="{BB962C8B-B14F-4D97-AF65-F5344CB8AC3E}">
        <p14:creationId xmlns:p14="http://schemas.microsoft.com/office/powerpoint/2010/main" val="371004858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CA" sz="2000" dirty="0" smtClean="0">
                <a:latin typeface="Franklin Gothic Medium" panose="020B0603020102020204" pitchFamily="34" charset="0"/>
              </a:rPr>
              <a:t>Case law cont’d</a:t>
            </a:r>
          </a:p>
          <a:p>
            <a:r>
              <a:rPr lang="en-CA" dirty="0" smtClean="0">
                <a:latin typeface="Franklin Gothic Medium" panose="020B0603020102020204" pitchFamily="34" charset="0"/>
              </a:rPr>
              <a:t>The first work refusal was found to be improper because the student’s life, health or safety was in jeopardy. Although the </a:t>
            </a:r>
            <a:r>
              <a:rPr lang="en-CA" dirty="0" err="1" smtClean="0">
                <a:latin typeface="Franklin Gothic Medium" panose="020B0603020102020204" pitchFamily="34" charset="0"/>
              </a:rPr>
              <a:t>EA</a:t>
            </a:r>
            <a:r>
              <a:rPr lang="en-CA" dirty="0" smtClean="0">
                <a:latin typeface="Franklin Gothic Medium" panose="020B0603020102020204" pitchFamily="34" charset="0"/>
              </a:rPr>
              <a:t> was present, that does not allow the teacher to refuse work when a student’s health and safety is in imminent danger. </a:t>
            </a:r>
          </a:p>
          <a:p>
            <a:r>
              <a:rPr lang="en-CA" dirty="0" smtClean="0">
                <a:latin typeface="Franklin Gothic Medium" panose="020B0603020102020204" pitchFamily="34" charset="0"/>
              </a:rPr>
              <a:t>The second work refusal was found to be justified:</a:t>
            </a:r>
          </a:p>
          <a:p>
            <a:pPr marL="228600" indent="0" algn="just">
              <a:buNone/>
            </a:pPr>
            <a:r>
              <a:rPr lang="en-US" sz="1600" dirty="0">
                <a:latin typeface="Franklin Gothic Medium" panose="020B0603020102020204" pitchFamily="34" charset="0"/>
              </a:rPr>
              <a:t>[59] When the </a:t>
            </a:r>
            <a:r>
              <a:rPr lang="en-US" sz="1600" dirty="0" err="1">
                <a:latin typeface="Franklin Gothic Medium" panose="020B0603020102020204" pitchFamily="34" charset="0"/>
              </a:rPr>
              <a:t>OHSA</a:t>
            </a:r>
            <a:r>
              <a:rPr lang="en-US" sz="1600" dirty="0">
                <a:latin typeface="Franklin Gothic Medium" panose="020B0603020102020204" pitchFamily="34" charset="0"/>
              </a:rPr>
              <a:t> and the Regulation are read together, I draw the conclusion that teachers can refuse unsafe work in the context of violent pupils, so long as the teacher has reason to believe that the violence is likely to endanger him/her at some point either at the time of the refusal or in the immediate future. The only exception to that right is in circumstances where the safety of a pupil is in imminent danger. In such circumstances, a teacher’s ability to initiate a work refusal may be delayed until none of the pupils are in imminent danger.</a:t>
            </a:r>
          </a:p>
          <a:p>
            <a:endParaRPr lang="en-CA" dirty="0" smtClean="0">
              <a:latin typeface="Franklin Gothic Medium" panose="020B0603020102020204" pitchFamily="34" charset="0"/>
            </a:endParaRPr>
          </a:p>
          <a:p>
            <a:pPr marL="0" indent="0">
              <a:buNone/>
            </a:pPr>
            <a:endParaRPr lang="en-CA" dirty="0" smtClean="0">
              <a:latin typeface="Franklin Gothic Medium" panose="020B0603020102020204" pitchFamily="34" charset="0"/>
            </a:endParaRPr>
          </a:p>
        </p:txBody>
      </p:sp>
      <p:sp>
        <p:nvSpPr>
          <p:cNvPr id="3" name="Title 2"/>
          <p:cNvSpPr>
            <a:spLocks noGrp="1"/>
          </p:cNvSpPr>
          <p:nvPr>
            <p:ph type="title"/>
          </p:nvPr>
        </p:nvSpPr>
        <p:spPr/>
        <p:txBody>
          <a:bodyPr/>
          <a:lstStyle/>
          <a:p>
            <a:r>
              <a:rPr lang="en-CA" dirty="0"/>
              <a:t>Case Studies – Scenario 2</a:t>
            </a:r>
          </a:p>
        </p:txBody>
      </p:sp>
    </p:spTree>
    <p:extLst>
      <p:ext uri="{BB962C8B-B14F-4D97-AF65-F5344CB8AC3E}">
        <p14:creationId xmlns:p14="http://schemas.microsoft.com/office/powerpoint/2010/main" val="78024168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18846"/>
            <a:ext cx="8286206" cy="3917047"/>
          </a:xfrm>
        </p:spPr>
        <p:txBody>
          <a:bodyPr/>
          <a:lstStyle/>
          <a:p>
            <a:pPr marL="0" indent="0">
              <a:buNone/>
            </a:pPr>
            <a:r>
              <a:rPr lang="en-CA" sz="2000" dirty="0" smtClean="0">
                <a:latin typeface="Franklin Gothic Medium" panose="020B0603020102020204" pitchFamily="34" charset="0"/>
              </a:rPr>
              <a:t>Case law cont’d</a:t>
            </a:r>
          </a:p>
          <a:p>
            <a:r>
              <a:rPr lang="en-CA" dirty="0" smtClean="0">
                <a:latin typeface="Franklin Gothic Medium" panose="020B0603020102020204" pitchFamily="34" charset="0"/>
              </a:rPr>
              <a:t>In </a:t>
            </a:r>
            <a:r>
              <a:rPr lang="en-CA" i="1" dirty="0" smtClean="0">
                <a:latin typeface="Franklin Gothic Medium" panose="020B0603020102020204" pitchFamily="34" charset="0"/>
              </a:rPr>
              <a:t>J</a:t>
            </a:r>
            <a:r>
              <a:rPr lang="en-US" i="1" dirty="0" err="1" smtClean="0">
                <a:latin typeface="Franklin Gothic Medium" panose="020B0603020102020204" pitchFamily="34" charset="0"/>
              </a:rPr>
              <a:t>ames</a:t>
            </a:r>
            <a:r>
              <a:rPr lang="en-US" i="1" dirty="0" smtClean="0">
                <a:latin typeface="Franklin Gothic Medium" panose="020B0603020102020204" pitchFamily="34" charset="0"/>
              </a:rPr>
              <a:t> </a:t>
            </a:r>
            <a:r>
              <a:rPr lang="en-US" i="1" dirty="0">
                <a:latin typeface="Franklin Gothic Medium" panose="020B0603020102020204" pitchFamily="34" charset="0"/>
              </a:rPr>
              <a:t>Murphy v </a:t>
            </a:r>
            <a:r>
              <a:rPr lang="en-US" i="1" dirty="0" err="1">
                <a:latin typeface="Franklin Gothic Medium" panose="020B0603020102020204" pitchFamily="34" charset="0"/>
              </a:rPr>
              <a:t>Dufferin</a:t>
            </a:r>
            <a:r>
              <a:rPr lang="en-US" i="1" dirty="0">
                <a:latin typeface="Franklin Gothic Medium" panose="020B0603020102020204" pitchFamily="34" charset="0"/>
              </a:rPr>
              <a:t> Peel Catholic District School Board</a:t>
            </a:r>
            <a:r>
              <a:rPr lang="en-US" i="1" dirty="0" smtClean="0">
                <a:latin typeface="Franklin Gothic Medium" panose="020B0603020102020204" pitchFamily="34" charset="0"/>
              </a:rPr>
              <a:t>, </a:t>
            </a:r>
            <a:r>
              <a:rPr lang="en-CA" dirty="0" smtClean="0">
                <a:latin typeface="Franklin Gothic Medium" panose="020B0603020102020204" pitchFamily="34" charset="0"/>
              </a:rPr>
              <a:t>2024 </a:t>
            </a:r>
            <a:r>
              <a:rPr lang="en-CA" dirty="0" err="1" smtClean="0">
                <a:latin typeface="Franklin Gothic Medium" panose="020B0603020102020204" pitchFamily="34" charset="0"/>
              </a:rPr>
              <a:t>CanLII</a:t>
            </a:r>
            <a:r>
              <a:rPr lang="en-CA" dirty="0" smtClean="0">
                <a:latin typeface="Franklin Gothic Medium" panose="020B0603020102020204" pitchFamily="34" charset="0"/>
              </a:rPr>
              <a:t> 11735 (ON </a:t>
            </a:r>
            <a:r>
              <a:rPr lang="en-CA" dirty="0" err="1" smtClean="0">
                <a:latin typeface="Franklin Gothic Medium" panose="020B0603020102020204" pitchFamily="34" charset="0"/>
              </a:rPr>
              <a:t>LRB</a:t>
            </a:r>
            <a:r>
              <a:rPr lang="en-CA" dirty="0" smtClean="0">
                <a:latin typeface="Franklin Gothic Medium" panose="020B0603020102020204" pitchFamily="34" charset="0"/>
              </a:rPr>
              <a:t>), a teacher alleged reprisal against the board for enforcing his rights under the </a:t>
            </a:r>
            <a:r>
              <a:rPr lang="en-CA" i="1" dirty="0" err="1" smtClean="0">
                <a:latin typeface="Franklin Gothic Medium" panose="020B0603020102020204" pitchFamily="34" charset="0"/>
              </a:rPr>
              <a:t>OHSA</a:t>
            </a:r>
            <a:r>
              <a:rPr lang="en-CA" dirty="0" smtClean="0">
                <a:latin typeface="Franklin Gothic Medium" panose="020B0603020102020204" pitchFamily="34" charset="0"/>
              </a:rPr>
              <a:t>, and alleged that one of the rights was the right to refuse unsafe </a:t>
            </a:r>
            <a:r>
              <a:rPr lang="en-CA" dirty="0" smtClean="0">
                <a:latin typeface="Franklin Gothic Medium" panose="020B0603020102020204" pitchFamily="34" charset="0"/>
              </a:rPr>
              <a:t>work.</a:t>
            </a:r>
            <a:endParaRPr lang="en-CA" dirty="0" smtClean="0">
              <a:latin typeface="Franklin Gothic Medium" panose="020B0603020102020204" pitchFamily="34" charset="0"/>
            </a:endParaRPr>
          </a:p>
          <a:p>
            <a:r>
              <a:rPr lang="en-CA" dirty="0" smtClean="0">
                <a:latin typeface="Franklin Gothic Medium" panose="020B0603020102020204" pitchFamily="34" charset="0"/>
              </a:rPr>
              <a:t>The teacher had refused to perform his duties </a:t>
            </a:r>
            <a:r>
              <a:rPr lang="en-CA" dirty="0" smtClean="0">
                <a:latin typeface="Franklin Gothic Medium" panose="020B0603020102020204" pitchFamily="34" charset="0"/>
              </a:rPr>
              <a:t>until certain conditions met, after </a:t>
            </a:r>
            <a:r>
              <a:rPr lang="en-CA" dirty="0" smtClean="0">
                <a:latin typeface="Franklin Gothic Medium" panose="020B0603020102020204" pitchFamily="34" charset="0"/>
              </a:rPr>
              <a:t>a student </a:t>
            </a:r>
            <a:r>
              <a:rPr lang="en-CA" dirty="0" smtClean="0">
                <a:latin typeface="Franklin Gothic Medium" panose="020B0603020102020204" pitchFamily="34" charset="0"/>
              </a:rPr>
              <a:t>involved in </a:t>
            </a:r>
            <a:r>
              <a:rPr lang="en-CA" dirty="0" smtClean="0">
                <a:latin typeface="Franklin Gothic Medium" panose="020B0603020102020204" pitchFamily="34" charset="0"/>
              </a:rPr>
              <a:t>an altercation </a:t>
            </a:r>
            <a:r>
              <a:rPr lang="en-CA" dirty="0" smtClean="0">
                <a:latin typeface="Franklin Gothic Medium" panose="020B0603020102020204" pitchFamily="34" charset="0"/>
              </a:rPr>
              <a:t>returned </a:t>
            </a:r>
            <a:r>
              <a:rPr lang="en-CA" dirty="0" smtClean="0">
                <a:latin typeface="Franklin Gothic Medium" panose="020B0603020102020204" pitchFamily="34" charset="0"/>
              </a:rPr>
              <a:t>from a </a:t>
            </a:r>
            <a:r>
              <a:rPr lang="en-CA" dirty="0" smtClean="0">
                <a:latin typeface="Franklin Gothic Medium" panose="020B0603020102020204" pitchFamily="34" charset="0"/>
              </a:rPr>
              <a:t>suspension.</a:t>
            </a:r>
          </a:p>
          <a:p>
            <a:r>
              <a:rPr lang="en-CA" dirty="0" smtClean="0">
                <a:latin typeface="Franklin Gothic Medium" panose="020B0603020102020204" pitchFamily="34" charset="0"/>
              </a:rPr>
              <a:t>The school board sent him home pending investigation.</a:t>
            </a:r>
            <a:endParaRPr lang="en-CA" dirty="0" smtClean="0">
              <a:latin typeface="Franklin Gothic Medium" panose="020B0603020102020204" pitchFamily="34" charset="0"/>
            </a:endParaRPr>
          </a:p>
          <a:p>
            <a:r>
              <a:rPr lang="en-CA" dirty="0" smtClean="0">
                <a:latin typeface="Franklin Gothic Medium" panose="020B0603020102020204" pitchFamily="34" charset="0"/>
              </a:rPr>
              <a:t>OLRB found that teacher did not feel personally endangered by the return of the student, but it didn’t need to decide whether his actions were a work refusal.</a:t>
            </a:r>
          </a:p>
          <a:p>
            <a:r>
              <a:rPr lang="en-CA" dirty="0" smtClean="0">
                <a:latin typeface="Franklin Gothic Medium" panose="020B0603020102020204" pitchFamily="34" charset="0"/>
              </a:rPr>
              <a:t>OLRB found that there was no reprisal.</a:t>
            </a:r>
          </a:p>
          <a:p>
            <a:endParaRPr lang="en-CA" dirty="0" smtClean="0">
              <a:latin typeface="Franklin Gothic Medium" panose="020B0603020102020204" pitchFamily="34" charset="0"/>
            </a:endParaRPr>
          </a:p>
          <a:p>
            <a:pPr marL="0" indent="0">
              <a:buNone/>
            </a:pPr>
            <a:endParaRPr lang="en-CA" dirty="0" smtClean="0">
              <a:latin typeface="Franklin Gothic Medium" panose="020B0603020102020204" pitchFamily="34" charset="0"/>
            </a:endParaRPr>
          </a:p>
        </p:txBody>
      </p:sp>
      <p:sp>
        <p:nvSpPr>
          <p:cNvPr id="3" name="Title 2"/>
          <p:cNvSpPr>
            <a:spLocks noGrp="1"/>
          </p:cNvSpPr>
          <p:nvPr>
            <p:ph type="title"/>
          </p:nvPr>
        </p:nvSpPr>
        <p:spPr/>
        <p:txBody>
          <a:bodyPr/>
          <a:lstStyle/>
          <a:p>
            <a:r>
              <a:rPr lang="en-CA" dirty="0"/>
              <a:t>Case Studies – Scenario 2</a:t>
            </a:r>
          </a:p>
        </p:txBody>
      </p:sp>
    </p:spTree>
    <p:extLst>
      <p:ext uri="{BB962C8B-B14F-4D97-AF65-F5344CB8AC3E}">
        <p14:creationId xmlns:p14="http://schemas.microsoft.com/office/powerpoint/2010/main" val="249822176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CA" sz="2000" dirty="0" smtClean="0">
                <a:latin typeface="Franklin Gothic Medium" panose="020B0603020102020204" pitchFamily="34" charset="0"/>
              </a:rPr>
              <a:t>Takeaways</a:t>
            </a:r>
            <a:endParaRPr lang="en-CA" sz="2000" dirty="0" smtClean="0">
              <a:latin typeface="Franklin Gothic Medium" panose="020B0603020102020204" pitchFamily="34" charset="0"/>
            </a:endParaRPr>
          </a:p>
          <a:p>
            <a:r>
              <a:rPr lang="en-CA" sz="2000" dirty="0" smtClean="0">
                <a:latin typeface="Franklin Gothic Medium" panose="020B0603020102020204" pitchFamily="34" charset="0"/>
              </a:rPr>
              <a:t>Teachers do have the right to refuse unsafe work</a:t>
            </a:r>
          </a:p>
          <a:p>
            <a:pPr lvl="1"/>
            <a:r>
              <a:rPr lang="en-CA" dirty="0" smtClean="0">
                <a:solidFill>
                  <a:schemeClr val="tx1">
                    <a:lumMod val="75000"/>
                    <a:lumOff val="25000"/>
                  </a:schemeClr>
                </a:solidFill>
                <a:latin typeface="Franklin Gothic Medium" panose="020B0603020102020204" pitchFamily="34" charset="0"/>
              </a:rPr>
              <a:t>provided they have a </a:t>
            </a:r>
            <a:r>
              <a:rPr lang="en-US" dirty="0" smtClean="0">
                <a:solidFill>
                  <a:schemeClr val="tx1">
                    <a:lumMod val="75000"/>
                    <a:lumOff val="25000"/>
                  </a:schemeClr>
                </a:solidFill>
                <a:latin typeface="Franklin Gothic Medium" panose="020B0603020102020204" pitchFamily="34" charset="0"/>
              </a:rPr>
              <a:t>reasonable </a:t>
            </a:r>
            <a:r>
              <a:rPr lang="en-US" dirty="0">
                <a:solidFill>
                  <a:schemeClr val="tx1">
                    <a:lumMod val="75000"/>
                    <a:lumOff val="25000"/>
                  </a:schemeClr>
                </a:solidFill>
                <a:latin typeface="Franklin Gothic Medium" panose="020B0603020102020204" pitchFamily="34" charset="0"/>
              </a:rPr>
              <a:t>belief that there is real or significant possibility that </a:t>
            </a:r>
            <a:r>
              <a:rPr lang="en-US" dirty="0" smtClean="0">
                <a:solidFill>
                  <a:schemeClr val="tx1">
                    <a:lumMod val="75000"/>
                    <a:lumOff val="25000"/>
                  </a:schemeClr>
                </a:solidFill>
                <a:latin typeface="Franklin Gothic Medium" panose="020B0603020102020204" pitchFamily="34" charset="0"/>
              </a:rPr>
              <a:t>they </a:t>
            </a:r>
            <a:r>
              <a:rPr lang="en-US" dirty="0">
                <a:solidFill>
                  <a:schemeClr val="tx1">
                    <a:lumMod val="75000"/>
                    <a:lumOff val="25000"/>
                  </a:schemeClr>
                </a:solidFill>
                <a:latin typeface="Franklin Gothic Medium" panose="020B0603020102020204" pitchFamily="34" charset="0"/>
              </a:rPr>
              <a:t>will experience </a:t>
            </a:r>
            <a:r>
              <a:rPr lang="en-US" dirty="0" smtClean="0">
                <a:solidFill>
                  <a:schemeClr val="tx1">
                    <a:lumMod val="75000"/>
                    <a:lumOff val="25000"/>
                  </a:schemeClr>
                </a:solidFill>
                <a:latin typeface="Franklin Gothic Medium" panose="020B0603020102020204" pitchFamily="34" charset="0"/>
              </a:rPr>
              <a:t>danger </a:t>
            </a:r>
            <a:r>
              <a:rPr lang="en-US" dirty="0">
                <a:solidFill>
                  <a:schemeClr val="tx1">
                    <a:lumMod val="75000"/>
                    <a:lumOff val="25000"/>
                  </a:schemeClr>
                </a:solidFill>
                <a:latin typeface="Franklin Gothic Medium" panose="020B0603020102020204" pitchFamily="34" charset="0"/>
              </a:rPr>
              <a:t>sometime in the near </a:t>
            </a:r>
            <a:r>
              <a:rPr lang="en-US" dirty="0" smtClean="0">
                <a:solidFill>
                  <a:schemeClr val="tx1">
                    <a:lumMod val="75000"/>
                    <a:lumOff val="25000"/>
                  </a:schemeClr>
                </a:solidFill>
                <a:latin typeface="Franklin Gothic Medium" panose="020B0603020102020204" pitchFamily="34" charset="0"/>
              </a:rPr>
              <a:t>future;</a:t>
            </a:r>
          </a:p>
          <a:p>
            <a:pPr lvl="1"/>
            <a:r>
              <a:rPr lang="en-US" dirty="0" smtClean="0">
                <a:solidFill>
                  <a:schemeClr val="tx1">
                    <a:lumMod val="75000"/>
                    <a:lumOff val="25000"/>
                  </a:schemeClr>
                </a:solidFill>
                <a:latin typeface="Franklin Gothic Medium" panose="020B0603020102020204" pitchFamily="34" charset="0"/>
              </a:rPr>
              <a:t>except where a </a:t>
            </a:r>
            <a:r>
              <a:rPr lang="en-CA" dirty="0" smtClean="0">
                <a:solidFill>
                  <a:schemeClr val="tx1">
                    <a:lumMod val="75000"/>
                    <a:lumOff val="25000"/>
                  </a:schemeClr>
                </a:solidFill>
                <a:latin typeface="Franklin Gothic Medium" panose="020B0603020102020204" pitchFamily="34" charset="0"/>
              </a:rPr>
              <a:t>student’s </a:t>
            </a:r>
            <a:r>
              <a:rPr lang="en-CA" dirty="0">
                <a:solidFill>
                  <a:schemeClr val="tx1">
                    <a:lumMod val="75000"/>
                    <a:lumOff val="25000"/>
                  </a:schemeClr>
                </a:solidFill>
                <a:latin typeface="Franklin Gothic Medium" panose="020B0603020102020204" pitchFamily="34" charset="0"/>
              </a:rPr>
              <a:t>health and safety is in imminent danger. </a:t>
            </a:r>
            <a:endParaRPr lang="en-CA" dirty="0" smtClean="0">
              <a:solidFill>
                <a:schemeClr val="tx1">
                  <a:lumMod val="75000"/>
                  <a:lumOff val="25000"/>
                </a:schemeClr>
              </a:solidFill>
              <a:latin typeface="Franklin Gothic Medium" panose="020B0603020102020204" pitchFamily="34" charset="0"/>
            </a:endParaRPr>
          </a:p>
          <a:p>
            <a:r>
              <a:rPr lang="en-CA" sz="2000" dirty="0" smtClean="0">
                <a:latin typeface="Franklin Gothic Medium" panose="020B0603020102020204" pitchFamily="34" charset="0"/>
              </a:rPr>
              <a:t>Schools should </a:t>
            </a:r>
            <a:r>
              <a:rPr lang="en-CA" sz="2000" dirty="0">
                <a:latin typeface="Franklin Gothic Medium" panose="020B0603020102020204" pitchFamily="34" charset="0"/>
              </a:rPr>
              <a:t>f</a:t>
            </a:r>
            <a:r>
              <a:rPr lang="en-CA" sz="2000" dirty="0" smtClean="0">
                <a:latin typeface="Franklin Gothic Medium" panose="020B0603020102020204" pitchFamily="34" charset="0"/>
              </a:rPr>
              <a:t>ollow the work refusal process in the </a:t>
            </a:r>
            <a:r>
              <a:rPr lang="en-CA" sz="2000" i="1" dirty="0" err="1" smtClean="0">
                <a:latin typeface="Franklin Gothic Medium" panose="020B0603020102020204" pitchFamily="34" charset="0"/>
              </a:rPr>
              <a:t>OHSA</a:t>
            </a:r>
            <a:r>
              <a:rPr lang="en-CA" sz="2000" i="1" dirty="0" smtClean="0">
                <a:latin typeface="Franklin Gothic Medium" panose="020B0603020102020204" pitchFamily="34" charset="0"/>
              </a:rPr>
              <a:t>.</a:t>
            </a:r>
          </a:p>
          <a:p>
            <a:r>
              <a:rPr lang="en-CA" sz="2000" dirty="0">
                <a:latin typeface="Franklin Gothic Medium" panose="020B0603020102020204" pitchFamily="34" charset="0"/>
              </a:rPr>
              <a:t>Schools should </a:t>
            </a:r>
            <a:r>
              <a:rPr lang="en-CA" sz="2000" dirty="0" smtClean="0">
                <a:latin typeface="Franklin Gothic Medium" panose="020B0603020102020204" pitchFamily="34" charset="0"/>
              </a:rPr>
              <a:t>take every reasonable precaution to protect workers.</a:t>
            </a:r>
          </a:p>
        </p:txBody>
      </p:sp>
      <p:sp>
        <p:nvSpPr>
          <p:cNvPr id="3" name="Title 2"/>
          <p:cNvSpPr>
            <a:spLocks noGrp="1"/>
          </p:cNvSpPr>
          <p:nvPr>
            <p:ph type="title"/>
          </p:nvPr>
        </p:nvSpPr>
        <p:spPr/>
        <p:txBody>
          <a:bodyPr/>
          <a:lstStyle/>
          <a:p>
            <a:r>
              <a:rPr lang="en-CA" dirty="0"/>
              <a:t>Case Studies – Scenario 2</a:t>
            </a:r>
          </a:p>
        </p:txBody>
      </p:sp>
    </p:spTree>
    <p:extLst>
      <p:ext uri="{BB962C8B-B14F-4D97-AF65-F5344CB8AC3E}">
        <p14:creationId xmlns:p14="http://schemas.microsoft.com/office/powerpoint/2010/main" val="275316124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CA" sz="2000" dirty="0" smtClean="0">
                <a:latin typeface="Franklin Gothic Medium" panose="020B0603020102020204" pitchFamily="34" charset="0"/>
              </a:rPr>
              <a:t>Scenario #3</a:t>
            </a:r>
          </a:p>
          <a:p>
            <a:r>
              <a:rPr lang="en-CA" dirty="0" smtClean="0">
                <a:latin typeface="Franklin Gothic Medium" panose="020B0603020102020204" pitchFamily="34" charset="0"/>
              </a:rPr>
              <a:t>An elementary student has </a:t>
            </a:r>
            <a:r>
              <a:rPr lang="en-CA" dirty="0">
                <a:latin typeface="Franklin Gothic Medium" panose="020B0603020102020204" pitchFamily="34" charset="0"/>
              </a:rPr>
              <a:t>mental disorders and behavioral issues that cause </a:t>
            </a:r>
            <a:r>
              <a:rPr lang="en-CA" dirty="0" smtClean="0">
                <a:latin typeface="Franklin Gothic Medium" panose="020B0603020102020204" pitchFamily="34" charset="0"/>
              </a:rPr>
              <a:t>him </a:t>
            </a:r>
            <a:r>
              <a:rPr lang="en-CA" dirty="0">
                <a:latin typeface="Franklin Gothic Medium" panose="020B0603020102020204" pitchFamily="34" charset="0"/>
              </a:rPr>
              <a:t>to act out violently at times</a:t>
            </a:r>
            <a:r>
              <a:rPr lang="en-CA" dirty="0" smtClean="0">
                <a:latin typeface="Franklin Gothic Medium" panose="020B0603020102020204" pitchFamily="34" charset="0"/>
              </a:rPr>
              <a:t>.</a:t>
            </a:r>
          </a:p>
          <a:p>
            <a:r>
              <a:rPr lang="en-CA" dirty="0" smtClean="0">
                <a:latin typeface="Franklin Gothic Medium" panose="020B0603020102020204" pitchFamily="34" charset="0"/>
              </a:rPr>
              <a:t>In one instance, the student hit his special education teacher in the head causing </a:t>
            </a:r>
            <a:r>
              <a:rPr lang="en-CA" dirty="0" smtClean="0">
                <a:latin typeface="Franklin Gothic Medium" panose="020B0603020102020204" pitchFamily="34" charset="0"/>
              </a:rPr>
              <a:t>injury.</a:t>
            </a:r>
            <a:endParaRPr lang="en-CA" dirty="0" smtClean="0">
              <a:latin typeface="Franklin Gothic Medium" panose="020B0603020102020204" pitchFamily="34" charset="0"/>
            </a:endParaRPr>
          </a:p>
          <a:p>
            <a:r>
              <a:rPr lang="en-CA" dirty="0" smtClean="0">
                <a:latin typeface="Franklin Gothic Medium" panose="020B0603020102020204" pitchFamily="34" charset="0"/>
              </a:rPr>
              <a:t>The teacher requested that the student be removed from the school, either through suspension/expulsion, </a:t>
            </a:r>
            <a:r>
              <a:rPr lang="en-US" dirty="0">
                <a:latin typeface="Franklin Gothic Medium" panose="020B0603020102020204" pitchFamily="34" charset="0"/>
              </a:rPr>
              <a:t>relocating him to another facility, or arranging for home </a:t>
            </a:r>
            <a:r>
              <a:rPr lang="en-US" dirty="0" smtClean="0">
                <a:latin typeface="Franklin Gothic Medium" panose="020B0603020102020204" pitchFamily="34" charset="0"/>
              </a:rPr>
              <a:t>schooling.</a:t>
            </a:r>
            <a:endParaRPr lang="en-US" dirty="0" smtClean="0">
              <a:latin typeface="Franklin Gothic Medium" panose="020B0603020102020204" pitchFamily="34" charset="0"/>
            </a:endParaRPr>
          </a:p>
          <a:p>
            <a:r>
              <a:rPr lang="en-CA" dirty="0" smtClean="0">
                <a:latin typeface="Franklin Gothic Medium" panose="020B0603020102020204" pitchFamily="34" charset="0"/>
              </a:rPr>
              <a:t>What are the competing rights? Whose rights will prevail? What steps should the school take to protect the teacher? To address the student’s behaviour?</a:t>
            </a:r>
          </a:p>
          <a:p>
            <a:endParaRPr lang="en-CA" dirty="0">
              <a:latin typeface="Franklin Gothic Medium" panose="020B0603020102020204" pitchFamily="34" charset="0"/>
            </a:endParaRPr>
          </a:p>
        </p:txBody>
      </p:sp>
      <p:sp>
        <p:nvSpPr>
          <p:cNvPr id="3" name="Title 2"/>
          <p:cNvSpPr>
            <a:spLocks noGrp="1"/>
          </p:cNvSpPr>
          <p:nvPr>
            <p:ph type="title"/>
          </p:nvPr>
        </p:nvSpPr>
        <p:spPr/>
        <p:txBody>
          <a:bodyPr/>
          <a:lstStyle/>
          <a:p>
            <a:r>
              <a:rPr lang="en-CA" dirty="0"/>
              <a:t>Case Studies – Scenario </a:t>
            </a:r>
            <a:r>
              <a:rPr lang="en-CA" dirty="0" smtClean="0"/>
              <a:t>3</a:t>
            </a:r>
            <a:endParaRPr lang="en-CA" dirty="0"/>
          </a:p>
        </p:txBody>
      </p:sp>
    </p:spTree>
    <p:extLst>
      <p:ext uri="{BB962C8B-B14F-4D97-AF65-F5344CB8AC3E}">
        <p14:creationId xmlns:p14="http://schemas.microsoft.com/office/powerpoint/2010/main" val="45358373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CA" sz="2000" dirty="0">
                <a:latin typeface="Franklin Gothic Medium" panose="020B0603020102020204" pitchFamily="34" charset="0"/>
              </a:rPr>
              <a:t>Case law</a:t>
            </a:r>
          </a:p>
          <a:p>
            <a:r>
              <a:rPr lang="en-CA" sz="1600" dirty="0" smtClean="0">
                <a:latin typeface="Franklin Gothic Medium" panose="020B0603020102020204" pitchFamily="34" charset="0"/>
              </a:rPr>
              <a:t>In </a:t>
            </a:r>
            <a:r>
              <a:rPr lang="en-US" sz="1600" i="1" dirty="0">
                <a:latin typeface="Franklin Gothic Medium" panose="020B0603020102020204" pitchFamily="34" charset="0"/>
              </a:rPr>
              <a:t>Kendal v. St. Paul's Roman Catholic Separate School Division No. 20</a:t>
            </a:r>
            <a:r>
              <a:rPr lang="en-US" sz="1600" dirty="0">
                <a:latin typeface="Franklin Gothic Medium" panose="020B0603020102020204" pitchFamily="34" charset="0"/>
              </a:rPr>
              <a:t>, 2003 </a:t>
            </a:r>
            <a:r>
              <a:rPr lang="en-US" sz="1600" dirty="0" err="1">
                <a:latin typeface="Franklin Gothic Medium" panose="020B0603020102020204" pitchFamily="34" charset="0"/>
              </a:rPr>
              <a:t>SKQB</a:t>
            </a:r>
            <a:r>
              <a:rPr lang="en-US" sz="1600" dirty="0">
                <a:latin typeface="Franklin Gothic Medium" panose="020B0603020102020204" pitchFamily="34" charset="0"/>
              </a:rPr>
              <a:t> </a:t>
            </a:r>
            <a:r>
              <a:rPr lang="en-US" sz="1600" dirty="0" smtClean="0">
                <a:latin typeface="Franklin Gothic Medium" panose="020B0603020102020204" pitchFamily="34" charset="0"/>
              </a:rPr>
              <a:t>214 (affirmed upon appeal: 2004 </a:t>
            </a:r>
            <a:r>
              <a:rPr lang="en-US" sz="1600" dirty="0" err="1" smtClean="0">
                <a:latin typeface="Franklin Gothic Medium" panose="020B0603020102020204" pitchFamily="34" charset="0"/>
              </a:rPr>
              <a:t>SKCA</a:t>
            </a:r>
            <a:r>
              <a:rPr lang="en-US" sz="1600" dirty="0" smtClean="0">
                <a:latin typeface="Franklin Gothic Medium" panose="020B0603020102020204" pitchFamily="34" charset="0"/>
              </a:rPr>
              <a:t> 86), a student, Robbie, was diagnosed with Asperger’s, and had a violent episode. He was restrained by teachers, including his special education teacher, and when they let him go, he hit the teacher in the head, causing </a:t>
            </a:r>
            <a:r>
              <a:rPr lang="en-CA" sz="1600" dirty="0" smtClean="0">
                <a:latin typeface="Franklin Gothic Medium" panose="020B0603020102020204" pitchFamily="34" charset="0"/>
              </a:rPr>
              <a:t>recurring </a:t>
            </a:r>
            <a:r>
              <a:rPr lang="en-CA" sz="1600" dirty="0">
                <a:latin typeface="Franklin Gothic Medium" panose="020B0603020102020204" pitchFamily="34" charset="0"/>
              </a:rPr>
              <a:t>headaches, nausea, numbness, and slight drooping on the right side of her face</a:t>
            </a:r>
          </a:p>
          <a:p>
            <a:r>
              <a:rPr lang="en-CA" sz="1600" dirty="0" smtClean="0">
                <a:latin typeface="Franklin Gothic Medium" panose="020B0603020102020204" pitchFamily="34" charset="0"/>
              </a:rPr>
              <a:t>The Court balanced the teacher’s right to be safe in the workplace against Robbie’s right to equal </a:t>
            </a:r>
            <a:r>
              <a:rPr lang="en-CA" sz="1600" dirty="0" smtClean="0">
                <a:latin typeface="Franklin Gothic Medium" panose="020B0603020102020204" pitchFamily="34" charset="0"/>
              </a:rPr>
              <a:t>education.</a:t>
            </a:r>
          </a:p>
          <a:p>
            <a:r>
              <a:rPr lang="en-CA" sz="1600" dirty="0" smtClean="0">
                <a:latin typeface="Franklin Gothic Medium" panose="020B0603020102020204" pitchFamily="34" charset="0"/>
              </a:rPr>
              <a:t>No other reasonable alternatives were available other than keeping Robbie at the school.</a:t>
            </a:r>
            <a:endParaRPr lang="en-CA" sz="1600" dirty="0" smtClean="0">
              <a:latin typeface="Franklin Gothic Medium" panose="020B0603020102020204" pitchFamily="34" charset="0"/>
            </a:endParaRPr>
          </a:p>
          <a:p>
            <a:r>
              <a:rPr lang="en-CA" sz="1600" dirty="0" smtClean="0">
                <a:latin typeface="Franklin Gothic Medium" panose="020B0603020102020204" pitchFamily="34" charset="0"/>
              </a:rPr>
              <a:t>The Court addressed the common law duty of care owed to the teacher (to maintain a safe workplace), finding that the Board had not been </a:t>
            </a:r>
            <a:r>
              <a:rPr lang="en-CA" sz="1600" dirty="0" smtClean="0">
                <a:latin typeface="Franklin Gothic Medium" panose="020B0603020102020204" pitchFamily="34" charset="0"/>
              </a:rPr>
              <a:t>negligent.</a:t>
            </a:r>
            <a:endParaRPr lang="en-CA" sz="1600" dirty="0" smtClean="0">
              <a:latin typeface="Franklin Gothic Medium" panose="020B0603020102020204" pitchFamily="34" charset="0"/>
            </a:endParaRPr>
          </a:p>
          <a:p>
            <a:endParaRPr lang="en-CA" dirty="0">
              <a:latin typeface="Franklin Gothic Medium" panose="020B0603020102020204" pitchFamily="34" charset="0"/>
            </a:endParaRPr>
          </a:p>
        </p:txBody>
      </p:sp>
      <p:sp>
        <p:nvSpPr>
          <p:cNvPr id="3" name="Title 2"/>
          <p:cNvSpPr>
            <a:spLocks noGrp="1"/>
          </p:cNvSpPr>
          <p:nvPr>
            <p:ph type="title"/>
          </p:nvPr>
        </p:nvSpPr>
        <p:spPr/>
        <p:txBody>
          <a:bodyPr/>
          <a:lstStyle/>
          <a:p>
            <a:r>
              <a:rPr lang="en-CA" dirty="0"/>
              <a:t>Case Studies – Scenario </a:t>
            </a:r>
            <a:r>
              <a:rPr lang="en-CA" dirty="0" smtClean="0"/>
              <a:t>3</a:t>
            </a:r>
            <a:endParaRPr lang="en-CA" dirty="0"/>
          </a:p>
        </p:txBody>
      </p:sp>
    </p:spTree>
    <p:extLst>
      <p:ext uri="{BB962C8B-B14F-4D97-AF65-F5344CB8AC3E}">
        <p14:creationId xmlns:p14="http://schemas.microsoft.com/office/powerpoint/2010/main" val="342513503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CA" sz="2000" dirty="0">
                <a:latin typeface="Franklin Gothic Medium" panose="020B0603020102020204" pitchFamily="34" charset="0"/>
              </a:rPr>
              <a:t>Case </a:t>
            </a:r>
            <a:r>
              <a:rPr lang="en-CA" sz="2000" dirty="0" smtClean="0">
                <a:latin typeface="Franklin Gothic Medium" panose="020B0603020102020204" pitchFamily="34" charset="0"/>
              </a:rPr>
              <a:t>law cont’d</a:t>
            </a:r>
            <a:endParaRPr lang="en-CA" sz="2000" dirty="0">
              <a:latin typeface="Franklin Gothic Medium" panose="020B0603020102020204" pitchFamily="34" charset="0"/>
            </a:endParaRPr>
          </a:p>
          <a:p>
            <a:r>
              <a:rPr lang="en-CA" dirty="0" smtClean="0">
                <a:latin typeface="Franklin Gothic Medium" panose="020B0603020102020204" pitchFamily="34" charset="0"/>
              </a:rPr>
              <a:t>In </a:t>
            </a:r>
            <a:r>
              <a:rPr lang="en-CA" i="1" dirty="0" err="1" smtClean="0">
                <a:latin typeface="Franklin Gothic Medium" panose="020B0603020102020204" pitchFamily="34" charset="0"/>
              </a:rPr>
              <a:t>Bonnah</a:t>
            </a:r>
            <a:r>
              <a:rPr lang="en-CA" i="1" dirty="0" smtClean="0">
                <a:latin typeface="Franklin Gothic Medium" panose="020B0603020102020204" pitchFamily="34" charset="0"/>
              </a:rPr>
              <a:t> (Litigation Guardian of) v Ottawa-Carleton District School Board</a:t>
            </a:r>
            <a:r>
              <a:rPr lang="en-CA" dirty="0" smtClean="0">
                <a:latin typeface="Franklin Gothic Medium" panose="020B0603020102020204" pitchFamily="34" charset="0"/>
              </a:rPr>
              <a:t>, 2002 </a:t>
            </a:r>
            <a:r>
              <a:rPr lang="en-CA" dirty="0" err="1" smtClean="0">
                <a:latin typeface="Franklin Gothic Medium" panose="020B0603020102020204" pitchFamily="34" charset="0"/>
              </a:rPr>
              <a:t>CarswellOnt</a:t>
            </a:r>
            <a:r>
              <a:rPr lang="en-CA" dirty="0" smtClean="0">
                <a:latin typeface="Franklin Gothic Medium" panose="020B0603020102020204" pitchFamily="34" charset="0"/>
              </a:rPr>
              <a:t> 1212 (</a:t>
            </a:r>
            <a:r>
              <a:rPr lang="en-CA" dirty="0" err="1" smtClean="0">
                <a:latin typeface="Franklin Gothic Medium" panose="020B0603020102020204" pitchFamily="34" charset="0"/>
              </a:rPr>
              <a:t>ONSC</a:t>
            </a:r>
            <a:r>
              <a:rPr lang="en-CA" dirty="0" smtClean="0">
                <a:latin typeface="Franklin Gothic Medium" panose="020B0603020102020204" pitchFamily="34" charset="0"/>
              </a:rPr>
              <a:t>), a student, Zachary, physically assaulted an educational assistant and other students on several </a:t>
            </a:r>
            <a:r>
              <a:rPr lang="en-CA" dirty="0" smtClean="0">
                <a:latin typeface="Franklin Gothic Medium" panose="020B0603020102020204" pitchFamily="34" charset="0"/>
              </a:rPr>
              <a:t>occasions.</a:t>
            </a:r>
            <a:endParaRPr lang="en-CA" dirty="0" smtClean="0">
              <a:latin typeface="Franklin Gothic Medium" panose="020B0603020102020204" pitchFamily="34" charset="0"/>
            </a:endParaRPr>
          </a:p>
          <a:p>
            <a:r>
              <a:rPr lang="en-CA" dirty="0" smtClean="0">
                <a:latin typeface="Franklin Gothic Medium" panose="020B0603020102020204" pitchFamily="34" charset="0"/>
              </a:rPr>
              <a:t>The school notified the parents that Zachary would be “administratively transferred” to a special needs school for safety </a:t>
            </a:r>
            <a:r>
              <a:rPr lang="en-CA" dirty="0" smtClean="0">
                <a:latin typeface="Franklin Gothic Medium" panose="020B0603020102020204" pitchFamily="34" charset="0"/>
              </a:rPr>
              <a:t>reasons.</a:t>
            </a:r>
            <a:endParaRPr lang="en-CA" dirty="0" smtClean="0">
              <a:latin typeface="Franklin Gothic Medium" panose="020B0603020102020204" pitchFamily="34" charset="0"/>
            </a:endParaRPr>
          </a:p>
          <a:p>
            <a:r>
              <a:rPr lang="en-CA" dirty="0" smtClean="0">
                <a:latin typeface="Franklin Gothic Medium" panose="020B0603020102020204" pitchFamily="34" charset="0"/>
              </a:rPr>
              <a:t>Zachary’s parents objected as a circumvention of his rights as an exceptional student - that only the Identification, Placement and Review Committee can address safety </a:t>
            </a:r>
            <a:r>
              <a:rPr lang="en-CA" dirty="0" smtClean="0">
                <a:latin typeface="Franklin Gothic Medium" panose="020B0603020102020204" pitchFamily="34" charset="0"/>
              </a:rPr>
              <a:t>issues.</a:t>
            </a:r>
            <a:endParaRPr lang="en-CA" dirty="0" smtClean="0">
              <a:latin typeface="Franklin Gothic Medium" panose="020B0603020102020204" pitchFamily="34" charset="0"/>
            </a:endParaRPr>
          </a:p>
          <a:p>
            <a:r>
              <a:rPr lang="en-CA" dirty="0" smtClean="0">
                <a:latin typeface="Franklin Gothic Medium" panose="020B0603020102020204" pitchFamily="34" charset="0"/>
              </a:rPr>
              <a:t>Court found the board had acted fairly: “The safety issues had to be addressed by the Board in the wider interests of the safety of the Manor Park community.”</a:t>
            </a:r>
            <a:endParaRPr lang="en-CA" dirty="0" smtClean="0">
              <a:latin typeface="Franklin Gothic Medium" panose="020B0603020102020204" pitchFamily="34" charset="0"/>
            </a:endParaRPr>
          </a:p>
          <a:p>
            <a:endParaRPr lang="en-CA" dirty="0" smtClean="0">
              <a:latin typeface="Franklin Gothic Medium" panose="020B0603020102020204" pitchFamily="34" charset="0"/>
            </a:endParaRPr>
          </a:p>
        </p:txBody>
      </p:sp>
      <p:sp>
        <p:nvSpPr>
          <p:cNvPr id="3" name="Title 2"/>
          <p:cNvSpPr>
            <a:spLocks noGrp="1"/>
          </p:cNvSpPr>
          <p:nvPr>
            <p:ph type="title"/>
          </p:nvPr>
        </p:nvSpPr>
        <p:spPr/>
        <p:txBody>
          <a:bodyPr/>
          <a:lstStyle/>
          <a:p>
            <a:r>
              <a:rPr lang="en-CA" dirty="0"/>
              <a:t>Case Studies – Scenario </a:t>
            </a:r>
            <a:r>
              <a:rPr lang="en-CA" dirty="0" smtClean="0"/>
              <a:t>3</a:t>
            </a:r>
            <a:endParaRPr lang="en-CA" dirty="0"/>
          </a:p>
        </p:txBody>
      </p:sp>
    </p:spTree>
    <p:extLst>
      <p:ext uri="{BB962C8B-B14F-4D97-AF65-F5344CB8AC3E}">
        <p14:creationId xmlns:p14="http://schemas.microsoft.com/office/powerpoint/2010/main" val="14456421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CA" sz="2000" dirty="0" smtClean="0">
                <a:latin typeface="Franklin Gothic Medium" panose="020B0603020102020204" pitchFamily="34" charset="0"/>
              </a:rPr>
              <a:t>Takeaways</a:t>
            </a:r>
          </a:p>
          <a:p>
            <a:pPr marL="0" indent="0">
              <a:buNone/>
            </a:pPr>
            <a:endParaRPr lang="en-CA" sz="2000" dirty="0" smtClean="0">
              <a:latin typeface="Franklin Gothic Medium" panose="020B0603020102020204" pitchFamily="34" charset="0"/>
            </a:endParaRPr>
          </a:p>
          <a:p>
            <a:r>
              <a:rPr lang="en-CA" dirty="0" smtClean="0">
                <a:latin typeface="Franklin Gothic Medium" panose="020B0603020102020204" pitchFamily="34" charset="0"/>
              </a:rPr>
              <a:t>A school board retains discretion to remove violent students from the </a:t>
            </a:r>
            <a:r>
              <a:rPr lang="en-CA" dirty="0" smtClean="0">
                <a:latin typeface="Franklin Gothic Medium" panose="020B0603020102020204" pitchFamily="34" charset="0"/>
              </a:rPr>
              <a:t>workplace.</a:t>
            </a:r>
            <a:endParaRPr lang="en-CA" dirty="0" smtClean="0">
              <a:latin typeface="Franklin Gothic Medium" panose="020B0603020102020204" pitchFamily="34" charset="0"/>
            </a:endParaRPr>
          </a:p>
          <a:p>
            <a:r>
              <a:rPr lang="en-CA" dirty="0" smtClean="0">
                <a:latin typeface="Franklin Gothic Medium" panose="020B0603020102020204" pitchFamily="34" charset="0"/>
              </a:rPr>
              <a:t>The decision to do so must be based on legitimate safety concerns, and balance the student’s right to equal education with the Board’s obligations to maintain a safe school for its students and safe working environment for its </a:t>
            </a:r>
            <a:r>
              <a:rPr lang="en-CA" dirty="0" smtClean="0">
                <a:latin typeface="Franklin Gothic Medium" panose="020B0603020102020204" pitchFamily="34" charset="0"/>
              </a:rPr>
              <a:t>employees.</a:t>
            </a:r>
            <a:endParaRPr lang="en-CA" dirty="0" smtClean="0">
              <a:latin typeface="Franklin Gothic Medium" panose="020B0603020102020204" pitchFamily="34" charset="0"/>
            </a:endParaRPr>
          </a:p>
          <a:p>
            <a:endParaRPr lang="en-CA" dirty="0" smtClean="0">
              <a:latin typeface="Franklin Gothic Medium" panose="020B0603020102020204" pitchFamily="34" charset="0"/>
            </a:endParaRPr>
          </a:p>
        </p:txBody>
      </p:sp>
      <p:sp>
        <p:nvSpPr>
          <p:cNvPr id="3" name="Title 2"/>
          <p:cNvSpPr>
            <a:spLocks noGrp="1"/>
          </p:cNvSpPr>
          <p:nvPr>
            <p:ph type="title"/>
          </p:nvPr>
        </p:nvSpPr>
        <p:spPr/>
        <p:txBody>
          <a:bodyPr/>
          <a:lstStyle/>
          <a:p>
            <a:r>
              <a:rPr lang="en-CA" dirty="0"/>
              <a:t>Case Studies – Scenario </a:t>
            </a:r>
            <a:r>
              <a:rPr lang="en-CA" dirty="0" smtClean="0"/>
              <a:t>3</a:t>
            </a:r>
            <a:endParaRPr lang="en-CA" dirty="0"/>
          </a:p>
        </p:txBody>
      </p:sp>
    </p:spTree>
    <p:extLst>
      <p:ext uri="{BB962C8B-B14F-4D97-AF65-F5344CB8AC3E}">
        <p14:creationId xmlns:p14="http://schemas.microsoft.com/office/powerpoint/2010/main" val="246896410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3473119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52275" y="2034074"/>
            <a:ext cx="5991725" cy="1314274"/>
          </a:xfrm>
        </p:spPr>
        <p:txBody>
          <a:bodyPr numCol="2"/>
          <a:lstStyle/>
          <a:p>
            <a:r>
              <a:rPr lang="en-CA" b="1" dirty="0" smtClean="0"/>
              <a:t/>
            </a:r>
            <a:br>
              <a:rPr lang="en-CA" b="1" dirty="0" smtClean="0"/>
            </a:br>
            <a:r>
              <a:rPr lang="en-CA" sz="1600" b="1" dirty="0" smtClean="0"/>
              <a:t>Melanie McNaught</a:t>
            </a:r>
            <a:br>
              <a:rPr lang="en-CA" sz="1600" b="1" dirty="0" smtClean="0"/>
            </a:br>
            <a:r>
              <a:rPr lang="en-CA" sz="1600" dirty="0" smtClean="0"/>
              <a:t>Toronto Office</a:t>
            </a:r>
            <a:br>
              <a:rPr lang="en-CA" sz="1600" dirty="0" smtClean="0"/>
            </a:br>
            <a:r>
              <a:rPr lang="en-CA" sz="1600" dirty="0" smtClean="0">
                <a:hlinkClick r:id="rId2"/>
              </a:rPr>
              <a:t>mmcnaught@filion.on.ca</a:t>
            </a:r>
            <a:r>
              <a:rPr lang="en-CA" sz="1600" dirty="0" smtClean="0"/>
              <a:t/>
            </a:r>
            <a:br>
              <a:rPr lang="en-CA" sz="1600" dirty="0" smtClean="0"/>
            </a:br>
            <a:r>
              <a:rPr lang="en-CA" sz="1600" dirty="0" smtClean="0"/>
              <a:t>416.408.5561</a:t>
            </a:r>
          </a:p>
          <a:p>
            <a:pPr algn="ctr"/>
            <a:r>
              <a:rPr lang="en-CA" b="1" dirty="0" smtClean="0"/>
              <a:t>	</a:t>
            </a:r>
          </a:p>
          <a:p>
            <a:pPr algn="ctr"/>
            <a:endParaRPr lang="en-CA" b="1" dirty="0"/>
          </a:p>
          <a:p>
            <a:pPr algn="ctr"/>
            <a:r>
              <a:rPr lang="en-CA" b="1" dirty="0" smtClean="0"/>
              <a:t>	</a:t>
            </a:r>
            <a:br>
              <a:rPr lang="en-CA" b="1" dirty="0" smtClean="0"/>
            </a:br>
            <a:r>
              <a:rPr lang="en-CA" b="1" dirty="0" smtClean="0"/>
              <a:t/>
            </a:r>
            <a:br>
              <a:rPr lang="en-CA" b="1" dirty="0" smtClean="0"/>
            </a:br>
            <a:endParaRPr lang="en-CA" dirty="0"/>
          </a:p>
        </p:txBody>
      </p:sp>
      <p:sp>
        <p:nvSpPr>
          <p:cNvPr id="4" name="Title 3"/>
          <p:cNvSpPr>
            <a:spLocks noGrp="1"/>
          </p:cNvSpPr>
          <p:nvPr>
            <p:ph type="title"/>
          </p:nvPr>
        </p:nvSpPr>
        <p:spPr/>
        <p:txBody>
          <a:bodyPr/>
          <a:lstStyle/>
          <a:p>
            <a:endParaRPr lang="en-CA"/>
          </a:p>
        </p:txBody>
      </p:sp>
      <p:pic>
        <p:nvPicPr>
          <p:cNvPr id="1026" name="Picture 2" descr="Melanie D. McNaug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2917" y="1335788"/>
            <a:ext cx="1669358" cy="20032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3295332"/>
      </p:ext>
    </p:extLst>
  </p:cSld>
  <p:clrMapOvr>
    <a:masterClrMapping/>
  </p:clrMapOvr>
  <p:timing>
    <p:tnLst>
      <p:par>
        <p:cTn id="1" dur="indefinite" restart="never" nodeType="tmRoot"/>
      </p:par>
    </p:tnLst>
  </p:timing>
</p:sld>
</file>

<file path=ppt/theme/theme1.xml><?xml version="1.0" encoding="utf-8"?>
<a:theme xmlns:a="http://schemas.openxmlformats.org/drawingml/2006/main" name="Sub Pag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ctr">
          <a:defRPr sz="4200" b="1" dirty="0" smtClean="0">
            <a:solidFill>
              <a:schemeClr val="bg1"/>
            </a:solidFill>
            <a:latin typeface="Arial" pitchFamily="34" charset="0"/>
            <a:cs typeface="Arial" pitchFamily="34" charset="0"/>
          </a:defRPr>
        </a:defPPr>
      </a:lstStyle>
    </a:txDef>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item.xml>��
</file>

<file path=docProps/app.xml><?xml version="1.0" encoding="utf-8"?>
<Properties xmlns="http://schemas.openxmlformats.org/officeDocument/2006/extended-properties" xmlns:vt="http://schemas.openxmlformats.org/officeDocument/2006/docPropsVTypes">
  <TotalTime>30746</TotalTime>
  <Words>19330</Words>
  <Application>Microsoft Office PowerPoint</Application>
  <PresentationFormat>On-screen Show (16:9)</PresentationFormat>
  <Paragraphs>1103</Paragraphs>
  <Slides>60</Slides>
  <Notes>54</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60</vt:i4>
      </vt:variant>
    </vt:vector>
  </HeadingPairs>
  <TitlesOfParts>
    <vt:vector size="72" baseType="lpstr">
      <vt:lpstr>Arial</vt:lpstr>
      <vt:lpstr>Arial Narrow</vt:lpstr>
      <vt:lpstr>Calibri</vt:lpstr>
      <vt:lpstr>Courier New</vt:lpstr>
      <vt:lpstr>Franklin Gothic Book</vt:lpstr>
      <vt:lpstr>Franklin Gothic Medium</vt:lpstr>
      <vt:lpstr>News Gothic Std</vt:lpstr>
      <vt:lpstr>Tahoma</vt:lpstr>
      <vt:lpstr>Times New Roman</vt:lpstr>
      <vt:lpstr>Wingdings</vt:lpstr>
      <vt:lpstr>Sub Pages</vt:lpstr>
      <vt:lpstr>1_Custom Design</vt:lpstr>
      <vt:lpstr>Protecting Educators from Violence in Schools</vt:lpstr>
      <vt:lpstr>Agenda</vt:lpstr>
      <vt:lpstr>What Does Violence Against Educators Look Like?</vt:lpstr>
      <vt:lpstr>Report on Violence Against Educators</vt:lpstr>
      <vt:lpstr>Report on Violence Against Educators</vt:lpstr>
      <vt:lpstr>Occupational Health and Safety and Other Relevant Legislation</vt:lpstr>
      <vt:lpstr>Legal Framework</vt:lpstr>
      <vt:lpstr>Ontario’s Occupational Health and Safety Act</vt:lpstr>
      <vt:lpstr>Ontario’s Occupational Health and Safety Act</vt:lpstr>
      <vt:lpstr>Ontario’s Occupational Health and Safety Act</vt:lpstr>
      <vt:lpstr>Other Provinces – Workplace Violence</vt:lpstr>
      <vt:lpstr>Ontario’s Occupational Health and Safety Act</vt:lpstr>
      <vt:lpstr>Workers’ Compensation Legislation</vt:lpstr>
      <vt:lpstr>Ontario’s Education Act</vt:lpstr>
      <vt:lpstr>Ontario’s Education Act</vt:lpstr>
      <vt:lpstr>Ontario’s Education Act</vt:lpstr>
      <vt:lpstr>Ontario’s Education Act</vt:lpstr>
      <vt:lpstr>Ontario Policy &amp; Program Memoranda (PPMs)</vt:lpstr>
      <vt:lpstr>Ontario Ministry of Education Reporting Tool</vt:lpstr>
      <vt:lpstr>Provincial Model for a Police/School Board Protocol</vt:lpstr>
      <vt:lpstr>Summary</vt:lpstr>
      <vt:lpstr>Balancing Competing Rights</vt:lpstr>
      <vt:lpstr>Competing Rights</vt:lpstr>
      <vt:lpstr> </vt:lpstr>
      <vt:lpstr>Required Disclosure to JHSC or Union</vt:lpstr>
      <vt:lpstr>Joint Health and Safety Committee</vt:lpstr>
      <vt:lpstr>Joint Health and Safety Committee</vt:lpstr>
      <vt:lpstr>Arbitrator Parmar’s Decision #1</vt:lpstr>
      <vt:lpstr>Arbitrator Parmar’s Decision #2</vt:lpstr>
      <vt:lpstr>Arbitrator Parmar’s Decision #3</vt:lpstr>
      <vt:lpstr>Arbitrator Parmar’s Decision #3, cont’d</vt:lpstr>
      <vt:lpstr>Arbitrator Hayes Decision #1</vt:lpstr>
      <vt:lpstr>Arbitrator Hayes Decisions #2</vt:lpstr>
      <vt:lpstr>Work Refusals</vt:lpstr>
      <vt:lpstr>Work Refusal</vt:lpstr>
      <vt:lpstr>Work Refusals and Workplace Investigations</vt:lpstr>
      <vt:lpstr>Work Refusal</vt:lpstr>
      <vt:lpstr>Work Refusal</vt:lpstr>
      <vt:lpstr>How Injuries are dealt with at the Workers’ Compensation Board and in Arbitration </vt:lpstr>
      <vt:lpstr>WCAT-2015-03400, 2015 CanLII 95561 (BC WCAT)</vt:lpstr>
      <vt:lpstr>A1801531 (Re), 2018 CanLII 134729 (BC WCAT)</vt:lpstr>
      <vt:lpstr>Decision No. 370/20, 2020 ONWSIAT 1144</vt:lpstr>
      <vt:lpstr>Decision No. 75/21, 2022 ONWSIAT 503</vt:lpstr>
      <vt:lpstr>British Columbia Public School Employers’ Assn v BCTF, 2009 CarswellBC 3188</vt:lpstr>
      <vt:lpstr>Case Studies</vt:lpstr>
      <vt:lpstr>Case Studies – Scenario 1</vt:lpstr>
      <vt:lpstr>Case Studies – Scenario 1</vt:lpstr>
      <vt:lpstr>Case Studies – Scenario 1</vt:lpstr>
      <vt:lpstr>Case Studies – Scenario 1</vt:lpstr>
      <vt:lpstr>Case Studies – Scenario 2</vt:lpstr>
      <vt:lpstr>Case Studies – Scenario 2</vt:lpstr>
      <vt:lpstr>Case Studies – Scenario 2</vt:lpstr>
      <vt:lpstr>Case Studies – Scenario 2</vt:lpstr>
      <vt:lpstr>Case Studies – Scenario 2</vt:lpstr>
      <vt:lpstr>Case Studies – Scenario 3</vt:lpstr>
      <vt:lpstr>Case Studies – Scenario 3</vt:lpstr>
      <vt:lpstr>Case Studies – Scenario 3</vt:lpstr>
      <vt:lpstr>Case Studies – Scenario 3</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CMa@filion.on.ca</dc:creator>
  <cp:lastModifiedBy>Melanie McNaught</cp:lastModifiedBy>
  <cp:revision>1753</cp:revision>
  <cp:lastPrinted>2020-02-12T14:27:05Z</cp:lastPrinted>
  <dcterms:created xsi:type="dcterms:W3CDTF">2012-05-11T16:27:49Z</dcterms:created>
  <dcterms:modified xsi:type="dcterms:W3CDTF">2024-04-19T19:44:23Z</dcterms:modified>
</cp:coreProperties>
</file>